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12" r:id="rId2"/>
    <p:sldMasterId id="2147483936" r:id="rId3"/>
    <p:sldMasterId id="2147483948" r:id="rId4"/>
  </p:sldMasterIdLst>
  <p:sldIdLst>
    <p:sldId id="256" r:id="rId5"/>
    <p:sldId id="273" r:id="rId6"/>
    <p:sldId id="287" r:id="rId7"/>
    <p:sldId id="294" r:id="rId8"/>
    <p:sldId id="275" r:id="rId9"/>
    <p:sldId id="276" r:id="rId10"/>
    <p:sldId id="277" r:id="rId11"/>
    <p:sldId id="278" r:id="rId12"/>
    <p:sldId id="279" r:id="rId13"/>
    <p:sldId id="280" r:id="rId14"/>
    <p:sldId id="292" r:id="rId15"/>
    <p:sldId id="293" r:id="rId16"/>
    <p:sldId id="295" r:id="rId17"/>
    <p:sldId id="285" r:id="rId18"/>
    <p:sldId id="288" r:id="rId19"/>
    <p:sldId id="289" r:id="rId20"/>
    <p:sldId id="282" r:id="rId21"/>
    <p:sldId id="283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629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2F9594-B06B-49A4-BADE-8ED6F95F47E6}" type="datetimeFigureOut">
              <a:rPr lang="uk-UA" smtClean="0"/>
              <a:pPr/>
              <a:t>27.10.2023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B13787-07E9-44B6-8C1D-3D6589C7849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4900" b="1" dirty="0" smtClean="0"/>
              <a:t>Фізика нафтового і газового</a:t>
            </a:r>
            <a:br>
              <a:rPr lang="uk-UA" sz="4900" b="1" dirty="0" smtClean="0"/>
            </a:br>
            <a:r>
              <a:rPr lang="uk-UA" sz="4900" b="1" dirty="0" smtClean="0"/>
              <a:t> пласта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429132"/>
            <a:ext cx="6400800" cy="178595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Лекція 2.Фізичні та фільтраційно-ємнісні властивості порід-колекторів. Пористість гірських порід.</a:t>
            </a:r>
            <a:br>
              <a:rPr lang="uk-UA" sz="2400" dirty="0" smtClean="0">
                <a:solidFill>
                  <a:srgbClr val="002060"/>
                </a:solidFill>
              </a:rPr>
            </a:br>
            <a:endParaRPr 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sz="2400" dirty="0" smtClean="0"/>
              <a:t>       </a:t>
            </a:r>
            <a:r>
              <a:rPr lang="uk-UA" sz="2800" dirty="0" smtClean="0"/>
              <a:t>Величина коефіцієнта загальної пористості у гірських породах коливається в широких діапазонах.</a:t>
            </a:r>
          </a:p>
          <a:p>
            <a:r>
              <a:rPr lang="uk-UA" sz="2800" dirty="0" smtClean="0"/>
              <a:t> У пісках вона складає 6-52 %,</a:t>
            </a:r>
          </a:p>
          <a:p>
            <a:r>
              <a:rPr lang="uk-UA" sz="2800" dirty="0" smtClean="0"/>
              <a:t> у вапняках і доломітах – 0,65-33 %,</a:t>
            </a:r>
          </a:p>
          <a:p>
            <a:r>
              <a:rPr lang="uk-UA" sz="2800" dirty="0" smtClean="0"/>
              <a:t> у пісковиках – 13-29 %,</a:t>
            </a:r>
          </a:p>
          <a:p>
            <a:r>
              <a:rPr lang="uk-UA" sz="2800" dirty="0" smtClean="0"/>
              <a:t> у магматичних породах – 0,65-1,25 %. </a:t>
            </a:r>
          </a:p>
          <a:p>
            <a:r>
              <a:rPr lang="uk-UA" sz="2800" dirty="0" smtClean="0"/>
              <a:t>       Для хороших колекторів коефіцієнт відкритої пористості змінюється в межах 15-25 %.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Значення пористості  реальних порід колекторів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648071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Залежність пористості від взаємного розміщення зерен</a:t>
            </a:r>
            <a:endParaRPr lang="uk-UA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064896" cy="96051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При  кубічному укладенні сферичних зерен пористість складає близько 47,6 %, а за більш щільного ромбічного укладення – близько  25,96 %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857784" cy="381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80120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Вплив природного ущільнення порід на їх пористість із збільшенням глибини залягання 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84168" y="3861048"/>
            <a:ext cx="2304256" cy="57606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 – пісковики; 2 – глини.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5320433" cy="43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8288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Вплив глибини залягання на пористість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420888"/>
            <a:ext cx="7772400" cy="388843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Породи, відібрані з глибини  6 тис. м збільшують свою пористість після підняття їх на поверхню: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 слабко глинисті – на 2-7 %;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 глинисті колектори – на 5-12 %;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 піщаноглинисті – від 10 до 22 %.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Для теригенних колекторів з гранулярною пористістю під час підняття породи на поверхню в результаті зміни термобаричних умов останній може збільшуватись до 30 %. Для карбонатних колекторів зміна пористості може досягти від 4 до 33 %.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071569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Зміна пористості із збільшенням глибини залягання пласта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808912" cy="3786214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Із збільшенням глибини залягання порід збільшується гірський тиск і, як правило, зменшується величина коефіцієнта пористості.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Однак, у промисловій практиці спостерігається збільшення пористості на глибинах понад 5-6 тис. м. Це пояснюється тим, що на таких глибинах на масиви надр діють тектонічні навантаження не лише стискальні, але і розтягувальні, які призводять до розущільнення порід.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Методи визначення пористості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6696744" cy="39604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Метод  Преображенського;</a:t>
            </a:r>
          </a:p>
          <a:p>
            <a:pPr algn="just"/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Методи з використанням рідинних і газових порозиметрів;</a:t>
            </a:r>
          </a:p>
          <a:p>
            <a:pPr algn="just"/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Метод ртутної порометрії;</a:t>
            </a:r>
          </a:p>
          <a:p>
            <a:pPr algn="just"/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Рентгенівська компютерна томографія.</a:t>
            </a:r>
          </a:p>
          <a:p>
            <a:pPr algn="just"/>
            <a:endParaRPr lang="uk-UA" sz="24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Газовий порозиметр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126478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1 – поршень; 2 - датчик тиску; 3 – зразок; 4 – датчик оборотів;   5 – електродвигун; 6 – блок управління; 7 – кульки;             8 – клапан скидання; 9 – робоча камера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7860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dirty="0" smtClean="0"/>
              <a:t>Компютерний томограф</a:t>
            </a:r>
            <a:endParaRPr lang="ru-RU" dirty="0"/>
          </a:p>
        </p:txBody>
      </p:sp>
      <p:pic>
        <p:nvPicPr>
          <p:cNvPr id="43010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3580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uk-UA" dirty="0" smtClean="0"/>
              <a:t>Компютерна томографія</a:t>
            </a:r>
            <a:endParaRPr lang="ru-RU" dirty="0"/>
          </a:p>
        </p:txBody>
      </p:sp>
      <p:pic>
        <p:nvPicPr>
          <p:cNvPr id="44034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132856"/>
            <a:ext cx="79928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0033" y="475823"/>
            <a:ext cx="8215371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пористістю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гірської породи розуміють наявність у ній пустот (пор, каверн, тріщин).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    </a:t>
            </a:r>
            <a:r>
              <a:rPr lang="uk-UA" sz="2400" b="1" dirty="0" smtClean="0"/>
              <a:t>За розмірами </a:t>
            </a:r>
            <a:r>
              <a:rPr lang="uk-UA" sz="2400" dirty="0" smtClean="0"/>
              <a:t>пори поділяють на:</a:t>
            </a:r>
            <a:endParaRPr lang="ru-RU" sz="2400" dirty="0" smtClean="0"/>
          </a:p>
          <a:p>
            <a:r>
              <a:rPr lang="uk-UA" sz="2400" dirty="0" smtClean="0"/>
              <a:t>- зверхкапілярні – діаметр пор більший ніж 0,508 мм;</a:t>
            </a:r>
            <a:endParaRPr lang="ru-RU" sz="2400" dirty="0" smtClean="0"/>
          </a:p>
          <a:p>
            <a:r>
              <a:rPr lang="uk-UA" sz="2400" dirty="0" smtClean="0"/>
              <a:t>- капілярні (0,5-0,0002 мм);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uk-UA" sz="2400" dirty="0" smtClean="0"/>
              <a:t>субкапілярні (0,0002-0,2 мкм). </a:t>
            </a:r>
          </a:p>
          <a:p>
            <a:r>
              <a:rPr lang="uk-UA" sz="2400" b="1" dirty="0" smtClean="0"/>
              <a:t>У зверхкапілярних </a:t>
            </a:r>
            <a:r>
              <a:rPr lang="uk-UA" sz="2400" dirty="0" smtClean="0"/>
              <a:t>порах флюїд є активним і може вільно рухатись поровим простором пласта. </a:t>
            </a:r>
          </a:p>
          <a:p>
            <a:r>
              <a:rPr lang="uk-UA" sz="2400" b="1" dirty="0" smtClean="0"/>
              <a:t>У капілярних порах </a:t>
            </a:r>
            <a:r>
              <a:rPr lang="uk-UA" sz="2400" dirty="0" smtClean="0"/>
              <a:t>рух рідин і газів відбувається, але під впливом капілярних сил. </a:t>
            </a:r>
          </a:p>
          <a:p>
            <a:r>
              <a:rPr lang="uk-UA" sz="2400" b="1" dirty="0" smtClean="0"/>
              <a:t>У субкапілярних </a:t>
            </a:r>
            <a:r>
              <a:rPr lang="uk-UA" sz="2400" dirty="0" smtClean="0"/>
              <a:t>порах дія капілярних сил настільки велика, що навіть при створенні значних перепадів тиску флюїд не рухається</a:t>
            </a:r>
            <a:endParaRPr lang="ru-RU" sz="24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Пористість гірських порід</a:t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05273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Шліф керну гірської породи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816424" cy="64807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1-зерна; 2-цемент; 3-глина; 4-поровий простір.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4286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Результат пошуку зображень за запитом шліф породи 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48567" cy="5886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51583"/>
          </a:xfrm>
        </p:spPr>
        <p:txBody>
          <a:bodyPr/>
          <a:lstStyle/>
          <a:p>
            <a:r>
              <a:rPr lang="uk-UA" b="1" dirty="0" smtClean="0"/>
              <a:t>Види пористості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428868"/>
            <a:ext cx="8424936" cy="352041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Розрізняють пористість породи таких видів: </a:t>
            </a: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1.Загальна (повна</a:t>
            </a:r>
            <a:r>
              <a:rPr lang="uk-UA" sz="3200" smtClean="0">
                <a:solidFill>
                  <a:schemeClr val="tx1"/>
                </a:solidFill>
              </a:rPr>
              <a:t>, </a:t>
            </a:r>
            <a:r>
              <a:rPr lang="uk-UA" sz="3200" smtClean="0">
                <a:solidFill>
                  <a:schemeClr val="tx1"/>
                </a:solidFill>
              </a:rPr>
              <a:t>абсолютна</a:t>
            </a:r>
            <a:r>
              <a:rPr lang="uk-UA" sz="3200" dirty="0" smtClean="0">
                <a:solidFill>
                  <a:schemeClr val="tx1"/>
                </a:solidFill>
              </a:rPr>
              <a:t>); </a:t>
            </a: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2.Відкрита</a:t>
            </a:r>
            <a:r>
              <a:rPr lang="uk-UA" sz="3200" dirty="0" smtClean="0"/>
              <a:t>;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l"/>
            <a:r>
              <a:rPr lang="uk-UA" sz="3200" dirty="0" smtClean="0">
                <a:solidFill>
                  <a:schemeClr val="tx1"/>
                </a:solidFill>
              </a:rPr>
              <a:t>3.Ефективна.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Коефіцієнт пористості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928662" y="4143380"/>
            <a:ext cx="6843738" cy="128588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Пористість вимірюється у долях одиниці або у %.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276872"/>
            <a:ext cx="4047144" cy="1224136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080120"/>
          </a:xfrm>
        </p:spPr>
        <p:txBody>
          <a:bodyPr/>
          <a:lstStyle/>
          <a:p>
            <a:r>
              <a:rPr lang="uk-UA" b="1" dirty="0" smtClean="0"/>
              <a:t>Абсолютна пористість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848872" cy="37219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tx1"/>
                </a:solidFill>
              </a:rPr>
              <a:t>    </a:t>
            </a:r>
            <a:r>
              <a:rPr lang="uk-UA" sz="3200" i="1" dirty="0" smtClean="0">
                <a:solidFill>
                  <a:schemeClr val="tx1"/>
                </a:solidFill>
              </a:rPr>
              <a:t>Абсолютна пористість</a:t>
            </a:r>
            <a:r>
              <a:rPr lang="uk-UA" sz="3200" dirty="0" smtClean="0">
                <a:solidFill>
                  <a:schemeClr val="tx1"/>
                </a:solidFill>
              </a:rPr>
              <a:t> характеризує сумарний об’єм всіх пор (V</a:t>
            </a:r>
            <a:r>
              <a:rPr lang="uk-UA" sz="3200" baseline="-25000" dirty="0" smtClean="0">
                <a:solidFill>
                  <a:schemeClr val="tx1"/>
                </a:solidFill>
              </a:rPr>
              <a:t>пор</a:t>
            </a:r>
            <a:r>
              <a:rPr lang="uk-UA" sz="3200" dirty="0" smtClean="0">
                <a:solidFill>
                  <a:schemeClr val="tx1"/>
                </a:solidFill>
              </a:rPr>
              <a:t>) і є  різницею між об’ємом зразка породи (V</a:t>
            </a:r>
            <a:r>
              <a:rPr lang="uk-UA" sz="3200" baseline="-25000" dirty="0" smtClean="0">
                <a:solidFill>
                  <a:schemeClr val="tx1"/>
                </a:solidFill>
              </a:rPr>
              <a:t>зр</a:t>
            </a:r>
            <a:r>
              <a:rPr lang="uk-UA" sz="3200" dirty="0" smtClean="0">
                <a:solidFill>
                  <a:schemeClr val="tx1"/>
                </a:solidFill>
              </a:rPr>
              <a:t>) та об’ємом зерен (V</a:t>
            </a:r>
            <a:r>
              <a:rPr lang="uk-UA" sz="3200" baseline="-25000" dirty="0" smtClean="0">
                <a:solidFill>
                  <a:schemeClr val="tx1"/>
                </a:solidFill>
              </a:rPr>
              <a:t>зер</a:t>
            </a:r>
            <a:r>
              <a:rPr lang="uk-UA" sz="3200" dirty="0" smtClean="0">
                <a:solidFill>
                  <a:schemeClr val="tx1"/>
                </a:solidFill>
              </a:rPr>
              <a:t>) , що його складають:</a:t>
            </a:r>
          </a:p>
          <a:p>
            <a:pPr algn="just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                         V</a:t>
            </a:r>
            <a:r>
              <a:rPr lang="uk-UA" sz="3200" baseline="-25000" dirty="0" smtClean="0">
                <a:solidFill>
                  <a:schemeClr val="tx1"/>
                </a:solidFill>
              </a:rPr>
              <a:t>пор</a:t>
            </a:r>
            <a:r>
              <a:rPr lang="uk-UA" sz="3200" dirty="0" smtClean="0">
                <a:solidFill>
                  <a:schemeClr val="tx1"/>
                </a:solidFill>
              </a:rPr>
              <a:t> = V</a:t>
            </a:r>
            <a:r>
              <a:rPr lang="uk-UA" sz="3200" baseline="-25000" dirty="0" smtClean="0">
                <a:solidFill>
                  <a:schemeClr val="tx1"/>
                </a:solidFill>
              </a:rPr>
              <a:t>зразка</a:t>
            </a:r>
            <a:r>
              <a:rPr lang="uk-UA" sz="3200" dirty="0" smtClean="0">
                <a:solidFill>
                  <a:schemeClr val="tx1"/>
                </a:solidFill>
              </a:rPr>
              <a:t> – V</a:t>
            </a:r>
            <a:r>
              <a:rPr lang="uk-UA" sz="3200" baseline="-25000" dirty="0" smtClean="0">
                <a:solidFill>
                  <a:schemeClr val="tx1"/>
                </a:solidFill>
              </a:rPr>
              <a:t>зер</a:t>
            </a:r>
            <a:r>
              <a:rPr lang="uk-UA" sz="32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endParaRPr lang="uk-UA" sz="32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   </a:t>
            </a:r>
            <a:r>
              <a:rPr lang="ru-RU" sz="3200" i="1" dirty="0" smtClean="0">
                <a:solidFill>
                  <a:schemeClr val="tx1"/>
                </a:solidFill>
              </a:rPr>
              <a:t>Коефіцієнт абсолютної пористості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– це відношення об'єму </a:t>
            </a:r>
            <a:r>
              <a:rPr lang="uk-UA" sz="3200" u="sng" dirty="0" smtClean="0">
                <a:solidFill>
                  <a:schemeClr val="tx1"/>
                </a:solidFill>
              </a:rPr>
              <a:t>всіх </a:t>
            </a:r>
            <a:r>
              <a:rPr lang="uk-UA" sz="3200" dirty="0" smtClean="0">
                <a:solidFill>
                  <a:schemeClr val="tx1"/>
                </a:solidFill>
              </a:rPr>
              <a:t>пор до об'єму зразка породи:</a:t>
            </a:r>
          </a:p>
          <a:p>
            <a:pPr algn="just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                           </a:t>
            </a:r>
            <a:r>
              <a:rPr lang="en-US" sz="3200" dirty="0" smtClean="0">
                <a:solidFill>
                  <a:schemeClr val="tx1"/>
                </a:solidFill>
              </a:rPr>
              <a:t>m = </a:t>
            </a:r>
            <a:r>
              <a:rPr lang="uk-UA" sz="3200" dirty="0" smtClean="0">
                <a:solidFill>
                  <a:schemeClr val="tx1"/>
                </a:solidFill>
              </a:rPr>
              <a:t>V</a:t>
            </a:r>
            <a:r>
              <a:rPr lang="uk-UA" sz="3200" baseline="-25000" dirty="0" smtClean="0">
                <a:solidFill>
                  <a:schemeClr val="tx1"/>
                </a:solidFill>
              </a:rPr>
              <a:t>пор </a:t>
            </a:r>
            <a:r>
              <a:rPr lang="uk-UA" sz="3200" dirty="0" smtClean="0">
                <a:solidFill>
                  <a:schemeClr val="tx1"/>
                </a:solidFill>
              </a:rPr>
              <a:t>/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V</a:t>
            </a:r>
            <a:r>
              <a:rPr lang="uk-UA" sz="3200" baseline="-25000" dirty="0" smtClean="0">
                <a:solidFill>
                  <a:schemeClr val="tx1"/>
                </a:solidFill>
              </a:rPr>
              <a:t>зразка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928693"/>
          </a:xfrm>
        </p:spPr>
        <p:txBody>
          <a:bodyPr/>
          <a:lstStyle/>
          <a:p>
            <a:r>
              <a:rPr lang="uk-UA" b="1" dirty="0" smtClean="0"/>
              <a:t>Відкрита пористість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915176" cy="1714512"/>
          </a:xfrm>
        </p:spPr>
        <p:txBody>
          <a:bodyPr>
            <a:normAutofit/>
          </a:bodyPr>
          <a:lstStyle/>
          <a:p>
            <a:pPr algn="l"/>
            <a:r>
              <a:rPr lang="uk-UA" i="1" dirty="0" smtClean="0">
                <a:solidFill>
                  <a:schemeClr val="tx1"/>
                </a:solidFill>
              </a:rPr>
              <a:t>Відкрита пористість </a:t>
            </a:r>
            <a:r>
              <a:rPr lang="uk-UA" dirty="0" smtClean="0">
                <a:solidFill>
                  <a:schemeClr val="tx1"/>
                </a:solidFill>
              </a:rPr>
              <a:t>характеризує наявність у породі пустот, що з’єднані між собою і з зовнішнім середовищем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ru-RU" dirty="0" smtClean="0">
              <a:solidFill>
                <a:srgbClr val="FF000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975823" y="2708920"/>
          <a:ext cx="3060339" cy="1728192"/>
        </p:xfrm>
        <a:graphic>
          <a:graphicData uri="http://schemas.openxmlformats.org/presentationml/2006/ole">
            <p:oleObj spid="_x0000_s72705" name="Equation" r:id="rId3" imgW="812800" imgH="46990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Ефективна пористість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728792" cy="3214710"/>
          </a:xfrm>
        </p:spPr>
        <p:txBody>
          <a:bodyPr>
            <a:normAutofit/>
          </a:bodyPr>
          <a:lstStyle/>
          <a:p>
            <a:pPr algn="just"/>
            <a:r>
              <a:rPr lang="uk-UA" sz="2800" i="1" dirty="0" smtClean="0">
                <a:solidFill>
                  <a:schemeClr val="tx1"/>
                </a:solidFill>
              </a:rPr>
              <a:t>Ефективна пористість</a:t>
            </a:r>
            <a:r>
              <a:rPr lang="uk-UA" sz="2800" dirty="0" smtClean="0">
                <a:solidFill>
                  <a:schemeClr val="tx1"/>
                </a:solidFill>
              </a:rPr>
              <a:t> враховує об’єм тих відкритих пор, що насичені нафтою чи газом, за винятком об’єму пор, зайнятих водою.</a:t>
            </a:r>
          </a:p>
          <a:p>
            <a:pPr algn="just"/>
            <a:r>
              <a:rPr lang="en-US" sz="4800" i="1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187624" y="4077072"/>
          <a:ext cx="7134330" cy="1008112"/>
        </p:xfrm>
        <a:graphic>
          <a:graphicData uri="http://schemas.openxmlformats.org/presentationml/2006/ole">
            <p:oleObj spid="_x0000_s71681" name="Equation" r:id="rId3" imgW="1752600" imgH="241300" progId="">
              <p:embed/>
            </p:oleObj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1476</TotalTime>
  <Words>512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Техническая</vt:lpstr>
      <vt:lpstr>1_Апекс</vt:lpstr>
      <vt:lpstr>Аспект</vt:lpstr>
      <vt:lpstr>1_Аспект</vt:lpstr>
      <vt:lpstr>Equation</vt:lpstr>
      <vt:lpstr>      Фізика нафтового і газового  пласта  </vt:lpstr>
      <vt:lpstr>Пористість гірських порід </vt:lpstr>
      <vt:lpstr>Шліф керну гірської породи </vt:lpstr>
      <vt:lpstr>Слайд 4</vt:lpstr>
      <vt:lpstr>Види пористості</vt:lpstr>
      <vt:lpstr>Коефіцієнт пористості   </vt:lpstr>
      <vt:lpstr>Абсолютна пористість</vt:lpstr>
      <vt:lpstr>Відкрита пористість</vt:lpstr>
      <vt:lpstr>Ефективна пористість </vt:lpstr>
      <vt:lpstr> Значення пористості  реальних порід колекторів</vt:lpstr>
      <vt:lpstr>Залежність пористості від взаємного розміщення зерен</vt:lpstr>
      <vt:lpstr>Вплив природного ущільнення порід на їх пористість із збільшенням глибини залягання </vt:lpstr>
      <vt:lpstr>Вплив глибини залягання на пористість</vt:lpstr>
      <vt:lpstr>Зміна пористості із збільшенням глибини залягання пласта</vt:lpstr>
      <vt:lpstr>Методи визначення пористості</vt:lpstr>
      <vt:lpstr>Газовий порозиметр</vt:lpstr>
      <vt:lpstr>Компютерний томограф</vt:lpstr>
      <vt:lpstr>Компютерна томографія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Лекеція 1</dc:title>
  <dc:creator>Ivan</dc:creator>
  <cp:lastModifiedBy>Asus</cp:lastModifiedBy>
  <cp:revision>52</cp:revision>
  <dcterms:created xsi:type="dcterms:W3CDTF">2020-08-29T04:09:05Z</dcterms:created>
  <dcterms:modified xsi:type="dcterms:W3CDTF">2023-10-27T10:55:54Z</dcterms:modified>
</cp:coreProperties>
</file>