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8" r:id="rId13"/>
    <p:sldId id="269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6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025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03BE2CA-DB51-4A7D-8BD1-E45CFE827690}" type="datetimeFigureOut">
              <a:rPr lang="uk-UA" smtClean="0"/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114765E-623E-405D-B30A-828BBB0E6DD8}" type="slidenum">
              <a:rPr lang="uk-UA" smtClean="0"/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 panose="05020102010507070707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210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 panose="05020102010507070707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4110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 panose="05000000000000000000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185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 panose="05040102010807070707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59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665" indent="-182880" algn="l" rtl="0" eaLnBrk="1" latinLnBrk="0" hangingPunct="1">
        <a:spcBef>
          <a:spcPct val="20000"/>
        </a:spcBef>
        <a:buClr>
          <a:schemeClr val="tx1"/>
        </a:buClr>
        <a:buFont typeface="Wingdings 3" panose="05040102010807070707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255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55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7" Type="http://schemas.openxmlformats.org/officeDocument/2006/relationships/slideLayout" Target="../slideLayouts/slideLayout6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3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6.vml"/><Relationship Id="rId8" Type="http://schemas.openxmlformats.org/officeDocument/2006/relationships/slideLayout" Target="../slideLayouts/slideLayout6.xml"/><Relationship Id="rId7" Type="http://schemas.openxmlformats.org/officeDocument/2006/relationships/image" Target="../media/image18.w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7.png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Фізика нафтового і газового пласта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 </a:t>
            </a:r>
            <a:r>
              <a:rPr lang="uk-UA" dirty="0" smtClean="0">
                <a:solidFill>
                  <a:schemeClr val="tx1"/>
                </a:solidFill>
              </a:rPr>
              <a:t>Лекція  8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b="1" dirty="0" smtClean="0">
                <a:solidFill>
                  <a:schemeClr val="tx1"/>
                </a:solidFill>
              </a:rPr>
              <a:t>ХІМІЧНИЙ </a:t>
            </a:r>
            <a:r>
              <a:rPr lang="uk-UA" b="1" dirty="0">
                <a:solidFill>
                  <a:schemeClr val="tx1"/>
                </a:solidFill>
              </a:rPr>
              <a:t>СКЛАД І ФІЗИЧНІ ВЛАСТИВОСТІ </a:t>
            </a:r>
            <a:r>
              <a:rPr lang="uk-UA" b="1" dirty="0" smtClean="0">
                <a:solidFill>
                  <a:schemeClr val="tx1"/>
                </a:solidFill>
              </a:rPr>
              <a:t>  ПРИРОДНИХ </a:t>
            </a:r>
            <a:r>
              <a:rPr lang="uk-UA" b="1" dirty="0">
                <a:solidFill>
                  <a:schemeClr val="tx1"/>
                </a:solidFill>
              </a:rPr>
              <a:t>ГАЗІВ</a:t>
            </a:r>
            <a:endParaRPr lang="uk-UA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512167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Звʼязок між  параметрамИ ідеального газу. Рівняння </a:t>
            </a:r>
            <a:r>
              <a:rPr lang="uk-UA" sz="3200" i="1" dirty="0" smtClean="0"/>
              <a:t>Менделеєва-Клапейрона.</a:t>
            </a:r>
            <a:endParaRPr lang="uk-UA" sz="3200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335699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де  </a:t>
            </a:r>
            <a:r>
              <a:rPr lang="en-US" i="1" dirty="0" smtClean="0">
                <a:solidFill>
                  <a:schemeClr val="tx1"/>
                </a:solidFill>
              </a:rPr>
              <a:t>R</a:t>
            </a:r>
            <a:r>
              <a:rPr lang="uk-UA" dirty="0" smtClean="0">
                <a:solidFill>
                  <a:schemeClr val="tx1"/>
                </a:solidFill>
              </a:rPr>
              <a:t>– питома газова стала, Дж/(кг∙К);               </a:t>
            </a:r>
            <a:endParaRPr lang="uk-UA" dirty="0" smtClean="0">
              <a:solidFill>
                <a:schemeClr val="tx1"/>
              </a:solidFill>
            </a:endParaRPr>
          </a:p>
          <a:p>
            <a:pPr algn="l"/>
            <a:r>
              <a:rPr lang="uk-UA" i="1" dirty="0" smtClean="0">
                <a:solidFill>
                  <a:schemeClr val="tx1"/>
                </a:solidFill>
              </a:rPr>
              <a:t>     </a:t>
            </a:r>
            <a:r>
              <a:rPr lang="en-US" i="1" dirty="0" smtClean="0">
                <a:solidFill>
                  <a:schemeClr val="tx1"/>
                </a:solidFill>
              </a:rPr>
              <a:t>p</a:t>
            </a:r>
            <a:r>
              <a:rPr lang="uk-UA" i="1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–  тиск газу, Па; </a:t>
            </a:r>
            <a:endParaRPr lang="uk-UA" dirty="0" smtClean="0">
              <a:solidFill>
                <a:schemeClr val="tx1"/>
              </a:solidFill>
            </a:endParaRP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  </a:t>
            </a:r>
            <a:r>
              <a:rPr lang="en-US" i="1" dirty="0" smtClean="0">
                <a:solidFill>
                  <a:schemeClr val="tx1"/>
                </a:solidFill>
              </a:rPr>
              <a:t>T</a:t>
            </a:r>
            <a:r>
              <a:rPr lang="uk-UA" dirty="0" smtClean="0">
                <a:solidFill>
                  <a:schemeClr val="tx1"/>
                </a:solidFill>
              </a:rPr>
              <a:t>  – температура газу, К;  </a:t>
            </a:r>
            <a:endParaRPr lang="uk-UA" dirty="0" smtClean="0">
              <a:solidFill>
                <a:schemeClr val="tx1"/>
              </a:solidFill>
            </a:endParaRP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    </a:t>
            </a:r>
            <a:r>
              <a:rPr lang="en-US" i="1" dirty="0" smtClean="0">
                <a:solidFill>
                  <a:schemeClr val="tx1"/>
                </a:solidFill>
              </a:rPr>
              <a:t>V</a:t>
            </a:r>
            <a:r>
              <a:rPr lang="uk-UA" dirty="0" smtClean="0">
                <a:solidFill>
                  <a:schemeClr val="tx1"/>
                </a:solidFill>
              </a:rPr>
              <a:t>– об’єм газу,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; </a:t>
            </a:r>
            <a:endParaRPr lang="uk-UA" dirty="0" smtClean="0">
              <a:solidFill>
                <a:schemeClr val="tx1"/>
              </a:solidFill>
            </a:endParaRPr>
          </a:p>
          <a:p>
            <a:pPr algn="l"/>
            <a:r>
              <a:rPr lang="uk-UA" i="1" dirty="0" smtClean="0">
                <a:solidFill>
                  <a:schemeClr val="tx1"/>
                </a:solidFill>
              </a:rPr>
              <a:t>   </a:t>
            </a:r>
            <a:r>
              <a:rPr lang="en-US" i="1" dirty="0" smtClean="0">
                <a:solidFill>
                  <a:schemeClr val="tx1"/>
                </a:solidFill>
              </a:rPr>
              <a:t>m</a:t>
            </a:r>
            <a:r>
              <a:rPr lang="uk-UA" i="1" dirty="0" smtClean="0">
                <a:solidFill>
                  <a:schemeClr val="tx1"/>
                </a:solidFill>
              </a:rPr>
              <a:t>  </a:t>
            </a:r>
            <a:r>
              <a:rPr lang="uk-UA" dirty="0" smtClean="0">
                <a:solidFill>
                  <a:schemeClr val="tx1"/>
                </a:solidFill>
              </a:rPr>
              <a:t>–  маса газу, кг;         </a:t>
            </a:r>
            <a:endParaRPr lang="uk-UA" dirty="0" smtClean="0">
              <a:solidFill>
                <a:schemeClr val="tx1"/>
              </a:solidFill>
            </a:endParaRP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    – універсальна газова стала, =</a:t>
            </a:r>
            <a:r>
              <a:rPr lang="uk-UA" sz="2800" dirty="0" smtClean="0">
                <a:solidFill>
                  <a:schemeClr val="tx1"/>
                </a:solidFill>
              </a:rPr>
              <a:t>8314,51Дж/(кмоль·К);</a:t>
            </a:r>
            <a:endParaRPr lang="uk-UA" sz="2800" dirty="0" smtClean="0">
              <a:solidFill>
                <a:schemeClr val="tx1"/>
              </a:solidFill>
            </a:endParaRP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 </a:t>
            </a:r>
            <a:r>
              <a:rPr lang="en-US" i="1" dirty="0" smtClean="0">
                <a:solidFill>
                  <a:schemeClr val="tx1"/>
                </a:solidFill>
              </a:rPr>
              <a:t>M</a:t>
            </a:r>
            <a:r>
              <a:rPr lang="uk-UA" dirty="0" smtClean="0">
                <a:solidFill>
                  <a:schemeClr val="tx1"/>
                </a:solidFill>
              </a:rPr>
              <a:t> – молекулярна маса газу, кг/кмоль.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3635895" y="1628800"/>
          <a:ext cx="243627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1" imgW="19812000" imgH="9448800" progId="">
                  <p:embed/>
                </p:oleObj>
              </mc:Choice>
              <mc:Fallback>
                <p:oleObj name="Equation" r:id="rId1" imgW="19812000" imgH="9448800" progId="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35895" y="1628800"/>
                        <a:ext cx="2436271" cy="10081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851920" y="2773726"/>
          <a:ext cx="1704192" cy="511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7373600" imgH="4572000" progId="">
                  <p:embed/>
                </p:oleObj>
              </mc:Choice>
              <mc:Fallback>
                <p:oleObj name="Equation" r:id="rId3" imgW="17373600" imgH="4572000" progId="">
                  <p:embed/>
                  <p:pic>
                    <p:nvPicPr>
                      <p:cNvPr id="0" name="Picture 204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51920" y="2773726"/>
                        <a:ext cx="1704192" cy="51125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475656" y="5517233"/>
          <a:ext cx="28803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3962400" imgH="4267200" progId="">
                  <p:embed/>
                </p:oleObj>
              </mc:Choice>
              <mc:Fallback>
                <p:oleObj name="Equation" r:id="rId5" imgW="3962400" imgH="4267200" progId="">
                  <p:embed/>
                  <p:pic>
                    <p:nvPicPr>
                      <p:cNvPr id="0" name="Picture 205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75656" y="5517233"/>
                        <a:ext cx="288032" cy="3600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/>
          <a:lstStyle/>
          <a:p>
            <a:r>
              <a:rPr lang="uk-UA" dirty="0" smtClean="0"/>
              <a:t>Рівняння Ван-дер-Ваальса</a:t>
            </a:r>
            <a:endParaRPr lang="uk-UA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55576" y="1844824"/>
            <a:ext cx="7920880" cy="4536504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Крім рівняння стану реальних газів було запропоновано ряд залежностей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(Ван-дер-Ваальса, Бітті-Бріджмена та ін.)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Наприклад рівняння Ван-дер-Ваальса: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pPr algn="l"/>
            <a:r>
              <a:rPr lang="uk-UA" dirty="0" smtClean="0"/>
              <a:t> </a:t>
            </a:r>
            <a:endParaRPr lang="en-US" dirty="0" smtClean="0"/>
          </a:p>
          <a:p>
            <a:pPr algn="l"/>
            <a:r>
              <a:rPr lang="uk-UA" sz="2800" dirty="0" smtClean="0">
                <a:solidFill>
                  <a:schemeClr val="tx1"/>
                </a:solidFill>
              </a:rPr>
              <a:t>де  </a:t>
            </a:r>
            <a:r>
              <a:rPr lang="en-US" sz="2800" dirty="0" smtClean="0">
                <a:solidFill>
                  <a:schemeClr val="tx1"/>
                </a:solidFill>
              </a:rPr>
              <a:t>V</a:t>
            </a:r>
            <a:r>
              <a:rPr lang="uk-UA" sz="2800" dirty="0" smtClean="0">
                <a:solidFill>
                  <a:schemeClr val="tx1"/>
                </a:solidFill>
              </a:rPr>
              <a:t>   - питомий об’єм газу, м</a:t>
            </a:r>
            <a:r>
              <a:rPr lang="uk-UA" sz="2800" baseline="30000" dirty="0" smtClean="0">
                <a:solidFill>
                  <a:schemeClr val="tx1"/>
                </a:solidFill>
              </a:rPr>
              <a:t>3</a:t>
            </a:r>
            <a:r>
              <a:rPr lang="uk-UA" sz="2800" dirty="0" smtClean="0">
                <a:solidFill>
                  <a:schemeClr val="tx1"/>
                </a:solidFill>
              </a:rPr>
              <a:t>/кг;</a:t>
            </a:r>
            <a:endParaRPr lang="uk-UA" sz="2800" dirty="0" smtClean="0">
              <a:solidFill>
                <a:schemeClr val="tx1"/>
              </a:solidFill>
            </a:endParaRPr>
          </a:p>
          <a:p>
            <a:r>
              <a:rPr lang="uk-UA" sz="2800" dirty="0" smtClean="0">
                <a:solidFill>
                  <a:schemeClr val="tx1"/>
                </a:solidFill>
              </a:rPr>
              <a:t>    </a:t>
            </a:r>
            <a:r>
              <a:rPr lang="en-US" sz="2800" dirty="0" smtClean="0">
                <a:solidFill>
                  <a:schemeClr val="tx1"/>
                </a:solidFill>
              </a:rPr>
              <a:t>a</a:t>
            </a:r>
            <a:r>
              <a:rPr lang="uk-UA" sz="2800" dirty="0" smtClean="0">
                <a:solidFill>
                  <a:schemeClr val="tx1"/>
                </a:solidFill>
              </a:rPr>
              <a:t> -  константа зчеплення молекул, Па·м</a:t>
            </a:r>
            <a:r>
              <a:rPr lang="uk-UA" sz="2800" baseline="30000" dirty="0" smtClean="0">
                <a:solidFill>
                  <a:schemeClr val="tx1"/>
                </a:solidFill>
              </a:rPr>
              <a:t>6</a:t>
            </a:r>
            <a:r>
              <a:rPr lang="uk-UA" sz="2800" dirty="0" smtClean="0">
                <a:solidFill>
                  <a:schemeClr val="tx1"/>
                </a:solidFill>
              </a:rPr>
              <a:t>/кг</a:t>
            </a:r>
            <a:r>
              <a:rPr lang="uk-UA" sz="2800" baseline="30000" dirty="0" smtClean="0">
                <a:solidFill>
                  <a:schemeClr val="tx1"/>
                </a:solidFill>
              </a:rPr>
              <a:t>2</a:t>
            </a:r>
            <a:r>
              <a:rPr lang="uk-UA" sz="2800" dirty="0" smtClean="0">
                <a:solidFill>
                  <a:schemeClr val="tx1"/>
                </a:solidFill>
              </a:rPr>
              <a:t>;</a:t>
            </a:r>
            <a:endParaRPr lang="uk-UA" sz="2800" dirty="0" smtClean="0">
              <a:solidFill>
                <a:schemeClr val="tx1"/>
              </a:solidFill>
            </a:endParaRPr>
          </a:p>
          <a:p>
            <a:r>
              <a:rPr lang="uk-UA" sz="2800" dirty="0" smtClean="0">
                <a:solidFill>
                  <a:schemeClr val="tx1"/>
                </a:solidFill>
              </a:rPr>
              <a:t>   </a:t>
            </a:r>
            <a:r>
              <a:rPr lang="en-US" sz="2800" dirty="0" smtClean="0">
                <a:solidFill>
                  <a:schemeClr val="tx1"/>
                </a:solidFill>
              </a:rPr>
              <a:t>      b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-</a:t>
            </a:r>
            <a:r>
              <a:rPr lang="uk-UA" sz="2800" dirty="0" smtClean="0">
                <a:solidFill>
                  <a:schemeClr val="tx1"/>
                </a:solidFill>
              </a:rPr>
              <a:t> поправка на власний об’єм молекул, м</a:t>
            </a:r>
            <a:r>
              <a:rPr lang="uk-UA" sz="2800" baseline="30000" dirty="0" smtClean="0">
                <a:solidFill>
                  <a:schemeClr val="tx1"/>
                </a:solidFill>
              </a:rPr>
              <a:t>3</a:t>
            </a:r>
            <a:r>
              <a:rPr lang="uk-UA" sz="2800" dirty="0" smtClean="0">
                <a:solidFill>
                  <a:schemeClr val="tx1"/>
                </a:solidFill>
              </a:rPr>
              <a:t>/кг. </a:t>
            </a:r>
            <a:endParaRPr lang="uk-UA" sz="2800" dirty="0" smtClean="0">
              <a:solidFill>
                <a:schemeClr val="tx1"/>
              </a:solidFill>
            </a:endParaRPr>
          </a:p>
          <a:p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2555776" y="3645024"/>
          <a:ext cx="4608512" cy="654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1" imgW="38709600" imgH="5486400" progId="">
                  <p:embed/>
                </p:oleObj>
              </mc:Choice>
              <mc:Fallback>
                <p:oleObj name="Equation" r:id="rId1" imgW="38709600" imgH="5486400" progId="">
                  <p:embed/>
                  <p:pic>
                    <p:nvPicPr>
                      <p:cNvPr id="0" name="Picture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55776" y="3645024"/>
                        <a:ext cx="4608512" cy="65461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Коефіцієнти  </a:t>
            </a:r>
            <a:r>
              <a:rPr lang="en-US" dirty="0" smtClean="0"/>
              <a:t>a</a:t>
            </a:r>
            <a:r>
              <a:rPr lang="uk-UA" dirty="0" smtClean="0"/>
              <a:t> </a:t>
            </a:r>
            <a:r>
              <a:rPr lang="en-US" dirty="0" smtClean="0"/>
              <a:t> </a:t>
            </a:r>
            <a:r>
              <a:rPr lang="uk-UA" dirty="0" smtClean="0"/>
              <a:t>і</a:t>
            </a:r>
            <a:r>
              <a:rPr lang="en-US" dirty="0" smtClean="0"/>
              <a:t>  b</a:t>
            </a:r>
            <a:r>
              <a:rPr lang="uk-UA" dirty="0" smtClean="0"/>
              <a:t>  в рівнянні</a:t>
            </a:r>
            <a:br>
              <a:rPr lang="uk-UA" dirty="0" smtClean="0"/>
            </a:br>
            <a:r>
              <a:rPr lang="uk-UA" dirty="0" smtClean="0"/>
              <a:t> Ван-дер-Ваальса</a:t>
            </a:r>
            <a:endParaRPr lang="uk-UA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3707904" y="1916832"/>
          <a:ext cx="3168351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1" imgW="22860000" imgH="12192000" progId="">
                  <p:embed/>
                </p:oleObj>
              </mc:Choice>
              <mc:Fallback>
                <p:oleObj name="Equation" r:id="rId1" imgW="22860000" imgH="12192000" progId="">
                  <p:embed/>
                  <p:pic>
                    <p:nvPicPr>
                      <p:cNvPr id="0" name="Picture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07904" y="1916832"/>
                        <a:ext cx="3168351" cy="12961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3779912" y="3429000"/>
          <a:ext cx="2520280" cy="125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5240000" imgH="11277600" progId="">
                  <p:embed/>
                </p:oleObj>
              </mc:Choice>
              <mc:Fallback>
                <p:oleObj name="Equation" r:id="rId3" imgW="15240000" imgH="11277600" progId="">
                  <p:embed/>
                  <p:pic>
                    <p:nvPicPr>
                      <p:cNvPr id="0" name="Picture 61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79912" y="3429000"/>
                        <a:ext cx="2520280" cy="1252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1043608" y="4813152"/>
          <a:ext cx="648072" cy="504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3962400" imgH="4267200" progId="">
                  <p:embed/>
                </p:oleObj>
              </mc:Choice>
              <mc:Fallback>
                <p:oleObj name="Equation" r:id="rId5" imgW="3962400" imgH="4267200" progId="">
                  <p:embed/>
                  <p:pic>
                    <p:nvPicPr>
                      <p:cNvPr id="0" name="Picture 614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3608" y="4813152"/>
                        <a:ext cx="648072" cy="50405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1691680" y="4858163"/>
            <a:ext cx="914400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універсальна газова стала,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5796136" y="4869160"/>
            <a:ext cx="921600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8314,51Дж/(кмоль·К)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Відхилення стану реального газу від ідеального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      </a:t>
            </a:r>
            <a:r>
              <a:rPr lang="uk-UA" dirty="0" smtClean="0"/>
              <a:t>Для інженерних розрахунків у газовій справі найчастіше використовують узагальнене рівняння </a:t>
            </a:r>
            <a:r>
              <a:rPr lang="uk-UA" i="1" dirty="0" smtClean="0"/>
              <a:t>Менделєєва-Клапейрон</a:t>
            </a:r>
            <a:r>
              <a:rPr lang="uk-UA" dirty="0" smtClean="0"/>
              <a:t>а  , в яке додатково вводять  коефіцієнт</a:t>
            </a:r>
            <a:r>
              <a:rPr lang="en-US" dirty="0" smtClean="0"/>
              <a:t>  </a:t>
            </a:r>
            <a:r>
              <a:rPr lang="en-US" sz="3300" dirty="0" smtClean="0"/>
              <a:t>   </a:t>
            </a:r>
            <a:r>
              <a:rPr lang="uk-UA" dirty="0" smtClean="0"/>
              <a:t>, що враховує відхилення характеристик реального газу від ідеального: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uk-UA" dirty="0" smtClean="0"/>
              <a:t> Коефіцієнт надстисливості газу може змінюватись у межах від 0,2 до 1,8 і залежить від тиску, температури і складу газу.</a:t>
            </a:r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2843808" y="3771038"/>
          <a:ext cx="2808312" cy="702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1" imgW="18897600" imgH="4572000" progId="">
                  <p:embed/>
                </p:oleObj>
              </mc:Choice>
              <mc:Fallback>
                <p:oleObj name="Equation" r:id="rId1" imgW="18897600" imgH="4572000" progId="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43808" y="3771038"/>
                        <a:ext cx="2808312" cy="70207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555776" y="2708920"/>
          <a:ext cx="4320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3048000" imgH="3048000" progId="">
                  <p:embed/>
                </p:oleObj>
              </mc:Choice>
              <mc:Fallback>
                <p:oleObj name="Equation" r:id="rId3" imgW="3048000" imgH="3048000" progId="">
                  <p:embed/>
                  <p:pic>
                    <p:nvPicPr>
                      <p:cNvPr id="0" name="Picture 307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5776" y="2708920"/>
                        <a:ext cx="432048" cy="43204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2114"/>
          </a:xfrm>
        </p:spPr>
        <p:txBody>
          <a:bodyPr>
            <a:noAutofit/>
          </a:bodyPr>
          <a:lstStyle/>
          <a:p>
            <a:r>
              <a:rPr lang="uk-UA" sz="3200" dirty="0" smtClean="0"/>
              <a:t>Методика визначення коефіцієнта надстисливості газу </a:t>
            </a:r>
            <a:r>
              <a:rPr lang="en-US" sz="3200" i="1" dirty="0" smtClean="0"/>
              <a:t>Z</a:t>
            </a:r>
            <a:r>
              <a:rPr lang="uk-UA" sz="3200" dirty="0" smtClean="0"/>
              <a:t> </a:t>
            </a:r>
            <a:r>
              <a:rPr lang="en-US" sz="3200" dirty="0" smtClean="0"/>
              <a:t>. </a:t>
            </a:r>
            <a:r>
              <a:rPr lang="uk-UA" sz="3200" dirty="0" smtClean="0"/>
              <a:t>Графіки Брауна і Катца.</a:t>
            </a:r>
            <a:endParaRPr lang="uk-UA" sz="3200" i="1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619672" y="1124745"/>
            <a:ext cx="5976664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Приведений тиск і приведена температура</a:t>
            </a:r>
            <a:endParaRPr lang="uk-UA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1259632" y="1772816"/>
          <a:ext cx="2160238" cy="1080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1" imgW="15240000" imgH="10668000" progId="">
                  <p:embed/>
                </p:oleObj>
              </mc:Choice>
              <mc:Fallback>
                <p:oleObj name="Equation" r:id="rId1" imgW="15240000" imgH="10668000" progId="">
                  <p:embed/>
                  <p:pic>
                    <p:nvPicPr>
                      <p:cNvPr id="0" name="Picture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59632" y="1772816"/>
                        <a:ext cx="2160238" cy="108011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331640" y="2996952"/>
          <a:ext cx="2016224" cy="1096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5544800" imgH="10668000" progId="">
                  <p:embed/>
                </p:oleObj>
              </mc:Choice>
              <mc:Fallback>
                <p:oleObj name="Equation" r:id="rId3" imgW="15544800" imgH="10668000" progId="">
                  <p:embed/>
                  <p:pic>
                    <p:nvPicPr>
                      <p:cNvPr id="0" name="Picture 409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640" y="2996952"/>
                        <a:ext cx="2016224" cy="10960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1" name="Рисунок 483" descr="rId6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43548" y="1484784"/>
            <a:ext cx="3617343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619672" y="5661248"/>
          <a:ext cx="500404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49987200" imgH="6400800" progId="">
                  <p:embed/>
                </p:oleObj>
              </mc:Choice>
              <mc:Fallback>
                <p:oleObj name="Equation" r:id="rId6" imgW="49987200" imgH="6400800" progId="">
                  <p:embed/>
                  <p:pic>
                    <p:nvPicPr>
                      <p:cNvPr id="0" name="Picture 409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19672" y="5661248"/>
                        <a:ext cx="5004048" cy="64807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Вуглеводні метанового парафінового  ряду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6400800" cy="4176464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sz="4400" dirty="0" smtClean="0">
                <a:solidFill>
                  <a:schemeClr val="tx1"/>
                </a:solidFill>
              </a:rPr>
              <a:t>С</a:t>
            </a:r>
            <a:r>
              <a:rPr lang="uk-UA" sz="4400" baseline="-25000" dirty="0" smtClean="0">
                <a:solidFill>
                  <a:schemeClr val="tx1"/>
                </a:solidFill>
              </a:rPr>
              <a:t>n</a:t>
            </a:r>
            <a:r>
              <a:rPr lang="uk-UA" sz="4400" dirty="0" smtClean="0">
                <a:solidFill>
                  <a:schemeClr val="tx1"/>
                </a:solidFill>
              </a:rPr>
              <a:t>Н</a:t>
            </a:r>
            <a:r>
              <a:rPr lang="uk-UA" sz="4400" baseline="-25000" dirty="0" smtClean="0">
                <a:solidFill>
                  <a:schemeClr val="tx1"/>
                </a:solidFill>
              </a:rPr>
              <a:t>2n+2,</a:t>
            </a:r>
            <a:endParaRPr lang="uk-UA" sz="4400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де n – кількість атомів вуглецю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СН</a:t>
            </a:r>
            <a:r>
              <a:rPr lang="uk-UA" baseline="-25000" dirty="0" smtClean="0">
                <a:solidFill>
                  <a:schemeClr val="tx1"/>
                </a:solidFill>
              </a:rPr>
              <a:t>4</a:t>
            </a:r>
            <a:r>
              <a:rPr lang="uk-UA" dirty="0" smtClean="0">
                <a:solidFill>
                  <a:schemeClr val="tx1"/>
                </a:solidFill>
              </a:rPr>
              <a:t>- метан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С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Н</a:t>
            </a:r>
            <a:r>
              <a:rPr lang="uk-UA" baseline="-25000" dirty="0" smtClean="0">
                <a:solidFill>
                  <a:schemeClr val="tx1"/>
                </a:solidFill>
              </a:rPr>
              <a:t>6</a:t>
            </a:r>
            <a:r>
              <a:rPr lang="uk-UA" dirty="0" smtClean="0">
                <a:solidFill>
                  <a:schemeClr val="tx1"/>
                </a:solidFill>
              </a:rPr>
              <a:t>- етан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С</a:t>
            </a:r>
            <a:r>
              <a:rPr lang="uk-UA" baseline="-25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Н</a:t>
            </a:r>
            <a:r>
              <a:rPr lang="uk-UA" baseline="-25000" dirty="0" smtClean="0">
                <a:solidFill>
                  <a:schemeClr val="tx1"/>
                </a:solidFill>
              </a:rPr>
              <a:t>8</a:t>
            </a:r>
            <a:r>
              <a:rPr lang="uk-UA" dirty="0" smtClean="0">
                <a:solidFill>
                  <a:schemeClr val="tx1"/>
                </a:solidFill>
              </a:rPr>
              <a:t>-пропан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С</a:t>
            </a:r>
            <a:r>
              <a:rPr lang="uk-UA" baseline="-25000" dirty="0" smtClean="0">
                <a:solidFill>
                  <a:schemeClr val="tx1"/>
                </a:solidFill>
              </a:rPr>
              <a:t>4</a:t>
            </a:r>
            <a:r>
              <a:rPr lang="uk-UA" dirty="0" smtClean="0">
                <a:solidFill>
                  <a:schemeClr val="tx1"/>
                </a:solidFill>
              </a:rPr>
              <a:t>Н</a:t>
            </a:r>
            <a:r>
              <a:rPr lang="uk-UA" baseline="-25000" dirty="0" smtClean="0">
                <a:solidFill>
                  <a:schemeClr val="tx1"/>
                </a:solidFill>
              </a:rPr>
              <a:t>10</a:t>
            </a:r>
            <a:r>
              <a:rPr lang="uk-UA" dirty="0" smtClean="0">
                <a:solidFill>
                  <a:schemeClr val="tx1"/>
                </a:solidFill>
              </a:rPr>
              <a:t>- бутан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С</a:t>
            </a:r>
            <a:r>
              <a:rPr lang="uk-UA" baseline="-25000" dirty="0" smtClean="0">
                <a:solidFill>
                  <a:schemeClr val="tx1"/>
                </a:solidFill>
              </a:rPr>
              <a:t>5</a:t>
            </a:r>
            <a:r>
              <a:rPr lang="uk-UA" dirty="0" smtClean="0">
                <a:solidFill>
                  <a:schemeClr val="tx1"/>
                </a:solidFill>
              </a:rPr>
              <a:t>Н</a:t>
            </a:r>
            <a:r>
              <a:rPr lang="uk-UA" baseline="-25000" dirty="0" smtClean="0">
                <a:solidFill>
                  <a:schemeClr val="tx1"/>
                </a:solidFill>
              </a:rPr>
              <a:t>12</a:t>
            </a:r>
            <a:r>
              <a:rPr lang="uk-UA" dirty="0" smtClean="0">
                <a:solidFill>
                  <a:schemeClr val="tx1"/>
                </a:solidFill>
              </a:rPr>
              <a:t>-пентан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……………………………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С</a:t>
            </a:r>
            <a:r>
              <a:rPr lang="uk-UA" baseline="-25000" dirty="0" smtClean="0">
                <a:solidFill>
                  <a:schemeClr val="tx1"/>
                </a:solidFill>
              </a:rPr>
              <a:t>17</a:t>
            </a:r>
            <a:r>
              <a:rPr lang="uk-UA" dirty="0" smtClean="0">
                <a:solidFill>
                  <a:schemeClr val="tx1"/>
                </a:solidFill>
              </a:rPr>
              <a:t>Н</a:t>
            </a:r>
            <a:r>
              <a:rPr lang="uk-UA" baseline="-25000" dirty="0" smtClean="0">
                <a:solidFill>
                  <a:schemeClr val="tx1"/>
                </a:solidFill>
              </a:rPr>
              <a:t>34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Хімічний склад і класифікація природних газів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          У </a:t>
            </a:r>
            <a:r>
              <a:rPr lang="uk-UA" dirty="0"/>
              <a:t>пластових умовах гази залежно від їх складу, тиску і температури можуть перебувати в різних фазах (газоподібній, рідкій, твердій (газогідрати) або у вигляді газорідинних сумішей</a:t>
            </a:r>
            <a:r>
              <a:rPr lang="uk-UA" dirty="0" smtClean="0"/>
              <a:t>).</a:t>
            </a:r>
            <a:r>
              <a:rPr lang="uk-UA" dirty="0"/>
              <a:t> Основними показниками властивостей газу </a:t>
            </a:r>
            <a:r>
              <a:rPr lang="uk-UA" dirty="0" smtClean="0"/>
              <a:t>є: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 </a:t>
            </a:r>
            <a:r>
              <a:rPr lang="uk-UA" dirty="0"/>
              <a:t>молекулярна </a:t>
            </a:r>
            <a:r>
              <a:rPr lang="uk-UA" dirty="0" smtClean="0"/>
              <a:t>маса</a:t>
            </a:r>
            <a:r>
              <a:rPr lang="uk-UA" dirty="0" smtClean="0"/>
              <a:t>;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густина </a:t>
            </a:r>
            <a:r>
              <a:rPr lang="uk-UA" dirty="0"/>
              <a:t>в стандартних </a:t>
            </a:r>
            <a:r>
              <a:rPr lang="uk-UA" dirty="0" smtClean="0"/>
              <a:t>умовах; 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густина </a:t>
            </a:r>
            <a:r>
              <a:rPr lang="uk-UA" dirty="0"/>
              <a:t>відносно </a:t>
            </a:r>
            <a:r>
              <a:rPr lang="uk-UA" dirty="0" smtClean="0"/>
              <a:t>повітря; 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критичні </a:t>
            </a:r>
            <a:r>
              <a:rPr lang="uk-UA" dirty="0"/>
              <a:t>температура і </a:t>
            </a:r>
            <a:r>
              <a:rPr lang="uk-UA" dirty="0" smtClean="0"/>
              <a:t>тиск</a:t>
            </a:r>
            <a:r>
              <a:rPr lang="uk-UA" dirty="0" smtClean="0"/>
              <a:t>;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 </a:t>
            </a:r>
            <a:r>
              <a:rPr lang="uk-UA" dirty="0"/>
              <a:t>коефіцієнт </a:t>
            </a:r>
            <a:r>
              <a:rPr lang="uk-UA" dirty="0" smtClean="0"/>
              <a:t>стисливості; 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в'язкість</a:t>
            </a:r>
            <a:r>
              <a:rPr lang="uk-UA" dirty="0"/>
              <a:t>;</a:t>
            </a:r>
            <a:r>
              <a:rPr lang="uk-UA" dirty="0" smtClean="0"/>
              <a:t> 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здатність </a:t>
            </a:r>
            <a:r>
              <a:rPr lang="uk-UA" dirty="0"/>
              <a:t>до </a:t>
            </a:r>
            <a:r>
              <a:rPr lang="uk-UA" dirty="0" smtClean="0"/>
              <a:t>гідратоутворення; 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теплота </a:t>
            </a:r>
            <a:r>
              <a:rPr lang="uk-UA" dirty="0"/>
              <a:t>згоряння. </a:t>
            </a:r>
            <a:endParaRPr lang="uk-UA" dirty="0"/>
          </a:p>
          <a:p>
            <a:pPr>
              <a:buNone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Молекулярна маса газу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uk-UA" i="1" dirty="0" smtClean="0"/>
              <a:t>         Молекулярна маса речовини</a:t>
            </a:r>
            <a:r>
              <a:rPr lang="uk-UA" dirty="0" smtClean="0"/>
              <a:t> – це суми атомних мас елементів речовини. Кількість речовини, що в грамах дорівнює її молекулярній масі, називається молями. Один моль будь-якої складної речовини відповідає числу масових одиниць (у грамах) і дорівнює молекулярній масі.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           Наприклад, 1 моль метану (СН</a:t>
            </a:r>
            <a:r>
              <a:rPr lang="uk-UA" baseline="-25000" dirty="0" smtClean="0"/>
              <a:t>4</a:t>
            </a:r>
            <a:r>
              <a:rPr lang="uk-UA" dirty="0" smtClean="0"/>
              <a:t>) дорівнює 16,04 г (атомна вага вуглецю - 12,  водню – 1,01). 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            Експериментально встановлено, що один моль будь-якого газу за тиску 760 мм.рт.ст. (0,1013 МПа) та температури 0 °С (273 К) займає об’єм 22,41 л. </a:t>
            </a:r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Природні гази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             У природних газах основним компонентом є метан СН</a:t>
            </a:r>
            <a:r>
              <a:rPr lang="uk-UA" b="1" baseline="-25000" dirty="0" smtClean="0"/>
              <a:t>4</a:t>
            </a:r>
            <a:r>
              <a:rPr lang="uk-UA" b="1" dirty="0" smtClean="0"/>
              <a:t>, вміст якого іноді досягає 98 % об’ємних. </a:t>
            </a:r>
            <a:endParaRPr lang="uk-UA" b="1" dirty="0" smtClean="0"/>
          </a:p>
          <a:p>
            <a:pPr>
              <a:buNone/>
            </a:pPr>
            <a:r>
              <a:rPr lang="uk-UA" b="1" dirty="0" smtClean="0"/>
              <a:t>             Крім метану, до складу природного газу входять більш важкі вуглеводні: </a:t>
            </a:r>
            <a:endParaRPr lang="uk-UA" b="1" dirty="0" smtClean="0"/>
          </a:p>
          <a:p>
            <a:pPr algn="just">
              <a:buNone/>
            </a:pPr>
            <a:r>
              <a:rPr lang="uk-UA" b="1" dirty="0" smtClean="0"/>
              <a:t>етан С</a:t>
            </a:r>
            <a:r>
              <a:rPr lang="uk-UA" b="1" baseline="-25000" dirty="0" smtClean="0"/>
              <a:t>2</a:t>
            </a:r>
            <a:r>
              <a:rPr lang="uk-UA" b="1" dirty="0" smtClean="0"/>
              <a:t>Н</a:t>
            </a:r>
            <a:r>
              <a:rPr lang="uk-UA" b="1" baseline="-25000" dirty="0" smtClean="0"/>
              <a:t>6</a:t>
            </a:r>
            <a:r>
              <a:rPr lang="uk-UA" b="1" dirty="0" smtClean="0"/>
              <a:t>, </a:t>
            </a:r>
            <a:endParaRPr lang="uk-UA" b="1" dirty="0" smtClean="0"/>
          </a:p>
          <a:p>
            <a:pPr algn="just">
              <a:buNone/>
            </a:pPr>
            <a:r>
              <a:rPr lang="uk-UA" b="1" dirty="0" smtClean="0"/>
              <a:t>пропан С</a:t>
            </a:r>
            <a:r>
              <a:rPr lang="uk-UA" b="1" baseline="-25000" dirty="0" smtClean="0"/>
              <a:t>3</a:t>
            </a:r>
            <a:r>
              <a:rPr lang="uk-UA" b="1" dirty="0" smtClean="0"/>
              <a:t>Н</a:t>
            </a:r>
            <a:r>
              <a:rPr lang="uk-UA" b="1" baseline="-25000" dirty="0" smtClean="0"/>
              <a:t>8</a:t>
            </a:r>
            <a:r>
              <a:rPr lang="uk-UA" b="1" dirty="0" smtClean="0"/>
              <a:t>,</a:t>
            </a:r>
            <a:endParaRPr lang="uk-UA" b="1" dirty="0" smtClean="0"/>
          </a:p>
          <a:p>
            <a:pPr algn="just">
              <a:buNone/>
            </a:pPr>
            <a:r>
              <a:rPr lang="uk-UA" b="1" dirty="0" smtClean="0"/>
              <a:t> нормальний бутан n-С</a:t>
            </a:r>
            <a:r>
              <a:rPr lang="uk-UA" b="1" baseline="-25000" dirty="0" smtClean="0"/>
              <a:t>4</a:t>
            </a:r>
            <a:r>
              <a:rPr lang="uk-UA" b="1" dirty="0" smtClean="0"/>
              <a:t>Н</a:t>
            </a:r>
            <a:r>
              <a:rPr lang="uk-UA" b="1" baseline="-25000" dirty="0" smtClean="0"/>
              <a:t>10</a:t>
            </a:r>
            <a:r>
              <a:rPr lang="uk-UA" b="1" dirty="0" smtClean="0"/>
              <a:t>, </a:t>
            </a:r>
            <a:endParaRPr lang="uk-UA" b="1" dirty="0" smtClean="0"/>
          </a:p>
          <a:p>
            <a:pPr algn="just">
              <a:buNone/>
            </a:pPr>
            <a:r>
              <a:rPr lang="uk-UA" b="1" dirty="0" smtClean="0"/>
              <a:t>ізобутан і-С</a:t>
            </a:r>
            <a:r>
              <a:rPr lang="uk-UA" b="1" baseline="-25000" dirty="0" smtClean="0"/>
              <a:t>4</a:t>
            </a:r>
            <a:r>
              <a:rPr lang="uk-UA" b="1" dirty="0" smtClean="0"/>
              <a:t>Н</a:t>
            </a:r>
            <a:r>
              <a:rPr lang="uk-UA" b="1" baseline="-25000" dirty="0" smtClean="0"/>
              <a:t>10</a:t>
            </a:r>
            <a:r>
              <a:rPr lang="uk-UA" b="1" dirty="0" smtClean="0"/>
              <a:t>, </a:t>
            </a:r>
            <a:endParaRPr lang="uk-UA" b="1" dirty="0" smtClean="0"/>
          </a:p>
          <a:p>
            <a:pPr algn="just">
              <a:buNone/>
            </a:pPr>
            <a:r>
              <a:rPr lang="uk-UA" b="1" dirty="0" smtClean="0"/>
              <a:t>пентан С</a:t>
            </a:r>
            <a:r>
              <a:rPr lang="uk-UA" b="1" baseline="-25000" dirty="0" smtClean="0"/>
              <a:t>5</a:t>
            </a:r>
            <a:r>
              <a:rPr lang="uk-UA" b="1" dirty="0" smtClean="0"/>
              <a:t>Н</a:t>
            </a:r>
            <a:r>
              <a:rPr lang="uk-UA" b="1" baseline="-25000" dirty="0" smtClean="0"/>
              <a:t>12</a:t>
            </a:r>
            <a:r>
              <a:rPr lang="uk-UA" b="1" dirty="0" smtClean="0"/>
              <a:t> </a:t>
            </a:r>
            <a:endParaRPr lang="uk-UA" b="1" dirty="0" smtClean="0"/>
          </a:p>
          <a:p>
            <a:pPr algn="just">
              <a:buNone/>
            </a:pPr>
            <a:r>
              <a:rPr lang="uk-UA" b="1" dirty="0" smtClean="0"/>
              <a:t>і більш важкі вуглеводні. </a:t>
            </a:r>
            <a:endParaRPr lang="uk-UA" b="1" dirty="0" smtClean="0"/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 складу природного газу можуть входити 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/>
              <a:t>     сірководень Н</a:t>
            </a:r>
            <a:r>
              <a:rPr lang="uk-UA" baseline="-25000" dirty="0" smtClean="0"/>
              <a:t>2</a:t>
            </a:r>
            <a:r>
              <a:rPr lang="uk-UA" dirty="0" smtClean="0"/>
              <a:t>S, 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      вуглекислий газ CO</a:t>
            </a:r>
            <a:r>
              <a:rPr lang="uk-UA" baseline="-25000" dirty="0" smtClean="0"/>
              <a:t>2</a:t>
            </a:r>
            <a:r>
              <a:rPr lang="uk-UA" dirty="0" smtClean="0"/>
              <a:t>, 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       азот N</a:t>
            </a:r>
            <a:r>
              <a:rPr lang="uk-UA" baseline="-25000" dirty="0" smtClean="0"/>
              <a:t>2</a:t>
            </a:r>
            <a:r>
              <a:rPr lang="uk-UA" dirty="0" smtClean="0"/>
              <a:t>, 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       рідкоземельні гази (гелій, аргон та ін.).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         Азот і вуглекислий газ майже завжди наявні в кількостях до 3-5 %, але в окремих випадках вміст кожного з них може перевищувати 20-30 %. Сірководень наявний в газах не завжди, вміст його переважно становить до 3-5 %, але в окремих випадках може досягти 25 %. Вміст інертних газів невеликий і становить сотні частки відсотка, але іноді досягає до 1-2 %, в основному завдяки гелію.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Класифікація природних газів за  складом і вмістом окремих компонентів 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sz="3400" dirty="0" smtClean="0"/>
              <a:t>     Поділяються на три групи: </a:t>
            </a:r>
            <a:endParaRPr lang="uk-UA" sz="3400" dirty="0" smtClean="0"/>
          </a:p>
          <a:p>
            <a:pPr marL="514350" indent="-514350">
              <a:buAutoNum type="arabicParenR"/>
            </a:pPr>
            <a:r>
              <a:rPr lang="uk-UA" sz="3400" dirty="0" smtClean="0"/>
              <a:t>гази, які видобувають із суто газових родовищ (сухі гази). Складаються, в основному, з метану (82-98 %);</a:t>
            </a:r>
            <a:endParaRPr lang="uk-UA" sz="3400" dirty="0" smtClean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uk-UA" sz="3400" dirty="0" smtClean="0"/>
              <a:t> гази, які видобувають із газоконденсатних родовищ.  Вони є сумішшю сухого газу та рідкого газового  (вуглеводневого) конденсату, що складається з бензинових, газових, лігроїнових фракцій, а іноді й масляних фракцій (солярового масла). Цей газ також містить значну кількість метану (70-85 % об. і більше); </a:t>
            </a:r>
            <a:endParaRPr lang="uk-UA" sz="3400" dirty="0" smtClean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uk-UA" sz="3400" dirty="0" smtClean="0"/>
              <a:t>3) гази, які видобувають разом з нафтою із нафтових родовищ. Це супутні нафтові гази, які являють собою суміші сухого газу, пропан-бутанової фракції і газового бензину і містять тільки 30-70 % об. метану.</a:t>
            </a:r>
            <a:endParaRPr lang="uk-UA" sz="3400" dirty="0" smtClean="0"/>
          </a:p>
          <a:p>
            <a:pPr marL="514350" indent="-514350"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Ідеальний і реальний газ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uk-UA" i="1" dirty="0" smtClean="0"/>
              <a:t>          Ідеальний газ</a:t>
            </a:r>
            <a:r>
              <a:rPr lang="uk-UA" dirty="0" smtClean="0"/>
              <a:t> – це газ, силами взаємодії між молекулами якого нехтують.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          У </a:t>
            </a:r>
            <a:r>
              <a:rPr lang="uk-UA" i="1" dirty="0" smtClean="0"/>
              <a:t>реальних газах </a:t>
            </a:r>
            <a:r>
              <a:rPr lang="uk-UA" dirty="0" smtClean="0"/>
              <a:t>сила взаємодії між молекулами є суттєва у зв’язку з високими тисками.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/>
              <a:t>Основні закони газового стану ідеальних і реальних газів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/>
          </a:bodyPr>
          <a:lstStyle/>
          <a:p>
            <a:r>
              <a:rPr lang="uk-UA" sz="2600" i="1" dirty="0" smtClean="0"/>
              <a:t>Закон Бойля-Маріотта –</a:t>
            </a:r>
            <a:r>
              <a:rPr lang="uk-UA" sz="2600" dirty="0" smtClean="0"/>
              <a:t> </a:t>
            </a:r>
            <a:r>
              <a:rPr lang="uk-UA" sz="2600" i="1" dirty="0" smtClean="0"/>
              <a:t> </a:t>
            </a:r>
            <a:r>
              <a:rPr lang="uk-UA" sz="2600" dirty="0" smtClean="0"/>
              <a:t>за постійної температури об’єм ідеального газу змінюється обернено пропорційно тиску, тобто:</a:t>
            </a:r>
            <a:r>
              <a:rPr lang="uk-UA" sz="2600" i="1" dirty="0" smtClean="0"/>
              <a:t> </a:t>
            </a:r>
            <a:endParaRPr lang="uk-UA" sz="2600" i="1" dirty="0" smtClean="0"/>
          </a:p>
          <a:p>
            <a:pPr>
              <a:buNone/>
            </a:pPr>
            <a:endParaRPr lang="uk-UA" sz="2600" i="1" dirty="0" smtClean="0"/>
          </a:p>
          <a:p>
            <a:endParaRPr lang="uk-UA" sz="2600" i="1" dirty="0" smtClean="0"/>
          </a:p>
          <a:p>
            <a:r>
              <a:rPr lang="uk-UA" sz="2600" i="1" dirty="0" smtClean="0"/>
              <a:t>Закон Гей-Люссака –</a:t>
            </a:r>
            <a:r>
              <a:rPr lang="uk-UA" sz="2600" dirty="0" smtClean="0"/>
              <a:t> за постійного тиску об’єм газу прямопропорційний  абсолютній  температурі, тобто:</a:t>
            </a:r>
            <a:endParaRPr lang="uk-UA" sz="2600" dirty="0" smtClean="0"/>
          </a:p>
          <a:p>
            <a:endParaRPr lang="uk-UA" sz="2600" i="1" dirty="0" smtClean="0"/>
          </a:p>
          <a:p>
            <a:r>
              <a:rPr lang="uk-UA" sz="2600" i="1" dirty="0" smtClean="0"/>
              <a:t>Закон Шарля</a:t>
            </a:r>
            <a:r>
              <a:rPr lang="uk-UA" sz="2600" dirty="0" smtClean="0"/>
              <a:t> </a:t>
            </a:r>
            <a:r>
              <a:rPr lang="uk-UA" sz="2600" i="1" dirty="0" smtClean="0"/>
              <a:t>–</a:t>
            </a:r>
            <a:r>
              <a:rPr lang="uk-UA" sz="2600" dirty="0" smtClean="0"/>
              <a:t>  за постійного об’єму газу тиск прямо пропорційний абсолютній температурі:</a:t>
            </a:r>
            <a:endParaRPr lang="uk-UA" sz="2600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4572000" y="2204864"/>
          <a:ext cx="117557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1" imgW="13106400" imgH="10363200" progId="">
                  <p:embed/>
                </p:oleObj>
              </mc:Choice>
              <mc:Fallback>
                <p:oleObj name="Equation" r:id="rId1" imgW="13106400" imgH="10363200" progId="">
                  <p:embed/>
                  <p:pic>
                    <p:nvPicPr>
                      <p:cNvPr id="0" name="Picture 102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72000" y="2204864"/>
                        <a:ext cx="1175574" cy="9361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716016" y="5661248"/>
          <a:ext cx="1276942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3106400" imgH="10363200" progId="">
                  <p:embed/>
                </p:oleObj>
              </mc:Choice>
              <mc:Fallback>
                <p:oleObj name="Equation" r:id="rId3" imgW="13106400" imgH="10363200" progId="">
                  <p:embed/>
                  <p:pic>
                    <p:nvPicPr>
                      <p:cNvPr id="0" name="Picture 102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16016" y="5661248"/>
                        <a:ext cx="1276942" cy="10081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644008" y="3933056"/>
          <a:ext cx="1224136" cy="966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13106400" imgH="10363200" progId="">
                  <p:embed/>
                </p:oleObj>
              </mc:Choice>
              <mc:Fallback>
                <p:oleObj name="Equation" r:id="rId5" imgW="13106400" imgH="10363200" progId="">
                  <p:embed/>
                  <p:pic>
                    <p:nvPicPr>
                      <p:cNvPr id="0" name="Picture 1029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44008" y="3933056"/>
                        <a:ext cx="1224136" cy="96642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4673</Words>
  <Application>WPS Presentation</Application>
  <PresentationFormat>Экран (4:3)</PresentationFormat>
  <Paragraphs>136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15</vt:i4>
      </vt:variant>
    </vt:vector>
  </HeadingPairs>
  <TitlesOfParts>
    <vt:vector size="28" baseType="lpstr">
      <vt:lpstr>Arial</vt:lpstr>
      <vt:lpstr>SimSun</vt:lpstr>
      <vt:lpstr>Wingdings</vt:lpstr>
      <vt:lpstr>Wingdings 2</vt:lpstr>
      <vt:lpstr>Wingdings</vt:lpstr>
      <vt:lpstr>Wingdings 3</vt:lpstr>
      <vt:lpstr>Times New Roman</vt:lpstr>
      <vt:lpstr>Microsoft YaHei</vt:lpstr>
      <vt:lpstr>Arial Unicode MS</vt:lpstr>
      <vt:lpstr>Lucida Sans</vt:lpstr>
      <vt:lpstr>Book Antiqua</vt:lpstr>
      <vt:lpstr>Calibri</vt:lpstr>
      <vt:lpstr>Апекс</vt:lpstr>
      <vt:lpstr>Фізика нафтового і газового пласта</vt:lpstr>
      <vt:lpstr>Вуглеводні метанового парафінового  ряду</vt:lpstr>
      <vt:lpstr>Хімічний склад і класифікація природних газів</vt:lpstr>
      <vt:lpstr>Молекулярна маса газу</vt:lpstr>
      <vt:lpstr>Природні гази </vt:lpstr>
      <vt:lpstr>До складу природного газу можуть входити :</vt:lpstr>
      <vt:lpstr>Класифікація природних газів за  складом і вмістом окремих компонентів  </vt:lpstr>
      <vt:lpstr>Ідеальний і реальний газ </vt:lpstr>
      <vt:lpstr>Основні закони газового стану ідеальних і реальних газів </vt:lpstr>
      <vt:lpstr>Звʼязок між  параметрамИ ідеального газу. Рівняння Менделеєва-Клапейрона.</vt:lpstr>
      <vt:lpstr>Рівняння Ван-дер-Ваальса</vt:lpstr>
      <vt:lpstr>Коефіцієнти  a  і  b  в рівнянні  Ван-дер-Ваальса</vt:lpstr>
      <vt:lpstr>Відхилення стану реального газу від ідеального</vt:lpstr>
      <vt:lpstr>Методика визначення коефіцієнта надстисливості газу Z . Графіки Брауна і Катца.</vt:lpstr>
      <vt:lpstr>Приведений тиск і приведена температура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</dc:creator>
  <cp:lastModifiedBy>Admin</cp:lastModifiedBy>
  <cp:revision>64</cp:revision>
  <dcterms:created xsi:type="dcterms:W3CDTF">2020-09-30T11:25:00Z</dcterms:created>
  <dcterms:modified xsi:type="dcterms:W3CDTF">2024-04-18T07:56:47Z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ED85B15F5F844123A439605401E9ABD0_12</vt:lpwstr>
  </property>
  <property fmtid="{D5CDD505-2E9C-101B-9397-08002B2CF9AE}" pid="3" name="KSOProductBuildVer">
    <vt:lpwstr>1033-12.2.0.16731</vt:lpwstr>
  </property>
</Properties>
</file>