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5" r:id="rId6"/>
    <p:sldId id="259" r:id="rId7"/>
    <p:sldId id="261" r:id="rId8"/>
    <p:sldId id="264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0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B03B-1643-4336-ADDA-06882AB5200D}" type="datetimeFigureOut">
              <a:rPr lang="uk-UA" smtClean="0"/>
              <a:pPr/>
              <a:t>03.03.2026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F055E-5680-46A6-B5A6-654EC7078AEF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/>
          <a:lstStyle/>
          <a:p>
            <a:pPr algn="r"/>
            <a:r>
              <a:rPr lang="uk-UA" dirty="0" smtClean="0">
                <a:solidFill>
                  <a:schemeClr val="tx1"/>
                </a:solidFill>
              </a:rPr>
              <a:t>Лекція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rgbClr val="C00000"/>
                </a:solidFill>
              </a:rPr>
              <a:t>Газорідинний піднімач </a:t>
            </a:r>
            <a:endParaRPr lang="uk-UA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47864" y="274638"/>
            <a:ext cx="5338936" cy="778098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НАПІР   ПЛАСТА</a:t>
            </a:r>
            <a:endParaRPr lang="uk-UA" sz="4000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998" y="476672"/>
            <a:ext cx="3886345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16832"/>
            <a:ext cx="6115050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Принципова схема газорiдинного пiднімача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0" y="1556792"/>
          <a:ext cx="4824536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r:id="rId3" imgW="2047875" imgH="2543175" progId="">
                  <p:embed/>
                </p:oleObj>
              </mc:Choice>
              <mc:Fallback>
                <p:oleObj r:id="rId3" imgW="2047875" imgH="2543175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56792"/>
                        <a:ext cx="4824536" cy="4464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615608" y="2276872"/>
          <a:ext cx="352839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1129810" imgH="241195" progId="">
                  <p:embed/>
                </p:oleObj>
              </mc:Choice>
              <mc:Fallback>
                <p:oleObj name="Equation" r:id="rId5" imgW="1129810" imgH="241195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5608" y="2276872"/>
                        <a:ext cx="352839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652120" y="3140968"/>
          <a:ext cx="34918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7" imgW="1193800" imgH="241300" progId="">
                  <p:embed/>
                </p:oleObj>
              </mc:Choice>
              <mc:Fallback>
                <p:oleObj name="Equation" r:id="rId7" imgW="1193800" imgH="2413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140968"/>
                        <a:ext cx="349188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940152" y="3933056"/>
          <a:ext cx="266429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9" imgW="774364" imgH="241195" progId="">
                  <p:embed/>
                </p:oleObj>
              </mc:Choice>
              <mc:Fallback>
                <p:oleObj name="Equation" r:id="rId9" imgW="774364" imgH="241195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933056"/>
                        <a:ext cx="2664296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156176" y="5805264"/>
          <a:ext cx="1656184" cy="679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1" imgW="482391" imgH="241195" progId="">
                  <p:embed/>
                </p:oleObj>
              </mc:Choice>
              <mc:Fallback>
                <p:oleObj name="Equation" r:id="rId11" imgW="482391" imgH="241195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805264"/>
                        <a:ext cx="1656184" cy="6796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4941168"/>
            <a:ext cx="3995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ym typeface="Symbol"/>
              </a:rPr>
              <a:t>  Оскільки </a:t>
            </a:r>
            <a:r>
              <a:rPr lang="hr-HR" sz="3600" dirty="0" smtClean="0">
                <a:sym typeface="Symbol"/>
              </a:rPr>
              <a:t></a:t>
            </a:r>
            <a:r>
              <a:rPr lang="hr-HR" sz="3600" baseline="-25000" dirty="0"/>
              <a:t>с</a:t>
            </a:r>
            <a:r>
              <a:rPr lang="uk-UA" sz="3600" baseline="-25000" dirty="0"/>
              <a:t> </a:t>
            </a:r>
            <a:r>
              <a:rPr lang="hr-HR" sz="3600" dirty="0"/>
              <a:t>&lt;</a:t>
            </a:r>
            <a:r>
              <a:rPr lang="uk-UA" sz="3600" dirty="0"/>
              <a:t> </a:t>
            </a:r>
            <a:r>
              <a:rPr lang="hr-HR" sz="3600" dirty="0">
                <a:sym typeface="Symbol"/>
              </a:rPr>
              <a:t></a:t>
            </a:r>
            <a:r>
              <a:rPr lang="hr-HR" sz="3600" dirty="0" smtClean="0"/>
              <a:t>,</a:t>
            </a:r>
            <a:r>
              <a:rPr lang="uk-UA" sz="3600" dirty="0" smtClean="0"/>
              <a:t> то</a:t>
            </a:r>
            <a:r>
              <a:rPr lang="hr-HR" sz="3600" dirty="0" smtClean="0"/>
              <a:t> </a:t>
            </a:r>
            <a:endParaRPr lang="uk-UA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rgbClr val="C00000"/>
                </a:solidFill>
              </a:rPr>
              <a:t>Залежність подачі </a:t>
            </a:r>
            <a:r>
              <a:rPr lang="uk-UA" sz="3200" i="1" dirty="0">
                <a:solidFill>
                  <a:srgbClr val="C00000"/>
                </a:solidFill>
              </a:rPr>
              <a:t>q</a:t>
            </a:r>
            <a:r>
              <a:rPr lang="uk-UA" sz="3200" dirty="0">
                <a:solidFill>
                  <a:srgbClr val="C00000"/>
                </a:solidFill>
              </a:rPr>
              <a:t> піднімача, коефіцієнта корисної дії η</a:t>
            </a:r>
            <a:r>
              <a:rPr lang="uk-UA" sz="3200" baseline="-25000" dirty="0">
                <a:solidFill>
                  <a:srgbClr val="C00000"/>
                </a:solidFill>
              </a:rPr>
              <a:t>п</a:t>
            </a:r>
            <a:r>
              <a:rPr lang="uk-UA" sz="3200" dirty="0">
                <a:solidFill>
                  <a:srgbClr val="C00000"/>
                </a:solidFill>
              </a:rPr>
              <a:t> та питомої витрати газу </a:t>
            </a:r>
            <a:r>
              <a:rPr lang="uk-UA" sz="3200" i="1" dirty="0">
                <a:solidFill>
                  <a:srgbClr val="C00000"/>
                </a:solidFill>
              </a:rPr>
              <a:t>R</a:t>
            </a:r>
            <a:r>
              <a:rPr lang="uk-UA" sz="3200" baseline="-25000" dirty="0">
                <a:solidFill>
                  <a:srgbClr val="C00000"/>
                </a:solidFill>
              </a:rPr>
              <a:t>0</a:t>
            </a:r>
            <a:r>
              <a:rPr lang="uk-UA" sz="3200" dirty="0">
                <a:solidFill>
                  <a:srgbClr val="C00000"/>
                </a:solidFill>
              </a:rPr>
              <a:t> від витрати газу </a:t>
            </a:r>
            <a:r>
              <a:rPr lang="uk-UA" sz="3200" i="1" dirty="0">
                <a:solidFill>
                  <a:srgbClr val="C00000"/>
                </a:solidFill>
              </a:rPr>
              <a:t>V</a:t>
            </a:r>
            <a:r>
              <a:rPr lang="uk-UA" sz="3200" baseline="-25000" dirty="0">
                <a:solidFill>
                  <a:srgbClr val="C00000"/>
                </a:solidFill>
              </a:rPr>
              <a:t>0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611560" y="1628800"/>
          <a:ext cx="7704856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r:id="rId3" imgW="2771775" imgH="2095500" progId="">
                  <p:embed/>
                </p:oleObj>
              </mc:Choice>
              <mc:Fallback>
                <p:oleObj r:id="rId3" imgW="2771775" imgH="20955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628800"/>
                        <a:ext cx="7704856" cy="51125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Структури газорідинних потоків у трубах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609" y="1484784"/>
            <a:ext cx="755624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Сім'я кривих ліфтування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539552" y="1268760"/>
          <a:ext cx="8604448" cy="558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r:id="rId3" imgW="4000500" imgH="3648075" progId="">
                  <p:embed/>
                </p:oleObj>
              </mc:Choice>
              <mc:Fallback>
                <p:oleObj r:id="rId3" imgW="4000500" imgH="3648075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268760"/>
                        <a:ext cx="8604448" cy="5589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Формули Крилова</a:t>
            </a:r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059832" y="476672"/>
          <a:ext cx="424847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3" imgW="1244600" imgH="279400" progId="">
                  <p:embed/>
                </p:oleObj>
              </mc:Choice>
              <mc:Fallback>
                <p:oleObj name="Equation" r:id="rId3" imgW="1244600" imgH="2794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76672"/>
                        <a:ext cx="424847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627784" y="980728"/>
          <a:ext cx="5040560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5" imgW="2590800" imgH="279400" progId="">
                  <p:embed/>
                </p:oleObj>
              </mc:Choice>
              <mc:Fallback>
                <p:oleObj name="Equation" r:id="rId5" imgW="2590800" imgH="2794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980728"/>
                        <a:ext cx="5040560" cy="6362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987824" y="1628800"/>
          <a:ext cx="417646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7" imgW="1955800" imgH="533400" progId="">
                  <p:embed/>
                </p:oleObj>
              </mc:Choice>
              <mc:Fallback>
                <p:oleObj name="Equation" r:id="rId7" imgW="1955800" imgH="5334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628800"/>
                        <a:ext cx="4176464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347864" y="2636912"/>
          <a:ext cx="38884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9" imgW="1943100" imgH="533400" progId="">
                  <p:embed/>
                </p:oleObj>
              </mc:Choice>
              <mc:Fallback>
                <p:oleObj name="Equation" r:id="rId9" imgW="1943100" imgH="5334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636912"/>
                        <a:ext cx="388843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123728" y="3789040"/>
          <a:ext cx="655272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11" imgW="3517900" imgH="533400" progId="">
                  <p:embed/>
                </p:oleObj>
              </mc:Choice>
              <mc:Fallback>
                <p:oleObj name="Equation" r:id="rId11" imgW="3517900" imgH="5334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789040"/>
                        <a:ext cx="6552728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131840" y="4869160"/>
          <a:ext cx="5112568" cy="936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3" imgW="2108200" imgH="508000" progId="">
                  <p:embed/>
                </p:oleObj>
              </mc:Choice>
              <mc:Fallback>
                <p:oleObj name="Equation" r:id="rId13" imgW="2108200" imgH="5080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69160"/>
                        <a:ext cx="5112568" cy="9368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627784" y="5805264"/>
          <a:ext cx="5760640" cy="1052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15" imgW="3086100" imgH="508000" progId="">
                  <p:embed/>
                </p:oleObj>
              </mc:Choice>
              <mc:Fallback>
                <p:oleObj name="Equation" r:id="rId15" imgW="3086100" imgH="5080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805264"/>
                        <a:ext cx="5760640" cy="10527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934372" y="158740"/>
            <a:ext cx="32752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2934372" y="748040"/>
            <a:ext cx="32752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919528" y="1281440"/>
            <a:ext cx="33049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987824" y="1772816"/>
            <a:ext cx="32752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2987824" y="2132856"/>
            <a:ext cx="33201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2853065"/>
            <a:ext cx="33049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361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Розрахунок втрат тиску на тертя</a:t>
            </a:r>
            <a:endParaRPr lang="uk-UA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5088" y="1543049"/>
            <a:ext cx="5279280" cy="5061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3810</TotalTime>
  <Words>54</Words>
  <Application>Microsoft Office PowerPoint</Application>
  <PresentationFormat>Екран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0" baseType="lpstr">
      <vt:lpstr>Тема Office</vt:lpstr>
      <vt:lpstr>Equation</vt:lpstr>
      <vt:lpstr>Розробка та експлуатація нафтових родовищ</vt:lpstr>
      <vt:lpstr>НАПІР   ПЛАСТА</vt:lpstr>
      <vt:lpstr>Принципова схема газорiдинного пiднімача</vt:lpstr>
      <vt:lpstr>Залежність подачі q піднімача, коефіцієнта корисної дії ηп та питомої витрати газу R0 від витрати газу V0 </vt:lpstr>
      <vt:lpstr>Структури газорідинних потоків у трубах</vt:lpstr>
      <vt:lpstr>Сім'я кривих ліфтування</vt:lpstr>
      <vt:lpstr>Формули Крилова</vt:lpstr>
      <vt:lpstr>Розрахунок втрат тиску на тертя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Admin</cp:lastModifiedBy>
  <cp:revision>82</cp:revision>
  <dcterms:created xsi:type="dcterms:W3CDTF">2020-09-16T18:28:42Z</dcterms:created>
  <dcterms:modified xsi:type="dcterms:W3CDTF">2026-03-03T05:53:36Z</dcterms:modified>
</cp:coreProperties>
</file>