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58" r:id="rId5"/>
    <p:sldId id="265" r:id="rId6"/>
    <p:sldId id="259" r:id="rId7"/>
    <p:sldId id="261" r:id="rId8"/>
    <p:sldId id="264" r:id="rId9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720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7" Type="http://schemas.openxmlformats.org/officeDocument/2006/relationships/image" Target="../media/image17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6" Type="http://schemas.openxmlformats.org/officeDocument/2006/relationships/image" Target="../media/image16.wmf"/><Relationship Id="rId5" Type="http://schemas.openxmlformats.org/officeDocument/2006/relationships/image" Target="../media/image15.wmf"/><Relationship Id="rId4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6B03B-1643-4336-ADDA-06882AB5200D}" type="datetimeFigureOut">
              <a:rPr lang="uk-UA" smtClean="0"/>
              <a:pPr/>
              <a:t>03.03.2026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055E-5680-46A6-B5A6-654EC7078AEF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6B03B-1643-4336-ADDA-06882AB5200D}" type="datetimeFigureOut">
              <a:rPr lang="uk-UA" smtClean="0"/>
              <a:pPr/>
              <a:t>03.03.2026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055E-5680-46A6-B5A6-654EC7078AEF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6B03B-1643-4336-ADDA-06882AB5200D}" type="datetimeFigureOut">
              <a:rPr lang="uk-UA" smtClean="0"/>
              <a:pPr/>
              <a:t>03.03.2026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055E-5680-46A6-B5A6-654EC7078AEF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6B03B-1643-4336-ADDA-06882AB5200D}" type="datetimeFigureOut">
              <a:rPr lang="uk-UA" smtClean="0"/>
              <a:pPr/>
              <a:t>03.03.2026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055E-5680-46A6-B5A6-654EC7078AEF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6B03B-1643-4336-ADDA-06882AB5200D}" type="datetimeFigureOut">
              <a:rPr lang="uk-UA" smtClean="0"/>
              <a:pPr/>
              <a:t>03.03.2026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055E-5680-46A6-B5A6-654EC7078AEF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6B03B-1643-4336-ADDA-06882AB5200D}" type="datetimeFigureOut">
              <a:rPr lang="uk-UA" smtClean="0"/>
              <a:pPr/>
              <a:t>03.03.2026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055E-5680-46A6-B5A6-654EC7078AEF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6B03B-1643-4336-ADDA-06882AB5200D}" type="datetimeFigureOut">
              <a:rPr lang="uk-UA" smtClean="0"/>
              <a:pPr/>
              <a:t>03.03.2026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055E-5680-46A6-B5A6-654EC7078AEF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6B03B-1643-4336-ADDA-06882AB5200D}" type="datetimeFigureOut">
              <a:rPr lang="uk-UA" smtClean="0"/>
              <a:pPr/>
              <a:t>03.03.2026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055E-5680-46A6-B5A6-654EC7078AEF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6B03B-1643-4336-ADDA-06882AB5200D}" type="datetimeFigureOut">
              <a:rPr lang="uk-UA" smtClean="0"/>
              <a:pPr/>
              <a:t>03.03.2026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055E-5680-46A6-B5A6-654EC7078AEF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6B03B-1643-4336-ADDA-06882AB5200D}" type="datetimeFigureOut">
              <a:rPr lang="uk-UA" smtClean="0"/>
              <a:pPr/>
              <a:t>03.03.2026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055E-5680-46A6-B5A6-654EC7078AEF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6B03B-1643-4336-ADDA-06882AB5200D}" type="datetimeFigureOut">
              <a:rPr lang="uk-UA" smtClean="0"/>
              <a:pPr/>
              <a:t>03.03.2026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F055E-5680-46A6-B5A6-654EC7078AEF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6B03B-1643-4336-ADDA-06882AB5200D}" type="datetimeFigureOut">
              <a:rPr lang="uk-UA" smtClean="0"/>
              <a:pPr/>
              <a:t>03.03.2026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5F055E-5680-46A6-B5A6-654EC7078AEF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wmf"/><Relationship Id="rId4" Type="http://schemas.openxmlformats.org/officeDocument/2006/relationships/image" Target="../media/image3.wmf"/><Relationship Id="rId9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0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13.bin"/><Relationship Id="rId3" Type="http://schemas.openxmlformats.org/officeDocument/2006/relationships/oleObject" Target="../embeddings/oleObject8.bin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7.w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2.bin"/><Relationship Id="rId5" Type="http://schemas.openxmlformats.org/officeDocument/2006/relationships/oleObject" Target="../embeddings/oleObject9.bin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14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Розробка та експлуатація нафтових родовищ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3933056"/>
            <a:ext cx="6400800" cy="1752600"/>
          </a:xfrm>
        </p:spPr>
        <p:txBody>
          <a:bodyPr/>
          <a:lstStyle/>
          <a:p>
            <a:pPr algn="r"/>
            <a:r>
              <a:rPr lang="uk-UA" dirty="0" smtClean="0">
                <a:solidFill>
                  <a:schemeClr val="tx1"/>
                </a:solidFill>
              </a:rPr>
              <a:t>Лекція </a:t>
            </a:r>
          </a:p>
          <a:p>
            <a:pPr algn="r"/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rgbClr val="C00000"/>
                </a:solidFill>
              </a:rPr>
              <a:t>Газорідинний піднімач </a:t>
            </a:r>
            <a:endParaRPr lang="uk-UA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347864" y="274638"/>
            <a:ext cx="5338936" cy="778098"/>
          </a:xfrm>
        </p:spPr>
        <p:txBody>
          <a:bodyPr>
            <a:normAutofit/>
          </a:bodyPr>
          <a:lstStyle/>
          <a:p>
            <a:r>
              <a:rPr lang="uk-UA" sz="4000" dirty="0" smtClean="0"/>
              <a:t>НАПІР   ПЛАСТА</a:t>
            </a:r>
            <a:endParaRPr lang="uk-UA" sz="4000" dirty="0"/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998" y="476672"/>
            <a:ext cx="3886345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16832"/>
            <a:ext cx="6115050" cy="1963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C00000"/>
                </a:solidFill>
              </a:rPr>
              <a:t>Принципова схема газорiдинного пiднімача</a:t>
            </a: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41" name="Object 1"/>
          <p:cNvGraphicFramePr>
            <a:graphicFrameLocks noChangeAspect="1"/>
          </p:cNvGraphicFramePr>
          <p:nvPr/>
        </p:nvGraphicFramePr>
        <p:xfrm>
          <a:off x="0" y="1556792"/>
          <a:ext cx="4824536" cy="4464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5" r:id="rId3" imgW="2047875" imgH="2543175" progId="">
                  <p:embed/>
                </p:oleObj>
              </mc:Choice>
              <mc:Fallback>
                <p:oleObj r:id="rId3" imgW="2047875" imgH="2543175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56792"/>
                        <a:ext cx="4824536" cy="44644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5615608" y="2276872"/>
          <a:ext cx="3528392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6" name="Equation" r:id="rId5" imgW="1129810" imgH="241195" progId="">
                  <p:embed/>
                </p:oleObj>
              </mc:Choice>
              <mc:Fallback>
                <p:oleObj name="Equation" r:id="rId5" imgW="1129810" imgH="241195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5608" y="2276872"/>
                        <a:ext cx="3528392" cy="648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45" name="Object 5"/>
          <p:cNvGraphicFramePr>
            <a:graphicFrameLocks noChangeAspect="1"/>
          </p:cNvGraphicFramePr>
          <p:nvPr/>
        </p:nvGraphicFramePr>
        <p:xfrm>
          <a:off x="5652120" y="3140968"/>
          <a:ext cx="3491880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7" name="Equation" r:id="rId7" imgW="1193800" imgH="241300" progId="">
                  <p:embed/>
                </p:oleObj>
              </mc:Choice>
              <mc:Fallback>
                <p:oleObj name="Equation" r:id="rId7" imgW="1193800" imgH="2413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0" y="3140968"/>
                        <a:ext cx="3491880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47" name="Object 7"/>
          <p:cNvGraphicFramePr>
            <a:graphicFrameLocks noChangeAspect="1"/>
          </p:cNvGraphicFramePr>
          <p:nvPr/>
        </p:nvGraphicFramePr>
        <p:xfrm>
          <a:off x="5940152" y="3933056"/>
          <a:ext cx="2664296" cy="792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8" name="Equation" r:id="rId9" imgW="774364" imgH="241195" progId="">
                  <p:embed/>
                </p:oleObj>
              </mc:Choice>
              <mc:Fallback>
                <p:oleObj name="Equation" r:id="rId9" imgW="774364" imgH="241195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3933056"/>
                        <a:ext cx="2664296" cy="792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9" name="Object 9"/>
          <p:cNvGraphicFramePr>
            <a:graphicFrameLocks noChangeAspect="1"/>
          </p:cNvGraphicFramePr>
          <p:nvPr/>
        </p:nvGraphicFramePr>
        <p:xfrm>
          <a:off x="6156176" y="5805264"/>
          <a:ext cx="1656184" cy="679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9" name="Equation" r:id="rId11" imgW="482391" imgH="241195" progId="">
                  <p:embed/>
                </p:oleObj>
              </mc:Choice>
              <mc:Fallback>
                <p:oleObj name="Equation" r:id="rId11" imgW="482391" imgH="241195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5805264"/>
                        <a:ext cx="1656184" cy="67969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1" name="Rectangle 11"/>
          <p:cNvSpPr>
            <a:spLocks noChangeArrowheads="1"/>
          </p:cNvSpPr>
          <p:nvPr/>
        </p:nvSpPr>
        <p:spPr bwMode="auto">
          <a:xfrm>
            <a:off x="0" y="247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hr-HR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hr-H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148064" y="4941168"/>
            <a:ext cx="3995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 smtClean="0">
                <a:sym typeface="Symbol"/>
              </a:rPr>
              <a:t>  Оскільки </a:t>
            </a:r>
            <a:r>
              <a:rPr lang="hr-HR" sz="3600" dirty="0" smtClean="0">
                <a:sym typeface="Symbol"/>
              </a:rPr>
              <a:t></a:t>
            </a:r>
            <a:r>
              <a:rPr lang="hr-HR" sz="3600" baseline="-25000" dirty="0"/>
              <a:t>с</a:t>
            </a:r>
            <a:r>
              <a:rPr lang="uk-UA" sz="3600" baseline="-25000" dirty="0"/>
              <a:t> </a:t>
            </a:r>
            <a:r>
              <a:rPr lang="hr-HR" sz="3600" dirty="0"/>
              <a:t>&lt;</a:t>
            </a:r>
            <a:r>
              <a:rPr lang="uk-UA" sz="3600" dirty="0"/>
              <a:t> </a:t>
            </a:r>
            <a:r>
              <a:rPr lang="hr-HR" sz="3600" dirty="0">
                <a:sym typeface="Symbol"/>
              </a:rPr>
              <a:t></a:t>
            </a:r>
            <a:r>
              <a:rPr lang="hr-HR" sz="3600" dirty="0" smtClean="0"/>
              <a:t>,</a:t>
            </a:r>
            <a:r>
              <a:rPr lang="uk-UA" sz="3600" dirty="0" smtClean="0"/>
              <a:t> то</a:t>
            </a:r>
            <a:r>
              <a:rPr lang="hr-HR" sz="3600" dirty="0" smtClean="0"/>
              <a:t> </a:t>
            </a:r>
            <a:endParaRPr lang="uk-UA" sz="3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52128"/>
          </a:xfrm>
        </p:spPr>
        <p:txBody>
          <a:bodyPr>
            <a:noAutofit/>
          </a:bodyPr>
          <a:lstStyle/>
          <a:p>
            <a:r>
              <a:rPr lang="uk-UA" sz="3200" dirty="0">
                <a:solidFill>
                  <a:srgbClr val="C00000"/>
                </a:solidFill>
              </a:rPr>
              <a:t>Залежність подачі </a:t>
            </a:r>
            <a:r>
              <a:rPr lang="uk-UA" sz="3200" i="1" dirty="0">
                <a:solidFill>
                  <a:srgbClr val="C00000"/>
                </a:solidFill>
              </a:rPr>
              <a:t>q</a:t>
            </a:r>
            <a:r>
              <a:rPr lang="uk-UA" sz="3200" dirty="0">
                <a:solidFill>
                  <a:srgbClr val="C00000"/>
                </a:solidFill>
              </a:rPr>
              <a:t> піднімача, коефіцієнта корисної дії η</a:t>
            </a:r>
            <a:r>
              <a:rPr lang="uk-UA" sz="3200" baseline="-25000" dirty="0">
                <a:solidFill>
                  <a:srgbClr val="C00000"/>
                </a:solidFill>
              </a:rPr>
              <a:t>п</a:t>
            </a:r>
            <a:r>
              <a:rPr lang="uk-UA" sz="3200" dirty="0">
                <a:solidFill>
                  <a:srgbClr val="C00000"/>
                </a:solidFill>
              </a:rPr>
              <a:t> та питомої витрати газу </a:t>
            </a:r>
            <a:r>
              <a:rPr lang="uk-UA" sz="3200" i="1" dirty="0">
                <a:solidFill>
                  <a:srgbClr val="C00000"/>
                </a:solidFill>
              </a:rPr>
              <a:t>R</a:t>
            </a:r>
            <a:r>
              <a:rPr lang="uk-UA" sz="3200" baseline="-25000" dirty="0">
                <a:solidFill>
                  <a:srgbClr val="C00000"/>
                </a:solidFill>
              </a:rPr>
              <a:t>0</a:t>
            </a:r>
            <a:r>
              <a:rPr lang="uk-UA" sz="3200" dirty="0">
                <a:solidFill>
                  <a:srgbClr val="C00000"/>
                </a:solidFill>
              </a:rPr>
              <a:t> від витрати газу </a:t>
            </a:r>
            <a:r>
              <a:rPr lang="uk-UA" sz="3200" i="1" dirty="0">
                <a:solidFill>
                  <a:srgbClr val="C00000"/>
                </a:solidFill>
              </a:rPr>
              <a:t>V</a:t>
            </a:r>
            <a:r>
              <a:rPr lang="uk-UA" sz="3200" baseline="-25000" dirty="0">
                <a:solidFill>
                  <a:srgbClr val="C00000"/>
                </a:solidFill>
              </a:rPr>
              <a:t>0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5361" name="Object 1"/>
          <p:cNvGraphicFramePr>
            <a:graphicFrameLocks noChangeAspect="1"/>
          </p:cNvGraphicFramePr>
          <p:nvPr/>
        </p:nvGraphicFramePr>
        <p:xfrm>
          <a:off x="611560" y="1628800"/>
          <a:ext cx="7704856" cy="51125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5" r:id="rId3" imgW="2771775" imgH="2095500" progId="">
                  <p:embed/>
                </p:oleObj>
              </mc:Choice>
              <mc:Fallback>
                <p:oleObj r:id="rId3" imgW="2771775" imgH="20955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1628800"/>
                        <a:ext cx="7704856" cy="511256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C00000"/>
                </a:solidFill>
              </a:rPr>
              <a:t>Структури газорідинних потоків у трубах</a:t>
            </a:r>
            <a:endParaRPr lang="uk-UA" dirty="0">
              <a:solidFill>
                <a:srgbClr val="C00000"/>
              </a:solidFill>
            </a:endParaRPr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609" y="1484784"/>
            <a:ext cx="7556244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solidFill>
                  <a:srgbClr val="C00000"/>
                </a:solidFill>
              </a:rPr>
              <a:t>Сім'я кривих ліфтування</a:t>
            </a:r>
            <a:endParaRPr lang="uk-UA" dirty="0">
              <a:solidFill>
                <a:srgbClr val="C00000"/>
              </a:solidFill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539552" y="1268760"/>
          <a:ext cx="8604448" cy="55892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r:id="rId3" imgW="4000500" imgH="3648075" progId="">
                  <p:embed/>
                </p:oleObj>
              </mc:Choice>
              <mc:Fallback>
                <p:oleObj r:id="rId3" imgW="4000500" imgH="3648075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1268760"/>
                        <a:ext cx="8604448" cy="558924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solidFill>
                  <a:srgbClr val="C00000"/>
                </a:solidFill>
              </a:rPr>
              <a:t>Формули Крилова</a:t>
            </a:r>
            <a:endParaRPr lang="uk-UA" dirty="0">
              <a:solidFill>
                <a:srgbClr val="C00000"/>
              </a:solidFill>
            </a:endParaRPr>
          </a:p>
        </p:txBody>
      </p:sp>
      <p:graphicFrame>
        <p:nvGraphicFramePr>
          <p:cNvPr id="18439" name="Object 7"/>
          <p:cNvGraphicFramePr>
            <a:graphicFrameLocks noChangeAspect="1"/>
          </p:cNvGraphicFramePr>
          <p:nvPr/>
        </p:nvGraphicFramePr>
        <p:xfrm>
          <a:off x="3059832" y="476672"/>
          <a:ext cx="4248472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1" name="Equation" r:id="rId3" imgW="1244600" imgH="279400" progId="">
                  <p:embed/>
                </p:oleObj>
              </mc:Choice>
              <mc:Fallback>
                <p:oleObj name="Equation" r:id="rId3" imgW="1244600" imgH="27940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476672"/>
                        <a:ext cx="4248472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8" name="Object 6"/>
          <p:cNvGraphicFramePr>
            <a:graphicFrameLocks noChangeAspect="1"/>
          </p:cNvGraphicFramePr>
          <p:nvPr/>
        </p:nvGraphicFramePr>
        <p:xfrm>
          <a:off x="2627784" y="980728"/>
          <a:ext cx="5040560" cy="6362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2" name="Equation" r:id="rId5" imgW="2590800" imgH="279400" progId="">
                  <p:embed/>
                </p:oleObj>
              </mc:Choice>
              <mc:Fallback>
                <p:oleObj name="Equation" r:id="rId5" imgW="2590800" imgH="279400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980728"/>
                        <a:ext cx="5040560" cy="6362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5"/>
          <p:cNvGraphicFramePr>
            <a:graphicFrameLocks noChangeAspect="1"/>
          </p:cNvGraphicFramePr>
          <p:nvPr/>
        </p:nvGraphicFramePr>
        <p:xfrm>
          <a:off x="2987824" y="1628800"/>
          <a:ext cx="4176464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3" name="Equation" r:id="rId7" imgW="1955800" imgH="533400" progId="">
                  <p:embed/>
                </p:oleObj>
              </mc:Choice>
              <mc:Fallback>
                <p:oleObj name="Equation" r:id="rId7" imgW="1955800" imgH="5334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1628800"/>
                        <a:ext cx="4176464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6" name="Object 4"/>
          <p:cNvGraphicFramePr>
            <a:graphicFrameLocks noChangeAspect="1"/>
          </p:cNvGraphicFramePr>
          <p:nvPr/>
        </p:nvGraphicFramePr>
        <p:xfrm>
          <a:off x="3347864" y="2636912"/>
          <a:ext cx="3888432" cy="10801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4" name="Equation" r:id="rId9" imgW="1943100" imgH="533400" progId="">
                  <p:embed/>
                </p:oleObj>
              </mc:Choice>
              <mc:Fallback>
                <p:oleObj name="Equation" r:id="rId9" imgW="1943100" imgH="5334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2636912"/>
                        <a:ext cx="3888432" cy="108012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2123728" y="3789040"/>
          <a:ext cx="6552728" cy="1008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5" name="Equation" r:id="rId11" imgW="3517900" imgH="533400" progId="">
                  <p:embed/>
                </p:oleObj>
              </mc:Choice>
              <mc:Fallback>
                <p:oleObj name="Equation" r:id="rId11" imgW="3517900" imgH="5334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3728" y="3789040"/>
                        <a:ext cx="6552728" cy="1008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4" name="Object 2"/>
          <p:cNvGraphicFramePr>
            <a:graphicFrameLocks noChangeAspect="1"/>
          </p:cNvGraphicFramePr>
          <p:nvPr/>
        </p:nvGraphicFramePr>
        <p:xfrm>
          <a:off x="3131840" y="4869160"/>
          <a:ext cx="5112568" cy="936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6" name="Equation" r:id="rId13" imgW="2108200" imgH="508000" progId="">
                  <p:embed/>
                </p:oleObj>
              </mc:Choice>
              <mc:Fallback>
                <p:oleObj name="Equation" r:id="rId13" imgW="2108200" imgH="508000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4869160"/>
                        <a:ext cx="5112568" cy="9368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2627784" y="5805264"/>
          <a:ext cx="5760640" cy="10527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7" name="Equation" r:id="rId15" imgW="3086100" imgH="508000" progId="">
                  <p:embed/>
                </p:oleObj>
              </mc:Choice>
              <mc:Fallback>
                <p:oleObj name="Equation" r:id="rId15" imgW="3086100" imgH="5080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5805264"/>
                        <a:ext cx="5760640" cy="10527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4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sp>
        <p:nvSpPr>
          <p:cNvPr id="18441" name="Rectangle 9"/>
          <p:cNvSpPr>
            <a:spLocks noChangeArrowheads="1"/>
          </p:cNvSpPr>
          <p:nvPr/>
        </p:nvSpPr>
        <p:spPr bwMode="auto">
          <a:xfrm>
            <a:off x="2934372" y="158740"/>
            <a:ext cx="32752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hr-H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2" name="Rectangle 10"/>
          <p:cNvSpPr>
            <a:spLocks noChangeArrowheads="1"/>
          </p:cNvSpPr>
          <p:nvPr/>
        </p:nvSpPr>
        <p:spPr bwMode="auto">
          <a:xfrm>
            <a:off x="2934372" y="748040"/>
            <a:ext cx="32752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hr-H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hr-H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3" name="Rectangle 11"/>
          <p:cNvSpPr>
            <a:spLocks noChangeArrowheads="1"/>
          </p:cNvSpPr>
          <p:nvPr/>
        </p:nvSpPr>
        <p:spPr bwMode="auto">
          <a:xfrm>
            <a:off x="2919528" y="1281440"/>
            <a:ext cx="33049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hr-H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hr-H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4" name="Rectangle 12"/>
          <p:cNvSpPr>
            <a:spLocks noChangeArrowheads="1"/>
          </p:cNvSpPr>
          <p:nvPr/>
        </p:nvSpPr>
        <p:spPr bwMode="auto">
          <a:xfrm>
            <a:off x="2987824" y="1772816"/>
            <a:ext cx="32752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hr-H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hr-H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5" name="Rectangle 13"/>
          <p:cNvSpPr>
            <a:spLocks noChangeArrowheads="1"/>
          </p:cNvSpPr>
          <p:nvPr/>
        </p:nvSpPr>
        <p:spPr bwMode="auto">
          <a:xfrm>
            <a:off x="2987824" y="2132856"/>
            <a:ext cx="33201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hr-H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uk-UA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hr-H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6" name="Rectangle 14"/>
          <p:cNvSpPr>
            <a:spLocks noChangeArrowheads="1"/>
          </p:cNvSpPr>
          <p:nvPr/>
        </p:nvSpPr>
        <p:spPr bwMode="auto">
          <a:xfrm>
            <a:off x="0" y="2853065"/>
            <a:ext cx="33049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hr-H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	</a:t>
            </a:r>
            <a:endParaRPr kumimoji="0" lang="hr-H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60700" algn="ctr"/>
                <a:tab pos="5940425" algn="r"/>
              </a:tabLst>
            </a:pPr>
            <a:r>
              <a:rPr kumimoji="0" lang="hr-HR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	</a:t>
            </a:r>
            <a:endParaRPr kumimoji="0" lang="hr-H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47" name="Rectangle 15"/>
          <p:cNvSpPr>
            <a:spLocks noChangeArrowheads="1"/>
          </p:cNvSpPr>
          <p:nvPr/>
        </p:nvSpPr>
        <p:spPr bwMode="auto">
          <a:xfrm>
            <a:off x="0" y="36195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Розрахунок втрат тиску на тертя</a:t>
            </a:r>
            <a:endParaRPr lang="uk-UA" dirty="0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05088" y="1543049"/>
            <a:ext cx="5279280" cy="5061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3810</TotalTime>
  <Words>54</Words>
  <Application>Microsoft Office PowerPoint</Application>
  <PresentationFormat>Екран (4:3)</PresentationFormat>
  <Paragraphs>24</Paragraphs>
  <Slides>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8</vt:i4>
      </vt:variant>
    </vt:vector>
  </HeadingPairs>
  <TitlesOfParts>
    <vt:vector size="10" baseType="lpstr">
      <vt:lpstr>Тема Office</vt:lpstr>
      <vt:lpstr>Equation</vt:lpstr>
      <vt:lpstr>Розробка та експлуатація нафтових родовищ</vt:lpstr>
      <vt:lpstr>НАПІР   ПЛАСТА</vt:lpstr>
      <vt:lpstr>Принципова схема газорiдинного пiднімача</vt:lpstr>
      <vt:lpstr>Залежність подачі q піднімача, коефіцієнта корисної дії ηп та питомої витрати газу R0 від витрати газу V0 </vt:lpstr>
      <vt:lpstr>Структури газорідинних потоків у трубах</vt:lpstr>
      <vt:lpstr>Сім'я кривих ліфтування</vt:lpstr>
      <vt:lpstr>Формули Крилова</vt:lpstr>
      <vt:lpstr>Розрахунок втрат тиску на тертя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Проектування експлуатації нафтових свердловин</dc:title>
  <dc:creator>Ivan</dc:creator>
  <cp:lastModifiedBy>Admin</cp:lastModifiedBy>
  <cp:revision>82</cp:revision>
  <dcterms:created xsi:type="dcterms:W3CDTF">2020-09-16T18:28:42Z</dcterms:created>
  <dcterms:modified xsi:type="dcterms:W3CDTF">2026-03-03T05:53:36Z</dcterms:modified>
</cp:coreProperties>
</file>