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70" r:id="rId4"/>
    <p:sldId id="267" r:id="rId5"/>
    <p:sldId id="271" r:id="rId6"/>
    <p:sldId id="272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912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5570FF-2AAD-418E-8C05-6097F160F888}" type="datetimeFigureOut">
              <a:rPr lang="uk-UA" smtClean="0"/>
              <a:pPr/>
              <a:t>20.03.2024</a:t>
            </a:fld>
            <a:endParaRPr lang="uk-UA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34FD33-FA1F-4BCC-850F-133C7D00C907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5570FF-2AAD-418E-8C05-6097F160F888}" type="datetimeFigureOut">
              <a:rPr lang="uk-UA" smtClean="0"/>
              <a:pPr/>
              <a:t>20.03.2024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34FD33-FA1F-4BCC-850F-133C7D00C907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5570FF-2AAD-418E-8C05-6097F160F888}" type="datetimeFigureOut">
              <a:rPr lang="uk-UA" smtClean="0"/>
              <a:pPr/>
              <a:t>20.03.2024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34FD33-FA1F-4BCC-850F-133C7D00C907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5570FF-2AAD-418E-8C05-6097F160F888}" type="datetimeFigureOut">
              <a:rPr lang="uk-UA" smtClean="0"/>
              <a:pPr/>
              <a:t>20.03.2024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34FD33-FA1F-4BCC-850F-133C7D00C907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5570FF-2AAD-418E-8C05-6097F160F888}" type="datetimeFigureOut">
              <a:rPr lang="uk-UA" smtClean="0"/>
              <a:pPr/>
              <a:t>20.03.2024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34FD33-FA1F-4BCC-850F-133C7D00C907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5570FF-2AAD-418E-8C05-6097F160F888}" type="datetimeFigureOut">
              <a:rPr lang="uk-UA" smtClean="0"/>
              <a:pPr/>
              <a:t>20.03.2024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34FD33-FA1F-4BCC-850F-133C7D00C907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5570FF-2AAD-418E-8C05-6097F160F888}" type="datetimeFigureOut">
              <a:rPr lang="uk-UA" smtClean="0"/>
              <a:pPr/>
              <a:t>20.03.2024</a:t>
            </a:fld>
            <a:endParaRPr lang="uk-UA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34FD33-FA1F-4BCC-850F-133C7D00C907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5570FF-2AAD-418E-8C05-6097F160F888}" type="datetimeFigureOut">
              <a:rPr lang="uk-UA" smtClean="0"/>
              <a:pPr/>
              <a:t>20.03.2024</a:t>
            </a:fld>
            <a:endParaRPr lang="uk-UA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34FD33-FA1F-4BCC-850F-133C7D00C907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5570FF-2AAD-418E-8C05-6097F160F888}" type="datetimeFigureOut">
              <a:rPr lang="uk-UA" smtClean="0"/>
              <a:pPr/>
              <a:t>20.03.2024</a:t>
            </a:fld>
            <a:endParaRPr lang="uk-UA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34FD33-FA1F-4BCC-850F-133C7D00C907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5570FF-2AAD-418E-8C05-6097F160F888}" type="datetimeFigureOut">
              <a:rPr lang="uk-UA" smtClean="0"/>
              <a:pPr/>
              <a:t>20.03.2024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34FD33-FA1F-4BCC-850F-133C7D00C907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5570FF-2AAD-418E-8C05-6097F160F888}" type="datetimeFigureOut">
              <a:rPr lang="uk-UA" smtClean="0"/>
              <a:pPr/>
              <a:t>20.03.2024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34FD33-FA1F-4BCC-850F-133C7D00C907}" type="slidenum">
              <a:rPr lang="uk-UA" smtClean="0"/>
              <a:pPr/>
              <a:t>‹№›</a:t>
            </a:fld>
            <a:endParaRPr lang="uk-UA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85570FF-2AAD-418E-8C05-6097F160F888}" type="datetimeFigureOut">
              <a:rPr lang="uk-UA" smtClean="0"/>
              <a:pPr/>
              <a:t>20.03.2024</a:t>
            </a:fld>
            <a:endParaRPr lang="uk-UA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34FD33-FA1F-4BCC-850F-133C7D00C907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2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4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7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19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Практичне заняття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sz="3200" dirty="0" smtClean="0">
                <a:solidFill>
                  <a:schemeClr val="tx1"/>
                </a:solidFill>
              </a:rPr>
              <a:t>Перфорація і освоєння нафтових свердловин</a:t>
            </a:r>
            <a:endParaRPr lang="uk-UA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39552" y="404664"/>
            <a:ext cx="8280920" cy="576064"/>
          </a:xfrm>
        </p:spPr>
        <p:txBody>
          <a:bodyPr>
            <a:noAutofit/>
          </a:bodyPr>
          <a:lstStyle/>
          <a:p>
            <a:r>
              <a:rPr lang="uk-UA" sz="3200" dirty="0" smtClean="0"/>
              <a:t>Продовження розв'язування 4.1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95536" y="1052736"/>
            <a:ext cx="8424936" cy="5400600"/>
          </a:xfrm>
        </p:spPr>
        <p:txBody>
          <a:bodyPr/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Визначаємо: 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– швидкість руху розчину хлористого кальцію в кільцевому просторі 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– число Рейнольдса під час руху розчину хлористого кальцію в кільцевому просторі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Оскільки         , то коефіцієнт гідравлічного опору розраховуємо за формулою</a:t>
            </a:r>
            <a:r>
              <a:rPr lang="uk-UA" dirty="0" smtClean="0"/>
              <a:t>:</a:t>
            </a:r>
          </a:p>
          <a:p>
            <a:r>
              <a:rPr lang="ru-RU" dirty="0" smtClean="0"/>
              <a:t>.</a:t>
            </a:r>
            <a:endParaRPr lang="uk-UA" dirty="0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7409" name="Object 1"/>
          <p:cNvGraphicFramePr>
            <a:graphicFrameLocks noChangeAspect="1"/>
          </p:cNvGraphicFramePr>
          <p:nvPr/>
        </p:nvGraphicFramePr>
        <p:xfrm>
          <a:off x="1691680" y="1772816"/>
          <a:ext cx="6695178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0" name="Equation" r:id="rId3" imgW="3517900" imgH="482600" progId="Equation.DSMT4">
                  <p:embed/>
                </p:oleObj>
              </mc:Choice>
              <mc:Fallback>
                <p:oleObj name="Equation" r:id="rId3" imgW="3517900" imgH="4826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1772816"/>
                        <a:ext cx="6695178" cy="9361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1619672" y="3573016"/>
          <a:ext cx="6858762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1" name="Equation" r:id="rId5" imgW="4114800" imgH="469900" progId="Equation.DSMT4">
                  <p:embed/>
                </p:oleObj>
              </mc:Choice>
              <mc:Fallback>
                <p:oleObj name="Equation" r:id="rId5" imgW="4114800" imgH="4699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3573016"/>
                        <a:ext cx="6858762" cy="792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1979712" y="4365104"/>
          <a:ext cx="1584176" cy="4199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2" name="Equation" r:id="rId7" imgW="901309" imgH="228501" progId="Equation.DSMT4">
                  <p:embed/>
                </p:oleObj>
              </mc:Choice>
              <mc:Fallback>
                <p:oleObj name="Equation" r:id="rId7" imgW="901309" imgH="228501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4365104"/>
                        <a:ext cx="1584176" cy="41990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2555776" y="5301208"/>
          <a:ext cx="4284476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3" name="Equation" r:id="rId9" imgW="2476500" imgH="495300" progId="Equation.DSMT4">
                  <p:embed/>
                </p:oleObj>
              </mc:Choice>
              <mc:Fallback>
                <p:oleObj name="Equation" r:id="rId9" imgW="2476500" imgH="4953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5301208"/>
                        <a:ext cx="4284476" cy="8640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332656"/>
            <a:ext cx="8460432" cy="648072"/>
          </a:xfrm>
        </p:spPr>
        <p:txBody>
          <a:bodyPr>
            <a:noAutofit/>
          </a:bodyPr>
          <a:lstStyle/>
          <a:p>
            <a:r>
              <a:rPr lang="uk-UA" sz="3200" dirty="0" smtClean="0"/>
              <a:t>Продовження розв'язування 4.1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95536" y="1052736"/>
            <a:ext cx="8424936" cy="580526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Розраховуємо гідравлічні втрати тиску на тертя при русі рідини в кільцевому просторі: 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Розраховуємо тиск, необхідний для врівноваження гідростатичних тисків рідин: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де </a:t>
            </a:r>
            <a:r>
              <a:rPr lang="uk-UA" i="1" dirty="0" smtClean="0">
                <a:solidFill>
                  <a:schemeClr val="tx1"/>
                </a:solidFill>
              </a:rPr>
              <a:t>z</a:t>
            </a:r>
            <a:r>
              <a:rPr lang="uk-UA" dirty="0" smtClean="0">
                <a:solidFill>
                  <a:schemeClr val="tx1"/>
                </a:solidFill>
              </a:rPr>
              <a:t> = 3100 м – довжина труб, заповнених промивною рідиною.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Розраховуємо тиск нагнітання: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де </a:t>
            </a:r>
            <a:r>
              <a:rPr lang="uk-UA" i="1" dirty="0" smtClean="0">
                <a:solidFill>
                  <a:schemeClr val="tx1"/>
                </a:solidFill>
              </a:rPr>
              <a:t>р</a:t>
            </a:r>
            <a:r>
              <a:rPr lang="uk-UA" baseline="-25000" dirty="0" smtClean="0">
                <a:solidFill>
                  <a:schemeClr val="tx1"/>
                </a:solidFill>
              </a:rPr>
              <a:t>з</a:t>
            </a:r>
            <a:r>
              <a:rPr lang="uk-UA" dirty="0" smtClean="0">
                <a:solidFill>
                  <a:schemeClr val="tx1"/>
                </a:solidFill>
              </a:rPr>
              <a:t> – тиск на виході із затрубного простору.</a:t>
            </a:r>
          </a:p>
          <a:p>
            <a:pPr algn="just"/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/>
        </p:nvGraphicFramePr>
        <p:xfrm>
          <a:off x="683568" y="1700808"/>
          <a:ext cx="8111921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1" name="Equation" r:id="rId3" imgW="4610100" imgH="495300" progId="Equation.DSMT4">
                  <p:embed/>
                </p:oleObj>
              </mc:Choice>
              <mc:Fallback>
                <p:oleObj name="Equation" r:id="rId3" imgW="4610100" imgH="4953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1700808"/>
                        <a:ext cx="8111921" cy="8640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683568" y="3212976"/>
          <a:ext cx="8111921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2" name="Equation" r:id="rId5" imgW="4610100" imgH="495300" progId="Equation.DSMT4">
                  <p:embed/>
                </p:oleObj>
              </mc:Choice>
              <mc:Fallback>
                <p:oleObj name="Equation" r:id="rId5" imgW="4610100" imgH="4953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3212976"/>
                        <a:ext cx="8111921" cy="8640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503040" y="5229200"/>
          <a:ext cx="8245424" cy="4122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3" name="Equation" r:id="rId6" imgW="4660900" imgH="228600" progId="Equation.DSMT4">
                  <p:embed/>
                </p:oleObj>
              </mc:Choice>
              <mc:Fallback>
                <p:oleObj name="Equation" r:id="rId6" imgW="4660900" imgH="228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040" y="5229200"/>
                        <a:ext cx="8245424" cy="41227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55576" y="548680"/>
            <a:ext cx="7772400" cy="528674"/>
          </a:xfrm>
        </p:spPr>
        <p:txBody>
          <a:bodyPr>
            <a:noAutofit/>
          </a:bodyPr>
          <a:lstStyle/>
          <a:p>
            <a:r>
              <a:rPr lang="uk-UA" sz="3200" dirty="0" smtClean="0"/>
              <a:t>Продовження розвязування 4.1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67544" y="1268760"/>
            <a:ext cx="8027232" cy="4968552"/>
          </a:xfrm>
        </p:spPr>
        <p:txBody>
          <a:bodyPr/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Розраховуємо тривалість нагнітання промивної рідини в труби: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Розраховуємо тривалість нагнітання рідини в кільцевий простір: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Розраховуємо тривалість процесу нагнітання промивної рідини:</a:t>
            </a:r>
          </a:p>
          <a:p>
            <a:pPr algn="just"/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9457" name="Object 1"/>
          <p:cNvGraphicFramePr>
            <a:graphicFrameLocks noChangeAspect="1"/>
          </p:cNvGraphicFramePr>
          <p:nvPr/>
        </p:nvGraphicFramePr>
        <p:xfrm>
          <a:off x="1763688" y="1700808"/>
          <a:ext cx="6715528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5" name="Equation" r:id="rId3" imgW="3390900" imgH="482600" progId="Equation.DSMT4">
                  <p:embed/>
                </p:oleObj>
              </mc:Choice>
              <mc:Fallback>
                <p:oleObj name="Equation" r:id="rId3" imgW="3390900" imgH="4826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1700808"/>
                        <a:ext cx="6715528" cy="9361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1331640" y="3429000"/>
          <a:ext cx="7269677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6" name="Equation" r:id="rId5" imgW="3975100" imgH="482600" progId="Equation.DSMT4">
                  <p:embed/>
                </p:oleObj>
              </mc:Choice>
              <mc:Fallback>
                <p:oleObj name="Equation" r:id="rId5" imgW="3975100" imgH="482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3429000"/>
                        <a:ext cx="7269677" cy="8640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2123728" y="5229200"/>
          <a:ext cx="4680521" cy="49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7" name="Equation" r:id="rId7" imgW="2070100" imgH="215900" progId="Equation.DSMT4">
                  <p:embed/>
                </p:oleObj>
              </mc:Choice>
              <mc:Fallback>
                <p:oleObj name="Equation" r:id="rId7" imgW="2070100" imgH="2159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5229200"/>
                        <a:ext cx="4680521" cy="493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7772400" cy="744698"/>
          </a:xfrm>
        </p:spPr>
        <p:txBody>
          <a:bodyPr>
            <a:normAutofit fontScale="90000"/>
          </a:bodyPr>
          <a:lstStyle/>
          <a:p>
            <a:r>
              <a:rPr lang="uk-UA" sz="3200" dirty="0" smtClean="0"/>
              <a:t>Продовження розв'язування  4.1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39552" y="1268760"/>
            <a:ext cx="8136904" cy="5256584"/>
          </a:xfrm>
        </p:spPr>
        <p:txBody>
          <a:bodyPr/>
          <a:lstStyle/>
          <a:p>
            <a:pPr algn="ctr"/>
            <a:r>
              <a:rPr lang="uk-UA" i="1" dirty="0" smtClean="0">
                <a:solidFill>
                  <a:schemeClr val="tx1"/>
                </a:solidFill>
              </a:rPr>
              <a:t>Випадок зворотної циркуляції рідини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З визначеного вище швидкість руху рідини в кільцевому просторі становить 0,916 м/с. 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Визначаємо число Рейнольдса для рідини, що рухається по кільцевому простору: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Так як Re</a:t>
            </a:r>
            <a:r>
              <a:rPr lang="uk-UA" baseline="-25000" dirty="0" smtClean="0">
                <a:solidFill>
                  <a:schemeClr val="tx1"/>
                </a:solidFill>
              </a:rPr>
              <a:t>к.п</a:t>
            </a:r>
            <a:r>
              <a:rPr lang="uk-UA" dirty="0" smtClean="0">
                <a:solidFill>
                  <a:schemeClr val="tx1"/>
                </a:solidFill>
              </a:rPr>
              <a:t> &gt; 2320, то режим руху турбулентний, і коефіцієнт гідравлічного опору розраховуємо за формулою: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Розраховуємо гідравлічні втрати тиску на тертя під час руху рідини по кіль­цевому простору:</a:t>
            </a:r>
          </a:p>
          <a:p>
            <a:endParaRPr lang="uk-UA" dirty="0"/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0481" name="Object 1"/>
          <p:cNvGraphicFramePr>
            <a:graphicFrameLocks noChangeAspect="1"/>
          </p:cNvGraphicFramePr>
          <p:nvPr/>
        </p:nvGraphicFramePr>
        <p:xfrm>
          <a:off x="827584" y="2852936"/>
          <a:ext cx="7561262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6" name="Equation" r:id="rId3" imgW="3835080" imgH="431640" progId="Equation.DSMT4">
                  <p:embed/>
                </p:oleObj>
              </mc:Choice>
              <mc:Fallback>
                <p:oleObj name="Equation" r:id="rId3" imgW="3835080" imgH="43164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2852936"/>
                        <a:ext cx="7561262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2411760" y="4509120"/>
          <a:ext cx="4595420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7" name="Equation" r:id="rId5" imgW="2438400" imgH="457200" progId="Equation.DSMT4">
                  <p:embed/>
                </p:oleObj>
              </mc:Choice>
              <mc:Fallback>
                <p:oleObj name="Equation" r:id="rId5" imgW="2438400" imgH="457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4509120"/>
                        <a:ext cx="4595420" cy="8640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99592" y="476672"/>
            <a:ext cx="7772400" cy="432048"/>
          </a:xfrm>
        </p:spPr>
        <p:txBody>
          <a:bodyPr>
            <a:normAutofit fontScale="90000"/>
          </a:bodyPr>
          <a:lstStyle/>
          <a:p>
            <a:r>
              <a:rPr lang="uk-UA" sz="3200" dirty="0" smtClean="0"/>
              <a:t>Продовження розв'язування 4.1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95536" y="980728"/>
            <a:ext cx="8280920" cy="5472608"/>
          </a:xfrm>
        </p:spPr>
        <p:txBody>
          <a:bodyPr/>
          <a:lstStyle/>
          <a:p>
            <a:r>
              <a:rPr lang="uk-UA" dirty="0" smtClean="0"/>
              <a:t>.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Визначаємо число Рейнольдса для рідини, що рухається в НКТ: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Оскільки Re &gt; 2320, то коефіцієнт гідравлічного опору розраховуємо за формулою:</a:t>
            </a:r>
          </a:p>
          <a:p>
            <a:endParaRPr lang="uk-UA" dirty="0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395536" y="1052736"/>
          <a:ext cx="8280920" cy="924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5" name="Equation" r:id="rId3" imgW="4394200" imgH="495300" progId="Equation.DSMT4">
                  <p:embed/>
                </p:oleObj>
              </mc:Choice>
              <mc:Fallback>
                <p:oleObj name="Equation" r:id="rId3" imgW="4394200" imgH="4953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1052736"/>
                        <a:ext cx="8280920" cy="92438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1835696" y="2636912"/>
          <a:ext cx="6073261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6" name="Equation" r:id="rId5" imgW="2654300" imgH="431800" progId="Equation.DSMT4">
                  <p:embed/>
                </p:oleObj>
              </mc:Choice>
              <mc:Fallback>
                <p:oleObj name="Equation" r:id="rId5" imgW="2654300" imgH="431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2636912"/>
                        <a:ext cx="6073261" cy="1008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2123728" y="4653136"/>
          <a:ext cx="5475958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7" name="Equation" r:id="rId7" imgW="2298700" imgH="457200" progId="Equation.DSMT4">
                  <p:embed/>
                </p:oleObj>
              </mc:Choice>
              <mc:Fallback>
                <p:oleObj name="Equation" r:id="rId7" imgW="2298700" imgH="457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4653136"/>
                        <a:ext cx="5475958" cy="10801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7772400" cy="648072"/>
          </a:xfrm>
        </p:spPr>
        <p:txBody>
          <a:bodyPr>
            <a:normAutofit/>
          </a:bodyPr>
          <a:lstStyle/>
          <a:p>
            <a:r>
              <a:rPr lang="uk-UA" sz="3200" dirty="0" smtClean="0"/>
              <a:t>Закінчення розвязування 4.1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83568" y="1052736"/>
            <a:ext cx="7772400" cy="537321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      Розраховуємо гідравлічні втрати тиску на тертя при русі рідини по НКТ: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Розраховуємо тиск нагнітання: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де </a:t>
            </a:r>
            <a:r>
              <a:rPr lang="uk-UA" i="1" dirty="0" smtClean="0">
                <a:solidFill>
                  <a:schemeClr val="tx1"/>
                </a:solidFill>
              </a:rPr>
              <a:t>р</a:t>
            </a:r>
            <a:r>
              <a:rPr lang="uk-UA" baseline="-25000" dirty="0" smtClean="0">
                <a:solidFill>
                  <a:schemeClr val="tx1"/>
                </a:solidFill>
              </a:rPr>
              <a:t>тр</a:t>
            </a:r>
            <a:r>
              <a:rPr lang="uk-UA" dirty="0" smtClean="0">
                <a:solidFill>
                  <a:schemeClr val="tx1"/>
                </a:solidFill>
              </a:rPr>
              <a:t> – тиск на виході із НКТ.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  Розраховуємо тривалість процесу нагнітання промивної рідини: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i="1" dirty="0" smtClean="0">
                <a:solidFill>
                  <a:schemeClr val="tx1"/>
                </a:solidFill>
              </a:rPr>
              <a:t>Відповідь</a:t>
            </a:r>
            <a:r>
              <a:rPr lang="uk-UA" dirty="0" smtClean="0">
                <a:solidFill>
                  <a:schemeClr val="tx1"/>
                </a:solidFill>
              </a:rPr>
              <a:t>: 11,7 МПа; 71,2 хв.</a:t>
            </a:r>
          </a:p>
          <a:p>
            <a:pPr algn="just"/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2529" name="Object 1"/>
          <p:cNvGraphicFramePr>
            <a:graphicFrameLocks noChangeAspect="1"/>
          </p:cNvGraphicFramePr>
          <p:nvPr/>
        </p:nvGraphicFramePr>
        <p:xfrm>
          <a:off x="683568" y="1772816"/>
          <a:ext cx="7875876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7" name="Equation" r:id="rId3" imgW="3860800" imgH="495300" progId="Equation.DSMT4">
                  <p:embed/>
                </p:oleObj>
              </mc:Choice>
              <mc:Fallback>
                <p:oleObj name="Equation" r:id="rId3" imgW="3860800" imgH="4953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1772816"/>
                        <a:ext cx="7875876" cy="1008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395536" y="3429000"/>
          <a:ext cx="8280920" cy="4590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8" name="Equation" r:id="rId5" imgW="4737100" imgH="254000" progId="Equation.DSMT4">
                  <p:embed/>
                </p:oleObj>
              </mc:Choice>
              <mc:Fallback>
                <p:oleObj name="Equation" r:id="rId5" imgW="4737100" imgH="254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3429000"/>
                        <a:ext cx="8280920" cy="45903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2699792" y="4941168"/>
          <a:ext cx="4392488" cy="47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9" name="Equation" r:id="rId7" imgW="2171700" imgH="228600" progId="Equation.DSMT4">
                  <p:embed/>
                </p:oleObj>
              </mc:Choice>
              <mc:Fallback>
                <p:oleObj name="Equation" r:id="rId7" imgW="2171700" imgH="228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4941168"/>
                        <a:ext cx="4392488" cy="47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55576" y="476672"/>
            <a:ext cx="7772400" cy="1440160"/>
          </a:xfrm>
        </p:spPr>
        <p:txBody>
          <a:bodyPr>
            <a:normAutofit fontScale="90000"/>
          </a:bodyPr>
          <a:lstStyle/>
          <a:p>
            <a:r>
              <a:rPr lang="uk-UA" sz="3200" dirty="0" smtClean="0"/>
              <a:t>Приклад розрахунку гідропіскоструминної перфорації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755576" y="2564904"/>
            <a:ext cx="7772400" cy="3672408"/>
          </a:xfrm>
        </p:spPr>
        <p:txBody>
          <a:bodyPr/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      Розрахувати процес гідропіскоструминної перфорації на глибині L =  1020 м. Свердловина має експлуатаційну колону з умовним діаметром D = 0,114 м і товщиною стінки s = 0,0074 м. При обробці використовують колону НКТ з умовним діаметром d = 0,048 м, s = 0,004 м. Застосовують насадки діаметром 0,0045 м. Перепад тиску в трубах і кільцевому просторі Δр</a:t>
            </a:r>
            <a:r>
              <a:rPr lang="uk-UA" baseline="-25000" dirty="0" smtClean="0">
                <a:solidFill>
                  <a:schemeClr val="tx1"/>
                </a:solidFill>
              </a:rPr>
              <a:t>т</a:t>
            </a:r>
            <a:r>
              <a:rPr lang="uk-UA" dirty="0" smtClean="0">
                <a:solidFill>
                  <a:schemeClr val="tx1"/>
                </a:solidFill>
              </a:rPr>
              <a:t> + Δр</a:t>
            </a:r>
            <a:r>
              <a:rPr lang="uk-UA" baseline="-25000" dirty="0" smtClean="0">
                <a:solidFill>
                  <a:schemeClr val="tx1"/>
                </a:solidFill>
              </a:rPr>
              <a:t>к</a:t>
            </a:r>
            <a:r>
              <a:rPr lang="uk-UA" dirty="0" smtClean="0">
                <a:solidFill>
                  <a:schemeClr val="tx1"/>
                </a:solidFill>
              </a:rPr>
              <a:t> = 0,115МПа / 100м. Група міцності К. допустимий тиск на гирлі Р</a:t>
            </a:r>
            <a:r>
              <a:rPr lang="uk-UA" baseline="-25000" dirty="0" smtClean="0">
                <a:solidFill>
                  <a:schemeClr val="tx1"/>
                </a:solidFill>
              </a:rPr>
              <a:t>гт</a:t>
            </a:r>
            <a:r>
              <a:rPr lang="uk-UA" dirty="0" smtClean="0">
                <a:solidFill>
                  <a:schemeClr val="tx1"/>
                </a:solidFill>
              </a:rPr>
              <a:t> = 136 МПа</a:t>
            </a:r>
            <a:r>
              <a:rPr lang="uk-UA" dirty="0" smtClean="0"/>
              <a:t>. </a:t>
            </a:r>
            <a:endParaRPr lang="uk-U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67544" y="548680"/>
            <a:ext cx="7772400" cy="576064"/>
          </a:xfrm>
        </p:spPr>
        <p:txBody>
          <a:bodyPr>
            <a:normAutofit fontScale="90000"/>
          </a:bodyPr>
          <a:lstStyle/>
          <a:p>
            <a:r>
              <a:rPr lang="uk-UA" sz="3200" dirty="0" smtClean="0"/>
              <a:t>Розв’язок.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722376" y="1484784"/>
            <a:ext cx="7772400" cy="4752528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b="1" dirty="0" smtClean="0">
                <a:solidFill>
                  <a:schemeClr val="tx1"/>
                </a:solidFill>
              </a:rPr>
              <a:t>Визначаємо загальну кількість рідини 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b="1" dirty="0" smtClean="0">
                <a:solidFill>
                  <a:schemeClr val="tx1"/>
                </a:solidFill>
              </a:rPr>
              <a:t>                        V</a:t>
            </a:r>
            <a:r>
              <a:rPr lang="uk-UA" b="1" baseline="-25000" dirty="0" smtClean="0">
                <a:solidFill>
                  <a:schemeClr val="tx1"/>
                </a:solidFill>
              </a:rPr>
              <a:t>р</a:t>
            </a:r>
            <a:r>
              <a:rPr lang="uk-UA" b="1" dirty="0" smtClean="0">
                <a:solidFill>
                  <a:schemeClr val="tx1"/>
                </a:solidFill>
              </a:rPr>
              <a:t> = 1,88 • D</a:t>
            </a:r>
            <a:r>
              <a:rPr lang="uk-UA" b="1" baseline="-25000" dirty="0" smtClean="0">
                <a:solidFill>
                  <a:schemeClr val="tx1"/>
                </a:solidFill>
              </a:rPr>
              <a:t>вн</a:t>
            </a:r>
            <a:r>
              <a:rPr lang="uk-UA" b="1" dirty="0" smtClean="0">
                <a:solidFill>
                  <a:schemeClr val="tx1"/>
                </a:solidFill>
              </a:rPr>
              <a:t> • L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D</a:t>
            </a:r>
            <a:r>
              <a:rPr lang="uk-UA" baseline="-25000" dirty="0" smtClean="0">
                <a:solidFill>
                  <a:schemeClr val="tx1"/>
                </a:solidFill>
              </a:rPr>
              <a:t>вн</a:t>
            </a:r>
            <a:r>
              <a:rPr lang="uk-UA" dirty="0" smtClean="0">
                <a:solidFill>
                  <a:schemeClr val="tx1"/>
                </a:solidFill>
              </a:rPr>
              <a:t> - внутрішній діаметр експлуатаційної колони, м 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D</a:t>
            </a:r>
            <a:r>
              <a:rPr lang="uk-UA" baseline="-25000" dirty="0" smtClean="0">
                <a:solidFill>
                  <a:schemeClr val="tx1"/>
                </a:solidFill>
              </a:rPr>
              <a:t>вн </a:t>
            </a:r>
            <a:r>
              <a:rPr lang="uk-UA" dirty="0" smtClean="0">
                <a:solidFill>
                  <a:schemeClr val="tx1"/>
                </a:solidFill>
              </a:rPr>
              <a:t>= D - 2 • s = 0,114 - 2 • 0,0074 = 0,0992 м.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     V</a:t>
            </a:r>
            <a:r>
              <a:rPr lang="uk-UA" baseline="-25000" dirty="0" smtClean="0">
                <a:solidFill>
                  <a:schemeClr val="tx1"/>
                </a:solidFill>
              </a:rPr>
              <a:t>р</a:t>
            </a:r>
            <a:r>
              <a:rPr lang="uk-UA" dirty="0" smtClean="0">
                <a:solidFill>
                  <a:schemeClr val="tx1"/>
                </a:solidFill>
              </a:rPr>
              <a:t> = 1,88 • 0,09922 • 1020 = 18,87 м</a:t>
            </a:r>
            <a:r>
              <a:rPr lang="uk-UA" baseline="30000" dirty="0" smtClean="0">
                <a:solidFill>
                  <a:schemeClr val="tx1"/>
                </a:solidFill>
              </a:rPr>
              <a:t>3</a:t>
            </a:r>
            <a:r>
              <a:rPr lang="uk-UA" dirty="0" smtClean="0">
                <a:solidFill>
                  <a:schemeClr val="tx1"/>
                </a:solidFill>
              </a:rPr>
              <a:t>;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b="1" dirty="0" smtClean="0">
                <a:solidFill>
                  <a:schemeClr val="tx1"/>
                </a:solidFill>
              </a:rPr>
              <a:t>Визначаємо кількість піску Q</a:t>
            </a:r>
            <a:r>
              <a:rPr lang="uk-UA" b="1" baseline="-25000" dirty="0" smtClean="0">
                <a:solidFill>
                  <a:schemeClr val="tx1"/>
                </a:solidFill>
              </a:rPr>
              <a:t>п.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ctr"/>
            <a:r>
              <a:rPr lang="uk-UA" b="1" dirty="0" smtClean="0">
                <a:solidFill>
                  <a:schemeClr val="tx1"/>
                </a:solidFill>
              </a:rPr>
              <a:t>Q</a:t>
            </a:r>
            <a:r>
              <a:rPr lang="uk-UA" b="1" baseline="-25000" dirty="0" smtClean="0">
                <a:solidFill>
                  <a:schemeClr val="tx1"/>
                </a:solidFill>
              </a:rPr>
              <a:t>п</a:t>
            </a:r>
            <a:r>
              <a:rPr lang="uk-UA" b="1" dirty="0" smtClean="0">
                <a:solidFill>
                  <a:schemeClr val="tx1"/>
                </a:solidFill>
              </a:rPr>
              <a:t> = 1,13 • D </a:t>
            </a:r>
            <a:r>
              <a:rPr lang="uk-UA" b="1" baseline="-25000" dirty="0" smtClean="0">
                <a:solidFill>
                  <a:schemeClr val="tx1"/>
                </a:solidFill>
              </a:rPr>
              <a:t>вн</a:t>
            </a:r>
            <a:r>
              <a:rPr lang="uk-UA" b="1" dirty="0" smtClean="0">
                <a:solidFill>
                  <a:schemeClr val="tx1"/>
                </a:solidFill>
              </a:rPr>
              <a:t> • L • С</a:t>
            </a:r>
            <a:r>
              <a:rPr lang="uk-UA" b="1" baseline="-25000" dirty="0" smtClean="0">
                <a:solidFill>
                  <a:schemeClr val="tx1"/>
                </a:solidFill>
              </a:rPr>
              <a:t>п</a:t>
            </a:r>
            <a:r>
              <a:rPr lang="uk-UA" b="1" dirty="0" smtClean="0">
                <a:solidFill>
                  <a:schemeClr val="tx1"/>
                </a:solidFill>
              </a:rPr>
              <a:t> ,</a:t>
            </a:r>
          </a:p>
          <a:p>
            <a:pPr algn="ctr"/>
            <a:endParaRPr lang="uk-UA" b="1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де Q</a:t>
            </a:r>
            <a:r>
              <a:rPr lang="uk-UA" baseline="-25000" dirty="0" smtClean="0">
                <a:solidFill>
                  <a:schemeClr val="tx1"/>
                </a:solidFill>
              </a:rPr>
              <a:t>п </a:t>
            </a:r>
            <a:r>
              <a:rPr lang="uk-UA" dirty="0" smtClean="0">
                <a:solidFill>
                  <a:schemeClr val="tx1"/>
                </a:solidFill>
              </a:rPr>
              <a:t>- загальна кількість піску, кг;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С</a:t>
            </a:r>
            <a:r>
              <a:rPr lang="uk-UA" baseline="-25000" dirty="0" smtClean="0">
                <a:solidFill>
                  <a:schemeClr val="tx1"/>
                </a:solidFill>
              </a:rPr>
              <a:t>п</a:t>
            </a:r>
            <a:r>
              <a:rPr lang="uk-UA" dirty="0" smtClean="0">
                <a:solidFill>
                  <a:schemeClr val="tx1"/>
                </a:solidFill>
              </a:rPr>
              <a:t> = 100 - об'ємна концентрація піску в 1 м</a:t>
            </a:r>
            <a:r>
              <a:rPr lang="uk-UA" baseline="30000" dirty="0" smtClean="0">
                <a:solidFill>
                  <a:schemeClr val="tx1"/>
                </a:solidFill>
              </a:rPr>
              <a:t>3</a:t>
            </a:r>
            <a:r>
              <a:rPr lang="uk-UA" dirty="0" smtClean="0">
                <a:solidFill>
                  <a:schemeClr val="tx1"/>
                </a:solidFill>
              </a:rPr>
              <a:t> рідини, кг / м</a:t>
            </a:r>
            <a:r>
              <a:rPr lang="uk-UA" baseline="30000" dirty="0" smtClean="0">
                <a:solidFill>
                  <a:schemeClr val="tx1"/>
                </a:solidFill>
              </a:rPr>
              <a:t>3</a:t>
            </a:r>
            <a:r>
              <a:rPr lang="uk-UA" dirty="0" smtClean="0">
                <a:solidFill>
                  <a:schemeClr val="tx1"/>
                </a:solidFill>
              </a:rPr>
              <a:t>. 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Q</a:t>
            </a:r>
            <a:r>
              <a:rPr lang="uk-UA" baseline="-25000" dirty="0" smtClean="0">
                <a:solidFill>
                  <a:schemeClr val="tx1"/>
                </a:solidFill>
              </a:rPr>
              <a:t>п</a:t>
            </a:r>
            <a:r>
              <a:rPr lang="uk-UA" dirty="0" smtClean="0">
                <a:solidFill>
                  <a:schemeClr val="tx1"/>
                </a:solidFill>
              </a:rPr>
              <a:t> = 1,13 • 0,09922 • 1020 • 100 = 1134 кг</a:t>
            </a:r>
          </a:p>
          <a:p>
            <a:pPr algn="just"/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971600" y="476672"/>
            <a:ext cx="7772400" cy="528674"/>
          </a:xfrm>
        </p:spPr>
        <p:txBody>
          <a:bodyPr>
            <a:normAutofit fontScale="90000"/>
          </a:bodyPr>
          <a:lstStyle/>
          <a:p>
            <a:r>
              <a:rPr lang="uk-UA" sz="3200" dirty="0" smtClean="0"/>
              <a:t>Продовження розв'язку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722376" y="1124744"/>
            <a:ext cx="7772400" cy="5112568"/>
          </a:xfrm>
        </p:spPr>
        <p:txBody>
          <a:bodyPr/>
          <a:lstStyle/>
          <a:p>
            <a:pPr algn="just"/>
            <a:r>
              <a:rPr lang="uk-UA" b="1" dirty="0" smtClean="0">
                <a:solidFill>
                  <a:schemeClr val="tx1"/>
                </a:solidFill>
              </a:rPr>
              <a:t>Визначаємо кількість робочої рідини 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ctr"/>
            <a:r>
              <a:rPr lang="uk-UA" b="1" dirty="0" smtClean="0">
                <a:solidFill>
                  <a:schemeClr val="tx1"/>
                </a:solidFill>
              </a:rPr>
              <a:t>Q= 1,414 • μ • n</a:t>
            </a:r>
            <a:r>
              <a:rPr lang="uk-UA" b="1" baseline="-25000" dirty="0" smtClean="0">
                <a:solidFill>
                  <a:schemeClr val="tx1"/>
                </a:solidFill>
              </a:rPr>
              <a:t>н</a:t>
            </a:r>
            <a:r>
              <a:rPr lang="uk-UA" b="1" dirty="0" smtClean="0">
                <a:solidFill>
                  <a:schemeClr val="tx1"/>
                </a:solidFill>
              </a:rPr>
              <a:t> • f</a:t>
            </a:r>
            <a:r>
              <a:rPr lang="uk-UA" b="1" baseline="-25000" dirty="0" smtClean="0">
                <a:solidFill>
                  <a:schemeClr val="tx1"/>
                </a:solidFill>
              </a:rPr>
              <a:t>н </a:t>
            </a:r>
            <a:r>
              <a:rPr lang="uk-UA" baseline="-25000" dirty="0" smtClean="0">
                <a:solidFill>
                  <a:schemeClr val="tx1"/>
                </a:solidFill>
              </a:rPr>
              <a:t>,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</a:p>
          <a:p>
            <a:pPr algn="ctr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де Q - витрата робочої рідини;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μ = 0,82 - коефіцієнт витрати;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n</a:t>
            </a:r>
            <a:r>
              <a:rPr lang="uk-UA" baseline="-25000" dirty="0" smtClean="0">
                <a:solidFill>
                  <a:schemeClr val="tx1"/>
                </a:solidFill>
              </a:rPr>
              <a:t>н</a:t>
            </a:r>
            <a:r>
              <a:rPr lang="uk-UA" dirty="0" smtClean="0">
                <a:solidFill>
                  <a:schemeClr val="tx1"/>
                </a:solidFill>
              </a:rPr>
              <a:t> = 4 - кількість насадок, шт.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f</a:t>
            </a:r>
            <a:r>
              <a:rPr lang="uk-UA" baseline="-25000" dirty="0" smtClean="0">
                <a:solidFill>
                  <a:schemeClr val="tx1"/>
                </a:solidFill>
              </a:rPr>
              <a:t>н</a:t>
            </a:r>
            <a:r>
              <a:rPr lang="uk-UA" dirty="0" smtClean="0">
                <a:solidFill>
                  <a:schemeClr val="tx1"/>
                </a:solidFill>
              </a:rPr>
              <a:t> =  - площа поперечного перерізу насадки на виході, м</a:t>
            </a:r>
            <a:r>
              <a:rPr lang="uk-UA" baseline="30000" dirty="0" smtClean="0">
                <a:solidFill>
                  <a:schemeClr val="tx1"/>
                </a:solidFill>
              </a:rPr>
              <a:t>2</a:t>
            </a:r>
            <a:r>
              <a:rPr lang="uk-UA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f</a:t>
            </a:r>
            <a:r>
              <a:rPr lang="uk-UA" baseline="-25000" dirty="0" smtClean="0">
                <a:solidFill>
                  <a:schemeClr val="tx1"/>
                </a:solidFill>
              </a:rPr>
              <a:t>н </a:t>
            </a:r>
            <a:r>
              <a:rPr lang="uk-UA" dirty="0" smtClean="0">
                <a:solidFill>
                  <a:schemeClr val="tx1"/>
                </a:solidFill>
              </a:rPr>
              <a:t>= 0,785 • 0,00452 = 0,000016 м</a:t>
            </a:r>
            <a:r>
              <a:rPr lang="uk-UA" baseline="30000" dirty="0" smtClean="0">
                <a:solidFill>
                  <a:schemeClr val="tx1"/>
                </a:solidFill>
              </a:rPr>
              <a:t>2</a:t>
            </a:r>
            <a:r>
              <a:rPr lang="uk-UA" dirty="0" smtClean="0">
                <a:solidFill>
                  <a:schemeClr val="tx1"/>
                </a:solidFill>
              </a:rPr>
              <a:t>; 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b="1" dirty="0" smtClean="0">
                <a:solidFill>
                  <a:schemeClr val="tx1"/>
                </a:solidFill>
              </a:rPr>
              <a:t>Q </a:t>
            </a:r>
            <a:r>
              <a:rPr lang="uk-UA" dirty="0" smtClean="0">
                <a:solidFill>
                  <a:schemeClr val="tx1"/>
                </a:solidFill>
              </a:rPr>
              <a:t>= 1,414 • 0,82 • 4 • 0,000016  = </a:t>
            </a:r>
            <a:r>
              <a:rPr lang="uk-UA" dirty="0" smtClean="0">
                <a:solidFill>
                  <a:schemeClr val="tx1"/>
                </a:solidFill>
              </a:rPr>
              <a:t>7.42 10 -5 </a:t>
            </a:r>
            <a:r>
              <a:rPr lang="uk-UA" dirty="0" smtClean="0">
                <a:solidFill>
                  <a:schemeClr val="tx1"/>
                </a:solidFill>
              </a:rPr>
              <a:t>м</a:t>
            </a:r>
            <a:r>
              <a:rPr lang="uk-UA" baseline="30000" dirty="0" smtClean="0">
                <a:solidFill>
                  <a:schemeClr val="tx1"/>
                </a:solidFill>
              </a:rPr>
              <a:t>3 </a:t>
            </a:r>
            <a:r>
              <a:rPr lang="uk-UA" dirty="0" smtClean="0">
                <a:solidFill>
                  <a:schemeClr val="tx1"/>
                </a:solidFill>
              </a:rPr>
              <a:t>/ с,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971600" y="476672"/>
            <a:ext cx="7772400" cy="528674"/>
          </a:xfrm>
        </p:spPr>
        <p:txBody>
          <a:bodyPr>
            <a:normAutofit fontScale="90000"/>
          </a:bodyPr>
          <a:lstStyle/>
          <a:p>
            <a:r>
              <a:rPr lang="uk-UA" sz="3200" dirty="0" smtClean="0"/>
              <a:t>Продовження розв'язку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722376" y="1196752"/>
            <a:ext cx="7772400" cy="5328592"/>
          </a:xfrm>
        </p:spPr>
        <p:txBody>
          <a:bodyPr/>
          <a:lstStyle/>
          <a:p>
            <a:pPr algn="just"/>
            <a:r>
              <a:rPr lang="uk-UA" b="1" dirty="0" smtClean="0">
                <a:solidFill>
                  <a:schemeClr val="tx1"/>
                </a:solidFill>
              </a:rPr>
              <a:t>Визначаємо густину робочої водопісчаної суміші.</a:t>
            </a:r>
          </a:p>
          <a:p>
            <a:pPr algn="just"/>
            <a:endParaRPr lang="uk-UA" b="1" dirty="0" smtClean="0">
              <a:solidFill>
                <a:schemeClr val="tx1"/>
              </a:solidFill>
            </a:endParaRPr>
          </a:p>
          <a:p>
            <a:pPr algn="ctr"/>
            <a:r>
              <a:rPr lang="uk-UA" b="1" dirty="0" smtClean="0">
                <a:solidFill>
                  <a:schemeClr val="tx1"/>
                </a:solidFill>
              </a:rPr>
              <a:t>ρс = ρ • (1- β) + ρ</a:t>
            </a:r>
            <a:r>
              <a:rPr lang="uk-UA" b="1" baseline="-25000" dirty="0" smtClean="0">
                <a:solidFill>
                  <a:schemeClr val="tx1"/>
                </a:solidFill>
              </a:rPr>
              <a:t>п </a:t>
            </a:r>
            <a:r>
              <a:rPr lang="uk-UA" b="1" dirty="0" smtClean="0">
                <a:solidFill>
                  <a:schemeClr val="tx1"/>
                </a:solidFill>
              </a:rPr>
              <a:t>• β </a:t>
            </a:r>
          </a:p>
          <a:p>
            <a:pPr algn="just"/>
            <a:endParaRPr lang="uk-UA" b="1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де ρ = 1000 - густина робочої рідини, кг / м</a:t>
            </a:r>
            <a:r>
              <a:rPr lang="uk-UA" baseline="30000" dirty="0" smtClean="0">
                <a:solidFill>
                  <a:schemeClr val="tx1"/>
                </a:solidFill>
              </a:rPr>
              <a:t>3</a:t>
            </a:r>
            <a:r>
              <a:rPr lang="uk-UA" dirty="0" smtClean="0">
                <a:solidFill>
                  <a:schemeClr val="tx1"/>
                </a:solidFill>
              </a:rPr>
              <a:t>;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ρ</a:t>
            </a:r>
            <a:r>
              <a:rPr lang="uk-UA" baseline="-25000" dirty="0" smtClean="0">
                <a:solidFill>
                  <a:schemeClr val="tx1"/>
                </a:solidFill>
              </a:rPr>
              <a:t>п</a:t>
            </a:r>
            <a:r>
              <a:rPr lang="uk-UA" dirty="0" smtClean="0">
                <a:solidFill>
                  <a:schemeClr val="tx1"/>
                </a:solidFill>
              </a:rPr>
              <a:t> = 2500 - густина піску, кг / м</a:t>
            </a:r>
            <a:r>
              <a:rPr lang="uk-UA" baseline="30000" dirty="0" smtClean="0">
                <a:solidFill>
                  <a:schemeClr val="tx1"/>
                </a:solidFill>
              </a:rPr>
              <a:t>3</a:t>
            </a:r>
            <a:r>
              <a:rPr lang="uk-UA" dirty="0" smtClean="0">
                <a:solidFill>
                  <a:schemeClr val="tx1"/>
                </a:solidFill>
              </a:rPr>
              <a:t>;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β = 0,04 - об'ємна концентрація піску в суміші; 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el-GR" dirty="0" smtClean="0">
                <a:solidFill>
                  <a:schemeClr val="tx1"/>
                </a:solidFill>
              </a:rPr>
              <a:t>Ρ</a:t>
            </a:r>
            <a:r>
              <a:rPr lang="uk-UA" dirty="0" smtClean="0">
                <a:solidFill>
                  <a:schemeClr val="tx1"/>
                </a:solidFill>
              </a:rPr>
              <a:t> с</a:t>
            </a:r>
            <a:r>
              <a:rPr lang="uk-UA" b="1" dirty="0" smtClean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= 1000 • (1 – 0.04) +2500 • 0,04 = 1060 кг / м</a:t>
            </a:r>
            <a:r>
              <a:rPr lang="uk-UA" baseline="30000" dirty="0" smtClean="0">
                <a:solidFill>
                  <a:schemeClr val="tx1"/>
                </a:solidFill>
              </a:rPr>
              <a:t>3</a:t>
            </a:r>
            <a:r>
              <a:rPr lang="uk-UA" dirty="0" smtClean="0">
                <a:solidFill>
                  <a:schemeClr val="tx1"/>
                </a:solidFill>
              </a:rPr>
              <a:t>,</a:t>
            </a:r>
          </a:p>
          <a:p>
            <a:pPr algn="just"/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971600" y="476672"/>
            <a:ext cx="7772400" cy="528674"/>
          </a:xfrm>
        </p:spPr>
        <p:txBody>
          <a:bodyPr>
            <a:normAutofit fontScale="90000"/>
          </a:bodyPr>
          <a:lstStyle/>
          <a:p>
            <a:r>
              <a:rPr lang="uk-UA" sz="3200" dirty="0" smtClean="0"/>
              <a:t>Продовження розв'язку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722376" y="1052736"/>
            <a:ext cx="7772400" cy="54006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b="1" dirty="0" smtClean="0">
                <a:solidFill>
                  <a:schemeClr val="tx1"/>
                </a:solidFill>
              </a:rPr>
              <a:t>Визначаємо втрати тиску при проведенні ГПП.</a:t>
            </a:r>
          </a:p>
          <a:p>
            <a:pPr algn="just"/>
            <a:endParaRPr lang="uk-UA" b="1" dirty="0" smtClean="0">
              <a:solidFill>
                <a:schemeClr val="tx1"/>
              </a:solidFill>
            </a:endParaRPr>
          </a:p>
          <a:p>
            <a:pPr algn="ctr"/>
            <a:r>
              <a:rPr lang="uk-UA" b="1" dirty="0" smtClean="0">
                <a:solidFill>
                  <a:schemeClr val="tx1"/>
                </a:solidFill>
              </a:rPr>
              <a:t>Р = Δр</a:t>
            </a:r>
            <a:r>
              <a:rPr lang="uk-UA" b="1" baseline="-25000" dirty="0" smtClean="0">
                <a:solidFill>
                  <a:schemeClr val="tx1"/>
                </a:solidFill>
              </a:rPr>
              <a:t>т</a:t>
            </a:r>
            <a:r>
              <a:rPr lang="uk-UA" b="1" dirty="0" smtClean="0">
                <a:solidFill>
                  <a:schemeClr val="tx1"/>
                </a:solidFill>
              </a:rPr>
              <a:t> + Δр</a:t>
            </a:r>
            <a:r>
              <a:rPr lang="uk-UA" b="1" baseline="-25000" dirty="0" smtClean="0">
                <a:solidFill>
                  <a:schemeClr val="tx1"/>
                </a:solidFill>
              </a:rPr>
              <a:t>к</a:t>
            </a:r>
            <a:r>
              <a:rPr lang="uk-UA" b="1" dirty="0" smtClean="0">
                <a:solidFill>
                  <a:schemeClr val="tx1"/>
                </a:solidFill>
              </a:rPr>
              <a:t> + Δр</a:t>
            </a:r>
            <a:r>
              <a:rPr lang="uk-UA" b="1" baseline="-25000" dirty="0" smtClean="0">
                <a:solidFill>
                  <a:schemeClr val="tx1"/>
                </a:solidFill>
              </a:rPr>
              <a:t>н</a:t>
            </a:r>
            <a:r>
              <a:rPr lang="uk-UA" b="1" dirty="0" smtClean="0">
                <a:solidFill>
                  <a:schemeClr val="tx1"/>
                </a:solidFill>
              </a:rPr>
              <a:t> + Δр</a:t>
            </a:r>
            <a:r>
              <a:rPr lang="uk-UA" b="1" baseline="-25000" dirty="0" smtClean="0">
                <a:solidFill>
                  <a:schemeClr val="tx1"/>
                </a:solidFill>
              </a:rPr>
              <a:t>п</a:t>
            </a:r>
            <a:r>
              <a:rPr lang="uk-UA" b="1" dirty="0" smtClean="0">
                <a:solidFill>
                  <a:schemeClr val="tx1"/>
                </a:solidFill>
              </a:rPr>
              <a:t> ,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де Р - гідравлічні втрати при проведенні гідропіскоструминної перфорації; 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Δр</a:t>
            </a:r>
            <a:r>
              <a:rPr lang="uk-UA" baseline="-25000" dirty="0" smtClean="0">
                <a:solidFill>
                  <a:schemeClr val="tx1"/>
                </a:solidFill>
              </a:rPr>
              <a:t>н</a:t>
            </a:r>
            <a:r>
              <a:rPr lang="uk-UA" dirty="0" smtClean="0">
                <a:solidFill>
                  <a:schemeClr val="tx1"/>
                </a:solidFill>
              </a:rPr>
              <a:t> = 19 - втрати тиску в насадках, МПа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Δр</a:t>
            </a:r>
            <a:r>
              <a:rPr lang="uk-UA" baseline="-25000" dirty="0" smtClean="0">
                <a:solidFill>
                  <a:schemeClr val="tx1"/>
                </a:solidFill>
              </a:rPr>
              <a:t>п</a:t>
            </a:r>
            <a:r>
              <a:rPr lang="uk-UA" dirty="0" smtClean="0">
                <a:solidFill>
                  <a:schemeClr val="tx1"/>
                </a:solidFill>
              </a:rPr>
              <a:t> = 3,5 - втрати тиску в порожнині, що утворилася при впливі на породу абразивного струменя, МПа. 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Р = 0,115 • 10,2 + 19 + 3,5 = 23,67 МПа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Умова безпечної роботи виконується: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Р</a:t>
            </a:r>
            <a:r>
              <a:rPr lang="uk-UA" baseline="-25000" dirty="0" smtClean="0">
                <a:solidFill>
                  <a:schemeClr val="tx1"/>
                </a:solidFill>
              </a:rPr>
              <a:t>гт</a:t>
            </a:r>
            <a:r>
              <a:rPr lang="uk-UA" dirty="0" smtClean="0">
                <a:solidFill>
                  <a:schemeClr val="tx1"/>
                </a:solidFill>
              </a:rPr>
              <a:t> = 136 МПа&gt; 23,7 МПа. 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b="1" dirty="0" smtClean="0">
                <a:solidFill>
                  <a:schemeClr val="tx1"/>
                </a:solidFill>
              </a:rPr>
              <a:t>Висновок:</a:t>
            </a:r>
            <a:r>
              <a:rPr lang="uk-UA" dirty="0" smtClean="0">
                <a:solidFill>
                  <a:schemeClr val="tx1"/>
                </a:solidFill>
              </a:rPr>
              <a:t> Застосування НКТ діаметром 48 мм допустимо, тому що умова безпечної роботи виконується. Гідропіскоструминна обробка привибійної зони свердловини для підвищення проникності є в даний час ефективним методом підвищення проникності ПЗС.  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55576" y="692696"/>
            <a:ext cx="7772400" cy="432048"/>
          </a:xfrm>
        </p:spPr>
        <p:txBody>
          <a:bodyPr>
            <a:normAutofit fontScale="90000"/>
          </a:bodyPr>
          <a:lstStyle/>
          <a:p>
            <a:r>
              <a:rPr lang="uk-UA" sz="3200" dirty="0" smtClean="0"/>
              <a:t>Задача 4.1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23528" y="1196752"/>
            <a:ext cx="8424936" cy="5328592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Розрахувати процес освоєння свердловини методом заміни рідин. Визначити максимальний тиск, який виникне під час освоєння, і тривалість процесу. Відомо: свердловина заповнена розчином хлористого кальцію густиною ρ</a:t>
            </a:r>
            <a:r>
              <a:rPr lang="uk-UA" baseline="-25000" dirty="0" smtClean="0">
                <a:solidFill>
                  <a:schemeClr val="tx1"/>
                </a:solidFill>
              </a:rPr>
              <a:t>1</a:t>
            </a:r>
            <a:r>
              <a:rPr lang="uk-UA" dirty="0" smtClean="0">
                <a:solidFill>
                  <a:schemeClr val="tx1"/>
                </a:solidFill>
              </a:rPr>
              <a:t> = 1230 кг/м</a:t>
            </a:r>
            <a:r>
              <a:rPr lang="uk-UA" baseline="30000" dirty="0" smtClean="0">
                <a:solidFill>
                  <a:schemeClr val="tx1"/>
                </a:solidFill>
              </a:rPr>
              <a:t>3</a:t>
            </a:r>
            <a:r>
              <a:rPr lang="uk-UA" dirty="0" smtClean="0">
                <a:solidFill>
                  <a:schemeClr val="tx1"/>
                </a:solidFill>
              </a:rPr>
              <a:t> і з динамічним коефіцієнтом в’язкості </a:t>
            </a:r>
            <a:r>
              <a:rPr lang="uk-UA" dirty="0" smtClean="0">
                <a:solidFill>
                  <a:schemeClr val="tx1"/>
                </a:solidFill>
                <a:sym typeface="Symbol"/>
              </a:rPr>
              <a:t></a:t>
            </a:r>
            <a:r>
              <a:rPr lang="uk-UA" baseline="-25000" dirty="0" smtClean="0">
                <a:solidFill>
                  <a:schemeClr val="tx1"/>
                </a:solidFill>
              </a:rPr>
              <a:t>1</a:t>
            </a:r>
            <a:r>
              <a:rPr lang="uk-UA" dirty="0" smtClean="0">
                <a:solidFill>
                  <a:schemeClr val="tx1"/>
                </a:solidFill>
              </a:rPr>
              <a:t>= 0,0012 Па·с; довжина стов­бура свердловини </a:t>
            </a:r>
            <a:r>
              <a:rPr lang="uk-UA" i="1" dirty="0" smtClean="0">
                <a:solidFill>
                  <a:schemeClr val="tx1"/>
                </a:solidFill>
              </a:rPr>
              <a:t>Н</a:t>
            </a:r>
            <a:r>
              <a:rPr lang="uk-UA" i="1" baseline="30000" dirty="0" smtClean="0">
                <a:solidFill>
                  <a:schemeClr val="tx1"/>
                </a:solidFill>
              </a:rPr>
              <a:t> </a:t>
            </a:r>
            <a:r>
              <a:rPr lang="uk-UA" i="1" dirty="0" smtClean="0">
                <a:solidFill>
                  <a:schemeClr val="tx1"/>
                </a:solidFill>
              </a:rPr>
              <a:t>'</a:t>
            </a:r>
            <a:r>
              <a:rPr lang="uk-UA" dirty="0" smtClean="0">
                <a:solidFill>
                  <a:schemeClr val="tx1"/>
                </a:solidFill>
              </a:rPr>
              <a:t> = 3500 м; довжина опущених у свердловину насосно-компресор­них труб (НКТ) </a:t>
            </a:r>
            <a:r>
              <a:rPr lang="uk-UA" i="1" dirty="0" smtClean="0">
                <a:solidFill>
                  <a:schemeClr val="tx1"/>
                </a:solidFill>
              </a:rPr>
              <a:t>L </a:t>
            </a:r>
            <a:r>
              <a:rPr lang="uk-UA" dirty="0" smtClean="0">
                <a:solidFill>
                  <a:schemeClr val="tx1"/>
                </a:solidFill>
              </a:rPr>
              <a:t>= 3100 м; середній зенітний (від вертикалі) кут нахилу свердловини α</a:t>
            </a:r>
            <a:r>
              <a:rPr lang="uk-UA" baseline="-25000" dirty="0" smtClean="0">
                <a:solidFill>
                  <a:schemeClr val="tx1"/>
                </a:solidFill>
              </a:rPr>
              <a:t>з </a:t>
            </a:r>
            <a:r>
              <a:rPr lang="uk-UA" dirty="0" smtClean="0">
                <a:solidFill>
                  <a:schemeClr val="tx1"/>
                </a:solidFill>
              </a:rPr>
              <a:t>= 5</a:t>
            </a:r>
            <a:r>
              <a:rPr lang="uk-UA" dirty="0" smtClean="0">
                <a:solidFill>
                  <a:schemeClr val="tx1"/>
                </a:solidFill>
                <a:sym typeface="Symbol"/>
              </a:rPr>
              <a:t></a:t>
            </a:r>
            <a:r>
              <a:rPr lang="uk-UA" dirty="0" smtClean="0">
                <a:solidFill>
                  <a:schemeClr val="tx1"/>
                </a:solidFill>
              </a:rPr>
              <a:t>; внутрішній діаметр експлуатаційної колони </a:t>
            </a:r>
            <a:r>
              <a:rPr lang="uk-UA" i="1" dirty="0" smtClean="0">
                <a:solidFill>
                  <a:schemeClr val="tx1"/>
                </a:solidFill>
              </a:rPr>
              <a:t>D</a:t>
            </a:r>
            <a:r>
              <a:rPr lang="uk-UA" baseline="-25000" dirty="0" smtClean="0">
                <a:solidFill>
                  <a:schemeClr val="tx1"/>
                </a:solidFill>
              </a:rPr>
              <a:t>в </a:t>
            </a:r>
            <a:r>
              <a:rPr lang="uk-UA" dirty="0" smtClean="0">
                <a:solidFill>
                  <a:schemeClr val="tx1"/>
                </a:solidFill>
              </a:rPr>
              <a:t>= 0,168 м; зовнішній діаметр НКТ </a:t>
            </a:r>
            <a:r>
              <a:rPr lang="uk-UA" i="1" dirty="0" smtClean="0">
                <a:solidFill>
                  <a:schemeClr val="tx1"/>
                </a:solidFill>
              </a:rPr>
              <a:t>d</a:t>
            </a:r>
            <a:r>
              <a:rPr lang="uk-UA" baseline="-25000" dirty="0" smtClean="0">
                <a:solidFill>
                  <a:schemeClr val="tx1"/>
                </a:solidFill>
              </a:rPr>
              <a:t>з</a:t>
            </a:r>
            <a:r>
              <a:rPr lang="uk-UA" dirty="0" smtClean="0">
                <a:solidFill>
                  <a:schemeClr val="tx1"/>
                </a:solidFill>
              </a:rPr>
              <a:t> = 0,089 м; внутрішній діаметр НКТ </a:t>
            </a:r>
            <a:r>
              <a:rPr lang="uk-UA" i="1" dirty="0" smtClean="0">
                <a:solidFill>
                  <a:schemeClr val="tx1"/>
                </a:solidFill>
              </a:rPr>
              <a:t>d</a:t>
            </a:r>
            <a:r>
              <a:rPr lang="uk-UA" dirty="0" smtClean="0">
                <a:solidFill>
                  <a:schemeClr val="tx1"/>
                </a:solidFill>
              </a:rPr>
              <a:t> = 0,073 м; густина води ρ</a:t>
            </a:r>
            <a:r>
              <a:rPr lang="uk-UA" baseline="-25000" dirty="0" smtClean="0">
                <a:solidFill>
                  <a:schemeClr val="tx1"/>
                </a:solidFill>
              </a:rPr>
              <a:t>2</a:t>
            </a:r>
            <a:r>
              <a:rPr lang="uk-UA" dirty="0" smtClean="0">
                <a:solidFill>
                  <a:schemeClr val="tx1"/>
                </a:solidFill>
              </a:rPr>
              <a:t> =</a:t>
            </a:r>
            <a:r>
              <a:rPr lang="uk-UA" smtClean="0">
                <a:solidFill>
                  <a:schemeClr val="tx1"/>
                </a:solidFill>
              </a:rPr>
              <a:t> 1000</a:t>
            </a:r>
            <a:r>
              <a:rPr lang="uk-UA" dirty="0" smtClean="0">
                <a:solidFill>
                  <a:schemeClr val="tx1"/>
                </a:solidFill>
              </a:rPr>
              <a:t> кг/м</a:t>
            </a:r>
            <a:r>
              <a:rPr lang="uk-UA" baseline="30000" dirty="0" smtClean="0">
                <a:solidFill>
                  <a:schemeClr val="tx1"/>
                </a:solidFill>
              </a:rPr>
              <a:t>3</a:t>
            </a:r>
            <a:r>
              <a:rPr lang="uk-UA" dirty="0" smtClean="0">
                <a:solidFill>
                  <a:schemeClr val="tx1"/>
                </a:solidFill>
              </a:rPr>
              <a:t>; динамічний коефіцієнт в’язкості води ; подавання агрегату УН1-630ґ700А на ІV передачі </a:t>
            </a:r>
            <a:r>
              <a:rPr lang="uk-UA" i="1" dirty="0" smtClean="0">
                <a:solidFill>
                  <a:schemeClr val="tx1"/>
                </a:solidFill>
              </a:rPr>
              <a:t>Q</a:t>
            </a:r>
            <a:r>
              <a:rPr lang="uk-UA" dirty="0" smtClean="0">
                <a:solidFill>
                  <a:schemeClr val="tx1"/>
                </a:solidFill>
              </a:rPr>
              <a:t> = 0,0146 м</a:t>
            </a:r>
            <a:r>
              <a:rPr lang="uk-UA" baseline="30000" dirty="0" smtClean="0">
                <a:solidFill>
                  <a:schemeClr val="tx1"/>
                </a:solidFill>
              </a:rPr>
              <a:t>3</a:t>
            </a:r>
            <a:r>
              <a:rPr lang="uk-UA" dirty="0" smtClean="0">
                <a:solidFill>
                  <a:schemeClr val="tx1"/>
                </a:solidFill>
              </a:rPr>
              <a:t>/с; пластовий тиск </a:t>
            </a:r>
            <a:r>
              <a:rPr lang="uk-UA" i="1" dirty="0" smtClean="0">
                <a:solidFill>
                  <a:schemeClr val="tx1"/>
                </a:solidFill>
              </a:rPr>
              <a:t>р</a:t>
            </a:r>
            <a:r>
              <a:rPr lang="uk-UA" baseline="-25000" dirty="0" smtClean="0">
                <a:solidFill>
                  <a:schemeClr val="tx1"/>
                </a:solidFill>
              </a:rPr>
              <a:t>пл </a:t>
            </a:r>
            <a:r>
              <a:rPr lang="uk-UA" dirty="0" smtClean="0">
                <a:solidFill>
                  <a:schemeClr val="tx1"/>
                </a:solidFill>
              </a:rPr>
              <a:t>= 36 МПа.</a:t>
            </a:r>
          </a:p>
          <a:p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55576" y="404664"/>
            <a:ext cx="7772400" cy="576064"/>
          </a:xfrm>
        </p:spPr>
        <p:txBody>
          <a:bodyPr>
            <a:normAutofit fontScale="90000"/>
          </a:bodyPr>
          <a:lstStyle/>
          <a:p>
            <a:r>
              <a:rPr lang="uk-UA" sz="3200" dirty="0" smtClean="0"/>
              <a:t>Розв'язування задачі 4.1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23528" y="1124744"/>
            <a:ext cx="8424936" cy="5400600"/>
          </a:xfrm>
        </p:spPr>
        <p:txBody>
          <a:bodyPr/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     Під час освоєння свердловини водою тиск на вибої свердловини буде таким: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тобто             а значить освоєння свердловини відбудеться.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i="1" dirty="0" smtClean="0">
                <a:solidFill>
                  <a:schemeClr val="tx1"/>
                </a:solidFill>
              </a:rPr>
              <a:t>                 Випадок прямої циркуляції рідини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Визначаємо: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– швидкість руху рідини в трубах  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– число Рейнольдса для води, що рухається по трубах,</a:t>
            </a:r>
          </a:p>
          <a:p>
            <a:r>
              <a:rPr lang="uk-UA" dirty="0" smtClean="0"/>
              <a:t>.</a:t>
            </a:r>
          </a:p>
          <a:p>
            <a:pPr algn="just"/>
            <a:endParaRPr lang="uk-UA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539552" y="1988840"/>
          <a:ext cx="8280920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3" imgW="4826000" imgH="266700" progId="Equation.DSMT4">
                  <p:embed/>
                </p:oleObj>
              </mc:Choice>
              <mc:Fallback>
                <p:oleObj name="Equation" r:id="rId3" imgW="4826000" imgH="2667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1988840"/>
                        <a:ext cx="8280920" cy="5040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1331640" y="2636912"/>
          <a:ext cx="1008112" cy="4032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5" imgW="622030" imgH="228501" progId="Equation.DSMT4">
                  <p:embed/>
                </p:oleObj>
              </mc:Choice>
              <mc:Fallback>
                <p:oleObj name="Equation" r:id="rId5" imgW="622030" imgH="228501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2636912"/>
                        <a:ext cx="1008112" cy="40324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2771800" y="4221088"/>
          <a:ext cx="4658232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7" imgW="2197100" imgH="444500" progId="Equation.DSMT4">
                  <p:embed/>
                </p:oleObj>
              </mc:Choice>
              <mc:Fallback>
                <p:oleObj name="Equation" r:id="rId7" imgW="2197100" imgH="4445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4221088"/>
                        <a:ext cx="4658232" cy="9361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2590066" y="5589240"/>
          <a:ext cx="4978838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9" imgW="2590800" imgH="444500" progId="Equation.DSMT4">
                  <p:embed/>
                </p:oleObj>
              </mc:Choice>
              <mc:Fallback>
                <p:oleObj name="Equation" r:id="rId9" imgW="2590800" imgH="4445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066" y="5589240"/>
                        <a:ext cx="4978838" cy="8640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22376" y="620688"/>
            <a:ext cx="7772400" cy="648072"/>
          </a:xfrm>
        </p:spPr>
        <p:txBody>
          <a:bodyPr>
            <a:normAutofit fontScale="90000"/>
          </a:bodyPr>
          <a:lstStyle/>
          <a:p>
            <a:r>
              <a:rPr lang="uk-UA" sz="3200" dirty="0" smtClean="0"/>
              <a:t>Продовження розв'язування 4.1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83568" y="1628800"/>
            <a:ext cx="7772400" cy="5616624"/>
          </a:xfrm>
        </p:spPr>
        <p:txBody>
          <a:bodyPr/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Так як Re &gt; 2320, то режим руху турбулентний, і в цьому випадку коефіцієнт гідравлічного опору розраховуємо за формулою: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Розраховуємо гідравлічні втрати тиску на тертя в трубах: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endParaRPr lang="uk-UA" dirty="0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6385" name="Object 1"/>
          <p:cNvGraphicFramePr>
            <a:graphicFrameLocks noChangeAspect="1"/>
          </p:cNvGraphicFramePr>
          <p:nvPr/>
        </p:nvGraphicFramePr>
        <p:xfrm>
          <a:off x="2483768" y="2636912"/>
          <a:ext cx="4786895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0" name="Equation" r:id="rId3" imgW="2324100" imgH="457200" progId="Equation.DSMT4">
                  <p:embed/>
                </p:oleObj>
              </mc:Choice>
              <mc:Fallback>
                <p:oleObj name="Equation" r:id="rId3" imgW="2324100" imgH="4572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2636912"/>
                        <a:ext cx="4786895" cy="9361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827584" y="4581128"/>
          <a:ext cx="7883436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" name="Equation" r:id="rId5" imgW="3708400" imgH="482600" progId="Equation.DSMT4">
                  <p:embed/>
                </p:oleObj>
              </mc:Choice>
              <mc:Fallback>
                <p:oleObj name="Equation" r:id="rId5" imgW="3708400" imgH="482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4581128"/>
                        <a:ext cx="7883436" cy="1008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472</TotalTime>
  <Words>676</Words>
  <Application>Microsoft Office PowerPoint</Application>
  <PresentationFormat>Екран (4:3)</PresentationFormat>
  <Paragraphs>163</Paragraphs>
  <Slides>15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Вбудовані сервери OLE</vt:lpstr>
      </vt:variant>
      <vt:variant>
        <vt:i4>1</vt:i4>
      </vt:variant>
      <vt:variant>
        <vt:lpstr>Заголовки слайдів</vt:lpstr>
      </vt:variant>
      <vt:variant>
        <vt:i4>15</vt:i4>
      </vt:variant>
    </vt:vector>
  </HeadingPairs>
  <TitlesOfParts>
    <vt:vector size="17" baseType="lpstr">
      <vt:lpstr>Аспект</vt:lpstr>
      <vt:lpstr>Equation</vt:lpstr>
      <vt:lpstr>Практичне заняття</vt:lpstr>
      <vt:lpstr>Приклад розрахунку гідропіскоструминної перфорації</vt:lpstr>
      <vt:lpstr>Розв’язок.</vt:lpstr>
      <vt:lpstr>Продовження розв'язку</vt:lpstr>
      <vt:lpstr>Продовження розв'язку</vt:lpstr>
      <vt:lpstr>Продовження розв'язку</vt:lpstr>
      <vt:lpstr>Задача 4.1</vt:lpstr>
      <vt:lpstr>Розв'язування задачі 4.1</vt:lpstr>
      <vt:lpstr>Продовження розв'язування 4.1</vt:lpstr>
      <vt:lpstr>Продовження розв'язування 4.1</vt:lpstr>
      <vt:lpstr>Продовження розв'язування 4.1</vt:lpstr>
      <vt:lpstr>Продовження розвязування 4.1</vt:lpstr>
      <vt:lpstr>Продовження розв'язування  4.1</vt:lpstr>
      <vt:lpstr>Продовження розв'язування 4.1</vt:lpstr>
      <vt:lpstr>Закінчення розвязування 4.1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Ivan</dc:creator>
  <cp:lastModifiedBy>Admin</cp:lastModifiedBy>
  <cp:revision>13</cp:revision>
  <dcterms:created xsi:type="dcterms:W3CDTF">2021-09-24T05:27:25Z</dcterms:created>
  <dcterms:modified xsi:type="dcterms:W3CDTF">2024-03-20T13:40:12Z</dcterms:modified>
</cp:coreProperties>
</file>