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14"/>
  </p:notesMasterIdLst>
  <p:sldIdLst>
    <p:sldId id="256" r:id="rId3"/>
    <p:sldId id="257" r:id="rId4"/>
    <p:sldId id="260" r:id="rId5"/>
    <p:sldId id="261" r:id="rId6"/>
    <p:sldId id="258" r:id="rId7"/>
    <p:sldId id="259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372BA-9A65-4C1F-A116-F7A5E83B818C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D6329-39F1-42DC-B33C-BDE1C4E11087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8365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6329-39F1-42DC-B33C-BDE1C4E11087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C5925-E9A5-4C49-92E3-F25DC9B42D99}" type="datetimeFigureOut">
              <a:rPr lang="uk-UA" smtClean="0"/>
              <a:pPr/>
              <a:t>19.03.2024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09B7-E970-4C1A-87DA-1427BC1A37FC}" type="slidenum">
              <a:rPr lang="uk-UA" smtClean="0"/>
              <a:pPr/>
              <a:t>‹№›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 6. Питома поверхня, нафтогазоводонасиченість і карбонатність гірських порід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628800"/>
            <a:ext cx="8892480" cy="259228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Карбонатність гірських порід</a:t>
            </a:r>
            <a:br>
              <a:rPr lang="uk-UA" b="1" dirty="0" smtClean="0">
                <a:solidFill>
                  <a:srgbClr val="00B050"/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dirty="0" smtClean="0"/>
              <a:t>Під карбонатністю породи розуміють вміст у ній солей вугільної кислоти: вапняку -                ,</a:t>
            </a:r>
            <a:br>
              <a:rPr lang="uk-UA" sz="2700" dirty="0" smtClean="0"/>
            </a:br>
            <a:r>
              <a:rPr lang="uk-UA" sz="2700" dirty="0" smtClean="0"/>
              <a:t> доломіту -           </a:t>
            </a:r>
            <a:br>
              <a:rPr lang="uk-UA" sz="2700" dirty="0" smtClean="0"/>
            </a:br>
            <a:r>
              <a:rPr lang="uk-UA" sz="2700" dirty="0" smtClean="0"/>
              <a:t> соди -                     </a:t>
            </a:r>
            <a:br>
              <a:rPr lang="uk-UA" sz="2700" dirty="0" smtClean="0"/>
            </a:br>
            <a:r>
              <a:rPr lang="uk-UA" sz="2700" dirty="0" smtClean="0"/>
              <a:t>    поташу – </a:t>
            </a:r>
            <a:br>
              <a:rPr lang="uk-UA" sz="2700" dirty="0" smtClean="0"/>
            </a:br>
            <a:r>
              <a:rPr lang="uk-UA" sz="2700" dirty="0" smtClean="0"/>
              <a:t> сидериту -  </a:t>
            </a:r>
            <a:br>
              <a:rPr lang="uk-UA" sz="2700" dirty="0" smtClean="0"/>
            </a:br>
            <a:r>
              <a:rPr lang="uk-UA" sz="2700" dirty="0" smtClean="0"/>
              <a:t>та ін.</a:t>
            </a:r>
            <a:br>
              <a:rPr lang="uk-UA" sz="2700" dirty="0" smtClean="0"/>
            </a:br>
            <a:endParaRPr lang="uk-UA" sz="27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5364088" y="2492896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3" imgW="469900" imgH="228600" progId="">
                  <p:embed/>
                </p:oleObj>
              </mc:Choice>
              <mc:Fallback>
                <p:oleObj name="Equation" r:id="rId3" imgW="469900" imgH="2286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492896"/>
                        <a:ext cx="100811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364088" y="3212976"/>
          <a:ext cx="136815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5" imgW="533400" imgH="228600" progId="">
                  <p:embed/>
                </p:oleObj>
              </mc:Choice>
              <mc:Fallback>
                <p:oleObj name="Equation" r:id="rId5" imgW="533400" imgH="2286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212976"/>
                        <a:ext cx="136815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508104" y="2852936"/>
          <a:ext cx="22322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7" imgW="1028700" imgH="228600" progId="">
                  <p:embed/>
                </p:oleObj>
              </mc:Choice>
              <mc:Fallback>
                <p:oleObj name="Equation" r:id="rId7" imgW="1028700" imgH="2286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852936"/>
                        <a:ext cx="2232248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5508104" y="3573016"/>
          <a:ext cx="129614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9" imgW="469900" imgH="228600" progId="">
                  <p:embed/>
                </p:oleObj>
              </mc:Choice>
              <mc:Fallback>
                <p:oleObj name="Equation" r:id="rId9" imgW="469900" imgH="2286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573016"/>
                        <a:ext cx="1296144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508104" y="3933056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11" imgW="469900" imgH="228600" progId="">
                  <p:embed/>
                </p:oleObj>
              </mc:Choice>
              <mc:Fallback>
                <p:oleObj name="Equation" r:id="rId11" imgW="469900" imgH="2286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933056"/>
                        <a:ext cx="100811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1259632" y="4725144"/>
          <a:ext cx="691276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13" imgW="2451100" imgH="241300" progId="">
                  <p:embed/>
                </p:oleObj>
              </mc:Choice>
              <mc:Fallback>
                <p:oleObj name="Equation" r:id="rId13" imgW="2451100" imgH="2413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725144"/>
                        <a:ext cx="6912768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5292080" y="5661248"/>
          <a:ext cx="223224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15" imgW="723900" imgH="419100" progId="">
                  <p:embed/>
                </p:oleObj>
              </mc:Choice>
              <mc:Fallback>
                <p:oleObj name="Equation" r:id="rId15" imgW="723900" imgH="41910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661248"/>
                        <a:ext cx="2232248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539552" y="5589240"/>
          <a:ext cx="374441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17" imgW="1270000" imgH="419100" progId="">
                  <p:embed/>
                </p:oleObj>
              </mc:Choice>
              <mc:Fallback>
                <p:oleObj name="Equation" r:id="rId17" imgW="1270000" imgH="4191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589240"/>
                        <a:ext cx="374441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5904656" cy="62068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Карбонатометр</a:t>
            </a:r>
            <a:endParaRPr lang="uk-UA" sz="3200" dirty="0"/>
          </a:p>
        </p:txBody>
      </p:sp>
      <p:pic>
        <p:nvPicPr>
          <p:cNvPr id="23553" name="Рисунок 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7560"/>
            <a:ext cx="259228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рис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420888"/>
            <a:ext cx="6300192" cy="44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755576" y="760784"/>
            <a:ext cx="813690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блок управління; 2 – столик; 3 – стійка; 4 – посудина;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–контейнер;    6 – магнітна мішалка; 7 – кронштейн;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 – корпус; 9 –реакційна камера;    10 – дозатор;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11, 12, 13 – перетискуючі клапани; 14 – трубка; 15 – датчик тиску;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16 – плата магнітної мішалки; 17 – плата виміру тиску і мператури;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18 – трубка; 19 – провід; 20 –датчик тиску; 21 – бічна панель корпуса;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22 – ручка 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412776"/>
            <a:ext cx="7920880" cy="2448272"/>
          </a:xfrm>
        </p:spPr>
        <p:txBody>
          <a:bodyPr>
            <a:normAutofit fontScale="90000"/>
          </a:bodyPr>
          <a:lstStyle/>
          <a:p>
            <a:pPr algn="just"/>
            <a:r>
              <a:rPr lang="uk-UA" b="0" i="1" dirty="0" smtClean="0">
                <a:solidFill>
                  <a:schemeClr val="tx1"/>
                </a:solidFill>
              </a:rPr>
              <a:t>Питомою поверхнею</a:t>
            </a:r>
            <a:r>
              <a:rPr lang="uk-UA" b="0" dirty="0" smtClean="0">
                <a:solidFill>
                  <a:schemeClr val="tx1"/>
                </a:solidFill>
              </a:rPr>
              <a:t> породи називається сумарна поверхня частинок або </a:t>
            </a:r>
            <a:r>
              <a:rPr lang="uk-UA" b="0" dirty="0" smtClean="0">
                <a:solidFill>
                  <a:schemeClr val="tx1"/>
                </a:solidFill>
                <a:effectLst/>
              </a:rPr>
              <a:t>порових</a:t>
            </a:r>
            <a:r>
              <a:rPr lang="uk-UA" b="0" dirty="0" smtClean="0">
                <a:solidFill>
                  <a:schemeClr val="tx1"/>
                </a:solidFill>
              </a:rPr>
              <a:t> каналів, що містяться в одиниці об’єму взірця породи.</a:t>
            </a:r>
            <a:br>
              <a:rPr lang="uk-UA" b="0" dirty="0" smtClean="0">
                <a:solidFill>
                  <a:schemeClr val="tx1"/>
                </a:solidFill>
              </a:rPr>
            </a:br>
            <a:endParaRPr lang="uk-UA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Значини питомих поверхонь порід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628800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Найбільшу питому поверхню мають глини.</a:t>
            </a:r>
          </a:p>
          <a:p>
            <a:r>
              <a:rPr lang="uk-UA" sz="3200" dirty="0" smtClean="0"/>
              <a:t>Питома поверхня колекторів нафти і газу від</a:t>
            </a:r>
          </a:p>
          <a:p>
            <a:r>
              <a:rPr lang="uk-UA" sz="3200" dirty="0" smtClean="0"/>
              <a:t>до</a:t>
            </a:r>
            <a:endParaRPr lang="uk-UA" sz="3200" dirty="0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59632" y="2564904"/>
          <a:ext cx="115212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368140" imgH="203112" progId="">
                  <p:embed/>
                </p:oleObj>
              </mc:Choice>
              <mc:Fallback>
                <p:oleObj name="Equation" r:id="rId3" imgW="368140" imgH="203112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564904"/>
                        <a:ext cx="1152128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1115616" y="2780928"/>
          <a:ext cx="24482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5" imgW="685800" imgH="419100" progId="">
                  <p:embed/>
                </p:oleObj>
              </mc:Choice>
              <mc:Fallback>
                <p:oleObj name="Equation" r:id="rId5" imgW="685800" imgH="4191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780928"/>
                        <a:ext cx="24482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274782" y="4113947"/>
            <a:ext cx="596151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Породи з питомою поверхнею </a:t>
            </a:r>
            <a:r>
              <a:rPr lang="uk-UA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ільше,  як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347864" y="4581128"/>
          <a:ext cx="180020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7" imgW="457002" imgH="203112" progId="">
                  <p:embed/>
                </p:oleObj>
              </mc:Choice>
              <mc:Fallback>
                <p:oleObj name="Equation" r:id="rId7" imgW="457002" imgH="203112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581128"/>
                        <a:ext cx="180020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460431" y="518726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32040" y="4581128"/>
            <a:ext cx="1584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м</a:t>
            </a:r>
            <a:r>
              <a:rPr lang="uk-UA" sz="3200" baseline="30000" dirty="0" smtClean="0"/>
              <a:t>2</a:t>
            </a:r>
            <a:r>
              <a:rPr lang="uk-UA" sz="3200" dirty="0" smtClean="0"/>
              <a:t>/м</a:t>
            </a:r>
            <a:r>
              <a:rPr lang="uk-UA" sz="3200" baseline="30000" dirty="0" smtClean="0"/>
              <a:t>3 </a:t>
            </a:r>
            <a:endParaRPr lang="uk-UA" sz="3200" dirty="0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683568" y="5229200"/>
            <a:ext cx="810921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глини,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глинисті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піски,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глинисті сланці та інші слабкопроникні породи.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uk-UA" sz="3600" dirty="0" smtClean="0"/>
              <a:t>-</a:t>
            </a:r>
            <a:r>
              <a:rPr lang="uk-UA" sz="3600" b="1" dirty="0" smtClean="0"/>
              <a:t> </a:t>
            </a:r>
            <a:r>
              <a:rPr lang="uk-UA" sz="3600" dirty="0" smtClean="0"/>
              <a:t>псамітів – менше ніж ,                м</a:t>
            </a:r>
            <a:r>
              <a:rPr lang="uk-UA" sz="3600" baseline="30000" dirty="0" smtClean="0"/>
              <a:t>2</a:t>
            </a:r>
            <a:r>
              <a:rPr lang="uk-UA" sz="3600" dirty="0" smtClean="0"/>
              <a:t>/м</a:t>
            </a:r>
            <a:r>
              <a:rPr lang="uk-UA" sz="3600" baseline="30000" dirty="0" smtClean="0"/>
              <a:t>3</a:t>
            </a:r>
            <a:r>
              <a:rPr lang="uk-UA" sz="3600" dirty="0" smtClean="0"/>
              <a:t>;</a:t>
            </a:r>
            <a:br>
              <a:rPr lang="uk-UA" sz="3600" dirty="0" smtClean="0"/>
            </a:br>
            <a:r>
              <a:rPr lang="uk-UA" sz="3600" dirty="0" smtClean="0"/>
              <a:t>- алевролітів – 10</a:t>
            </a:r>
            <a:r>
              <a:rPr lang="uk-UA" sz="3600" baseline="30000" dirty="0" smtClean="0"/>
              <a:t>4</a:t>
            </a:r>
            <a:r>
              <a:rPr lang="uk-UA" sz="3600" dirty="0" smtClean="0"/>
              <a:t>·(9,5–23),         м</a:t>
            </a:r>
            <a:r>
              <a:rPr lang="uk-UA" sz="3600" baseline="30000" dirty="0" smtClean="0"/>
              <a:t>2</a:t>
            </a:r>
            <a:r>
              <a:rPr lang="uk-UA" sz="3600" dirty="0" smtClean="0"/>
              <a:t>/м</a:t>
            </a:r>
            <a:r>
              <a:rPr lang="uk-UA" sz="3600" baseline="30000" dirty="0" smtClean="0"/>
              <a:t>3</a:t>
            </a:r>
            <a:r>
              <a:rPr lang="uk-UA" sz="3600" dirty="0" smtClean="0"/>
              <a:t>;</a:t>
            </a:r>
            <a:br>
              <a:rPr lang="uk-UA" sz="3600" dirty="0" smtClean="0"/>
            </a:br>
            <a:r>
              <a:rPr lang="uk-UA" sz="3600" dirty="0" smtClean="0"/>
              <a:t>- пелітів – більше, ніж                  м</a:t>
            </a:r>
            <a:r>
              <a:rPr lang="uk-UA" sz="3600" baseline="30000" dirty="0" smtClean="0"/>
              <a:t>2</a:t>
            </a:r>
            <a:r>
              <a:rPr lang="uk-UA" sz="3600" dirty="0" smtClean="0"/>
              <a:t>/м</a:t>
            </a:r>
            <a:r>
              <a:rPr lang="uk-UA" sz="3600" baseline="30000" dirty="0" smtClean="0"/>
              <a:t>3</a:t>
            </a:r>
            <a:r>
              <a:rPr lang="uk-UA" sz="3600" dirty="0" smtClean="0"/>
              <a:t>.</a:t>
            </a:r>
            <a:endParaRPr lang="uk-UA" sz="36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5436096" y="548680"/>
          <a:ext cx="158417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495515" imgH="215994" progId="">
                  <p:embed/>
                </p:oleObj>
              </mc:Choice>
              <mc:Fallback>
                <p:oleObj name="Equation" r:id="rId3" imgW="495515" imgH="215994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48680"/>
                        <a:ext cx="1584176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076056" y="1628800"/>
          <a:ext cx="180020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5" imgW="457002" imgH="203112" progId="">
                  <p:embed/>
                </p:oleObj>
              </mc:Choice>
              <mc:Fallback>
                <p:oleObj name="Equation" r:id="rId5" imgW="457002" imgH="203112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628800"/>
                        <a:ext cx="180020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67544" y="3550950"/>
            <a:ext cx="835292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 </a:t>
            </a:r>
            <a:r>
              <a:rPr kumimoji="0" lang="uk-UA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фіктивним грунтом 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розуміють колектор, складений частинками кулькоподібної форми  при кубічному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 ромбічному укладенні.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778098"/>
          </a:xfrm>
        </p:spPr>
        <p:txBody>
          <a:bodyPr/>
          <a:lstStyle/>
          <a:p>
            <a:r>
              <a:rPr lang="uk-UA" dirty="0" smtClean="0"/>
              <a:t>Питома поверхня</a:t>
            </a:r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059832" y="1844824"/>
          <a:ext cx="309634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066800" imgH="393700" progId="">
                  <p:embed/>
                </p:oleObj>
              </mc:Choice>
              <mc:Fallback>
                <p:oleObj name="Equation" r:id="rId3" imgW="1066800" imgH="3937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844824"/>
                        <a:ext cx="3096344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95536" y="3645024"/>
            <a:ext cx="874846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S</a:t>
            </a:r>
            <a:r>
              <a:rPr kumimoji="0" lang="uk-UA" sz="3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питома поверхня породи, м</a:t>
            </a:r>
            <a:r>
              <a:rPr kumimoji="0" lang="uk-UA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/м</a:t>
            </a:r>
            <a:r>
              <a:rPr kumimoji="0" lang="uk-UA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m – коефіцієнт пористості, част. од.;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d – діаметр частинок, м.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Питома поверхня для звичайних (природних) пісків </a:t>
            </a:r>
            <a:endParaRPr lang="uk-UA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627784" y="1628800"/>
          <a:ext cx="4464496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1435100" imgH="431800" progId="">
                  <p:embed/>
                </p:oleObj>
              </mc:Choice>
              <mc:Fallback>
                <p:oleObj name="Equation" r:id="rId3" imgW="1435100" imgH="4318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628800"/>
                        <a:ext cx="4464496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23528" y="2852936"/>
            <a:ext cx="882047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Р – маса породи, кг;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Р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маса конкретної фракції, кг;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d</a:t>
            </a:r>
            <a:r>
              <a:rPr kumimoji="0" lang="uk-UA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середні діаметри фракцій, у </a:t>
            </a:r>
            <a:r>
              <a:rPr kumimoji="0" lang="uk-UA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які визначають за формулою: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203848" y="4653136"/>
          <a:ext cx="345638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5" imgW="1155700" imgH="482600" progId="">
                  <p:embed/>
                </p:oleObj>
              </mc:Choice>
              <mc:Fallback>
                <p:oleObj name="Equation" r:id="rId5" imgW="1155700" imgH="482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653136"/>
                        <a:ext cx="3456384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>
            <a:noAutofit/>
          </a:bodyPr>
          <a:lstStyle/>
          <a:p>
            <a:r>
              <a:rPr lang="uk-UA" sz="2400" dirty="0" smtClean="0"/>
              <a:t>Зв’язок питомої поверхні з пористістю і проникністю. Формула Козені-Кармана</a:t>
            </a:r>
            <a:br>
              <a:rPr lang="uk-UA" sz="2400" dirty="0" smtClean="0"/>
            </a:br>
            <a:r>
              <a:rPr lang="uk-UA" sz="2400" dirty="0" smtClean="0"/>
              <a:t>Питома поверхня через гідравлічний радіус</a:t>
            </a:r>
            <a:endParaRPr lang="uk-UA" sz="24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8388424" y="908720"/>
          <a:ext cx="42138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3" imgW="139397" imgH="177415" progId="">
                  <p:embed/>
                </p:oleObj>
              </mc:Choice>
              <mc:Fallback>
                <p:oleObj name="Equation" r:id="rId3" imgW="139397" imgH="177415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424" y="908720"/>
                        <a:ext cx="42138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347864" y="1772816"/>
          <a:ext cx="259228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5" imgW="889000" imgH="419100" progId="">
                  <p:embed/>
                </p:oleObj>
              </mc:Choice>
              <mc:Fallback>
                <p:oleObj name="Equation" r:id="rId5" imgW="889000" imgH="4191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772816"/>
                        <a:ext cx="2592288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755576" y="1700808"/>
          <a:ext cx="1728192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7" imgW="609600" imgH="393700" progId="">
                  <p:embed/>
                </p:oleObj>
              </mc:Choice>
              <mc:Fallback>
                <p:oleObj name="Equation" r:id="rId7" imgW="609600" imgH="3937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700808"/>
                        <a:ext cx="1728192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7020272" y="1772816"/>
          <a:ext cx="1152128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9" imgW="431800" imgH="393700" progId="">
                  <p:embed/>
                </p:oleObj>
              </mc:Choice>
              <mc:Fallback>
                <p:oleObj name="Equation" r:id="rId9" imgW="431800" imgH="3937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1772816"/>
                        <a:ext cx="1152128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827584" y="3140968"/>
          <a:ext cx="2160240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11" imgW="774364" imgH="393529" progId="">
                  <p:embed/>
                </p:oleObj>
              </mc:Choice>
              <mc:Fallback>
                <p:oleObj name="Equation" r:id="rId11" imgW="774364" imgH="393529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140968"/>
                        <a:ext cx="2160240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3923928" y="3140968"/>
          <a:ext cx="1989956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13" imgW="698400" imgH="444240" progId="">
                  <p:embed/>
                </p:oleObj>
              </mc:Choice>
              <mc:Fallback>
                <p:oleObj name="Equation" r:id="rId13" imgW="698400" imgH="44424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140968"/>
                        <a:ext cx="1989956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971600" y="4509120"/>
          <a:ext cx="2664296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15" imgW="914400" imgH="457200" progId="">
                  <p:embed/>
                </p:oleObj>
              </mc:Choice>
              <mc:Fallback>
                <p:oleObj name="Equation" r:id="rId15" imgW="914400" imgH="45720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09120"/>
                        <a:ext cx="2664296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5004048" y="4437112"/>
          <a:ext cx="2592288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Equation" r:id="rId17" imgW="1016000" imgH="457200" progId="">
                  <p:embed/>
                </p:oleObj>
              </mc:Choice>
              <mc:Fallback>
                <p:oleObj name="Equation" r:id="rId17" imgW="1016000" imgH="45720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437112"/>
                        <a:ext cx="2592288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>Нафтогазоводонасиченість</a:t>
            </a:r>
            <a:endParaRPr lang="uk-UA" sz="3600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7772400" cy="1512168"/>
          </a:xfrm>
        </p:spPr>
        <p:txBody>
          <a:bodyPr>
            <a:normAutofit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Нафтонсиченість  характеризує відношення об’єму відкритих пор, заповнених нафтою, до загального об’єму пор гірської породи. Аналогічні визначення для водо-  і газонасиченості: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1403648" y="3717032"/>
          <a:ext cx="2843808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4" imgW="1066800" imgH="444500" progId="">
                  <p:embed/>
                </p:oleObj>
              </mc:Choice>
              <mc:Fallback>
                <p:oleObj name="Equation" r:id="rId4" imgW="1066800" imgH="4445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717032"/>
                        <a:ext cx="2843808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611560" y="5013176"/>
          <a:ext cx="295232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6" imgW="1066800" imgH="444500" progId="">
                  <p:embed/>
                </p:oleObj>
              </mc:Choice>
              <mc:Fallback>
                <p:oleObj name="Equation" r:id="rId6" imgW="1066800" imgH="4445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013176"/>
                        <a:ext cx="2952328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5292080" y="3861048"/>
          <a:ext cx="273630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8" imgW="1066800" imgH="444500" progId="">
                  <p:embed/>
                </p:oleObj>
              </mc:Choice>
              <mc:Fallback>
                <p:oleObj name="Equation" r:id="rId8" imgW="1066800" imgH="44450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861048"/>
                        <a:ext cx="2736304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98" name="Object 18"/>
          <p:cNvGraphicFramePr>
            <a:graphicFrameLocks noChangeAspect="1"/>
          </p:cNvGraphicFramePr>
          <p:nvPr/>
        </p:nvGraphicFramePr>
        <p:xfrm>
          <a:off x="5436096" y="5157192"/>
          <a:ext cx="32403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0" imgW="1054100" imgH="228600" progId="">
                  <p:embed/>
                </p:oleObj>
              </mc:Choice>
              <mc:Fallback>
                <p:oleObj name="Equation" r:id="rId10" imgW="1054100" imgH="22860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157192"/>
                        <a:ext cx="324036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764704"/>
            <a:ext cx="4499992" cy="1143000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Прилад   для визначення  насиченості кернів</a:t>
            </a:r>
            <a:endParaRPr lang="uk-UA" sz="3200" dirty="0"/>
          </a:p>
        </p:txBody>
      </p:sp>
      <p:pic>
        <p:nvPicPr>
          <p:cNvPr id="21506" name="Picture 2" descr="рис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41044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572000" y="2444985"/>
            <a:ext cx="424847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скляний холодильник;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проградуйована скляна пастка;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– скляний циліндр з пористим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дном (лійка Шотта);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 – скляна колба з виступами,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яку заливають розчинник;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– шматки керну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4721</TotalTime>
  <Words>352</Words>
  <Application>Microsoft Office PowerPoint</Application>
  <PresentationFormat>Екран (4:3)</PresentationFormat>
  <Paragraphs>49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4" baseType="lpstr">
      <vt:lpstr>Аспект</vt:lpstr>
      <vt:lpstr>Тема Office</vt:lpstr>
      <vt:lpstr>Equation</vt:lpstr>
      <vt:lpstr>Фізика нафтового і газового пласта</vt:lpstr>
      <vt:lpstr>Питомою поверхнею породи називається сумарна поверхня частинок або порових каналів, що містяться в одиниці об’єму взірця породи. </vt:lpstr>
      <vt:lpstr>Значини питомих поверхонь порід</vt:lpstr>
      <vt:lpstr>- псамітів – менше ніж ,                м2/м3; - алевролітів – 104·(9,5–23),         м2/м3; - пелітів – більше, ніж                  м2/м3.</vt:lpstr>
      <vt:lpstr>Питома поверхня</vt:lpstr>
      <vt:lpstr>Питома поверхня для звичайних (природних) пісків </vt:lpstr>
      <vt:lpstr>Зв’язок питомої поверхні з пористістю і проникністю. Формула Козені-Кармана Питома поверхня через гідравлічний радіус</vt:lpstr>
      <vt:lpstr>   Нафтогазоводонасиченість</vt:lpstr>
      <vt:lpstr>Прилад   для визначення  насиченості кернів</vt:lpstr>
      <vt:lpstr>Карбонатність гірських порід  Під карбонатністю породи розуміють вміст у ній солей вугільної кислоти: вапняку -                ,  доломіту -             соди -                          поташу –   сидериту -   та ін. </vt:lpstr>
      <vt:lpstr>Карбонатометр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Ivan</dc:creator>
  <cp:lastModifiedBy>Admin</cp:lastModifiedBy>
  <cp:revision>60</cp:revision>
  <dcterms:created xsi:type="dcterms:W3CDTF">2020-09-22T05:17:11Z</dcterms:created>
  <dcterms:modified xsi:type="dcterms:W3CDTF">2024-03-19T11:36:11Z</dcterms:modified>
</cp:coreProperties>
</file>