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</p:sldMasterIdLst>
  <p:notesMasterIdLst>
    <p:notesMasterId r:id="rId37"/>
  </p:notesMasterIdLst>
  <p:sldIdLst>
    <p:sldId id="256" r:id="rId7"/>
    <p:sldId id="257" r:id="rId8"/>
    <p:sldId id="267" r:id="rId9"/>
    <p:sldId id="282" r:id="rId10"/>
    <p:sldId id="265" r:id="rId11"/>
    <p:sldId id="266" r:id="rId12"/>
    <p:sldId id="268" r:id="rId13"/>
    <p:sldId id="269" r:id="rId14"/>
    <p:sldId id="270" r:id="rId15"/>
    <p:sldId id="279" r:id="rId16"/>
    <p:sldId id="274" r:id="rId17"/>
    <p:sldId id="271" r:id="rId18"/>
    <p:sldId id="272" r:id="rId19"/>
    <p:sldId id="277" r:id="rId20"/>
    <p:sldId id="276" r:id="rId21"/>
    <p:sldId id="283" r:id="rId22"/>
    <p:sldId id="284" r:id="rId23"/>
    <p:sldId id="286" r:id="rId24"/>
    <p:sldId id="285" r:id="rId25"/>
    <p:sldId id="273" r:id="rId26"/>
    <p:sldId id="275" r:id="rId27"/>
    <p:sldId id="278" r:id="rId28"/>
    <p:sldId id="261" r:id="rId29"/>
    <p:sldId id="260" r:id="rId30"/>
    <p:sldId id="280" r:id="rId31"/>
    <p:sldId id="281" r:id="rId32"/>
    <p:sldId id="287" r:id="rId33"/>
    <p:sldId id="263" r:id="rId34"/>
    <p:sldId id="264" r:id="rId35"/>
    <p:sldId id="262" r:id="rId3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932" y="-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38409-A200-4990-A646-AC9B5A3DC8B2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990D3-F879-4CC9-9CFB-9AAAA451622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400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990D3-F879-4CC9-9CFB-9AAAA451622F}" type="slidenum">
              <a:rPr lang="uk-UA" smtClean="0"/>
              <a:pPr/>
              <a:t>29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38961-AFBF-4010-8D54-05A2217AC63B}" type="datetimeFigureOut">
              <a:rPr lang="uk-UA" smtClean="0"/>
              <a:pPr/>
              <a:t>30.10.2025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9CAB9-048D-4881-B282-3D1CCF068652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6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.wmf"/><Relationship Id="rId11" Type="http://schemas.openxmlformats.org/officeDocument/2006/relationships/image" Target="../media/image33.jpeg"/><Relationship Id="rId5" Type="http://schemas.openxmlformats.org/officeDocument/2006/relationships/oleObject" Target="../embeddings/oleObject3.bin"/><Relationship Id="rId10" Type="http://schemas.openxmlformats.org/officeDocument/2006/relationships/image" Target="../media/image32.wmf"/><Relationship Id="rId4" Type="http://schemas.openxmlformats.org/officeDocument/2006/relationships/image" Target="../media/image29.wmf"/><Relationship Id="rId9" Type="http://schemas.openxmlformats.org/officeDocument/2006/relationships/oleObject" Target="../embeddings/oleObject5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4.w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44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1.wmf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46.png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43.wmf"/><Relationship Id="rId5" Type="http://schemas.openxmlformats.org/officeDocument/2006/relationships/image" Target="../media/image40.wmf"/><Relationship Id="rId15" Type="http://schemas.openxmlformats.org/officeDocument/2006/relationships/image" Target="../media/image45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42.wmf"/><Relationship Id="rId14" Type="http://schemas.openxmlformats.org/officeDocument/2006/relationships/oleObject" Target="../embeddings/oleObject1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47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Розробка та експлуатація </a:t>
            </a:r>
            <a:r>
              <a:rPr lang="uk-UA" smtClean="0"/>
              <a:t>нафтових родовищ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b="1" dirty="0" smtClean="0">
                <a:solidFill>
                  <a:schemeClr val="tx1"/>
                </a:solidFill>
              </a:rPr>
              <a:t>Лекція 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Конструкція  нафтових свердловин. Первинне і вторинне розкриття продуктивних пластів. Виклик припливу. Дослідження свердловин.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Техсхема проведення ГПП</a:t>
            </a:r>
            <a:endParaRPr lang="uk-UA" dirty="0"/>
          </a:p>
        </p:txBody>
      </p:sp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3489" name="Object 1"/>
          <p:cNvGraphicFramePr>
            <a:graphicFrameLocks noChangeAspect="1"/>
          </p:cNvGraphicFramePr>
          <p:nvPr/>
        </p:nvGraphicFramePr>
        <p:xfrm>
          <a:off x="251520" y="1196752"/>
          <a:ext cx="8517190" cy="5256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0" r:id="rId3" imgW="5324475" imgH="3286125" progId="">
                  <p:embed/>
                </p:oleObj>
              </mc:Choice>
              <mc:Fallback>
                <p:oleObj r:id="rId3" imgW="5324475" imgH="3286125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1196752"/>
                        <a:ext cx="8517190" cy="52565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Проведення ГПП</a:t>
            </a:r>
            <a:endParaRPr lang="uk-UA" dirty="0"/>
          </a:p>
        </p:txBody>
      </p:sp>
      <p:sp>
        <p:nvSpPr>
          <p:cNvPr id="39938" name="AutoShape 2" descr="Гидропескоструйная перфорация | YUG-NEFTEGAZ PRIVATE LIMIT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9940" name="AutoShape 4" descr="Гидропескоструйная перфорация | YUG-NEFTEGAZ PRIVATE LIMIT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9942" name="AutoShape 6" descr="Гидропескоструйная перфорация | YUG-NEFTEGAZ PRIVATE LIMIT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9876" y="1412776"/>
            <a:ext cx="681715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/>
              <a:t>                  Виклик припливу</a:t>
            </a:r>
            <a:endParaRPr lang="uk-UA" sz="3200" dirty="0"/>
          </a:p>
        </p:txBody>
      </p:sp>
      <p:pic>
        <p:nvPicPr>
          <p:cNvPr id="3" name="Рисунок 2" descr="3.5. Освоение скважин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298782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Освоение скважин — Студопедия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556792"/>
            <a:ext cx="525658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0"/>
            <a:ext cx="3635896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Продувка</a:t>
            </a:r>
            <a:br>
              <a:rPr lang="uk-UA" dirty="0" smtClean="0"/>
            </a:br>
            <a:r>
              <a:rPr lang="uk-UA" dirty="0" smtClean="0"/>
              <a:t> азотом</a:t>
            </a:r>
            <a:endParaRPr lang="uk-UA" dirty="0"/>
          </a:p>
        </p:txBody>
      </p:sp>
      <p:pic>
        <p:nvPicPr>
          <p:cNvPr id="3" name="Рисунок 2" descr="Азотная установка испарительного типа, производства Германия с  автоматизированной системой управления рабочими процессами :: ARIS Oil  field tool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4680520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kazgeotech.kz/wp-content/uploads/2020/04/unnamed1-1024x36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3140968"/>
            <a:ext cx="705678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0"/>
            <a:ext cx="5612160" cy="648072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Поршнювання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084168" y="980728"/>
            <a:ext cx="2880320" cy="556902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Варіанти виклику припливу з свердловини поршнюванням: 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а - свабування по колоні насосно-компресорних труб; б - свабування без колони НКТ (по експлуатаційній колоні); в - свабування за допомогою желонки в експлуатаційній колоні (тартання); 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1 - обсадна експлуатаційна колона; 2 - </a:t>
            </a:r>
            <a:r>
              <a:rPr lang="uk-UA" dirty="0" err="1" smtClean="0">
                <a:solidFill>
                  <a:schemeClr val="tx1"/>
                </a:solidFill>
              </a:rPr>
              <a:t>колона</a:t>
            </a:r>
            <a:r>
              <a:rPr lang="uk-UA" dirty="0" smtClean="0">
                <a:solidFill>
                  <a:schemeClr val="tx1"/>
                </a:solidFill>
              </a:rPr>
              <a:t> НКТ; 3 - гнучкий тяговий орган; 4 - вантажі; 5, 6 - сваб; 7 - желонка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62466" name="Picture 2" descr="3.5.2. Тарт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1944"/>
            <a:ext cx="5796136" cy="590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3635896" cy="79208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Свабування свердловини</a:t>
            </a:r>
            <a:endParaRPr lang="uk-UA" dirty="0"/>
          </a:p>
        </p:txBody>
      </p:sp>
      <p:pic>
        <p:nvPicPr>
          <p:cNvPr id="61442" name="Picture 2" descr="Установки для свабирования скважи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5251422" cy="5394051"/>
          </a:xfrm>
          <a:prstGeom prst="rect">
            <a:avLst/>
          </a:prstGeom>
          <a:noFill/>
        </p:spPr>
      </p:pic>
      <p:pic>
        <p:nvPicPr>
          <p:cNvPr id="61444" name="Picture 4" descr="Технология исследования эффективности ГТМ статья свабирование+испы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1942" y="188640"/>
            <a:ext cx="2897352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3176" y="404664"/>
            <a:ext cx="433082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uk-UA" sz="3200" dirty="0" smtClean="0"/>
              <a:t>Пристрій для освоєння і дослідження свердловин</a:t>
            </a:r>
            <a:endParaRPr lang="uk-UA" sz="3200" dirty="0"/>
          </a:p>
        </p:txBody>
      </p:sp>
      <p:pic>
        <p:nvPicPr>
          <p:cNvPr id="159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2552"/>
            <a:ext cx="3350518" cy="6455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23528" y="0"/>
            <a:ext cx="8229600" cy="908720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Освоєння свердловин струминними насосами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5805264"/>
            <a:ext cx="8604448" cy="105273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uk-UA" dirty="0" smtClean="0"/>
              <a:t>1 - Насосний агрегат 2 - ємності 3 - фільтр 4 - ежекторна частина струминного насоса 5 - корпус струминного насоса 6 - глибинний манометр 7 - пакер 8 – інтервал перфорації</a:t>
            </a:r>
            <a:endParaRPr lang="uk-UA" dirty="0"/>
          </a:p>
        </p:txBody>
      </p:sp>
      <p:pic>
        <p:nvPicPr>
          <p:cNvPr id="160770" name="Picture 2" descr="http://ooo-gts.ru/images/content/p_03_02_0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485" y="980728"/>
            <a:ext cx="8315515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7992888" cy="4394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Створення багаторазових депресій на пласт</a:t>
            </a:r>
            <a:endParaRPr lang="uk-UA" dirty="0"/>
          </a:p>
        </p:txBody>
      </p:sp>
      <p:pic>
        <p:nvPicPr>
          <p:cNvPr id="161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020" y="1916832"/>
            <a:ext cx="817884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Особливості конструкції свердловин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/>
              <a:t>           До конструктивних особливостей свердловин відноситься: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Глибина залягання продуктивного пласта;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Конструкція вибою свердловини;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Діаметр експлуатаційної колони;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Розкрита ефективна товщина пласта та ін.</a:t>
            </a:r>
          </a:p>
          <a:p>
            <a:pPr marL="514350" indent="-514350">
              <a:buFont typeface="+mj-lt"/>
              <a:buAutoNum type="arabicPeriod"/>
            </a:pPr>
            <a:endParaRPr lang="uk-U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Застосування колтюбінгової установки</a:t>
            </a:r>
            <a:endParaRPr lang="uk-UA" dirty="0"/>
          </a:p>
        </p:txBody>
      </p:sp>
      <p:pic>
        <p:nvPicPr>
          <p:cNvPr id="40962" name="Picture 2" descr="Системы непрерывной трубы, колтюбинга, Гидравлические инструмен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800"/>
            <a:ext cx="7820391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Колтюбінг у роботі</a:t>
            </a:r>
            <a:endParaRPr lang="uk-UA" dirty="0"/>
          </a:p>
        </p:txBody>
      </p:sp>
      <p:sp>
        <p:nvSpPr>
          <p:cNvPr id="60418" name="AutoShape 2" descr="ТОП способов бурения: колтюбинговое бурение - YouTu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1556792"/>
            <a:ext cx="835807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368151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Гідродинамічні методи дослідження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556792"/>
            <a:ext cx="7344816" cy="3960440"/>
          </a:xfrm>
        </p:spPr>
        <p:txBody>
          <a:bodyPr>
            <a:normAutofit fontScale="85000" lnSpcReduction="20000"/>
          </a:bodyPr>
          <a:lstStyle/>
          <a:p>
            <a:pPr algn="just" hangingPunct="0"/>
            <a:r>
              <a:rPr lang="uk-UA" dirty="0" smtClean="0">
                <a:solidFill>
                  <a:schemeClr val="tx1"/>
                </a:solidFill>
              </a:rPr>
              <a:t>           Гідродинамічні </a:t>
            </a:r>
            <a:r>
              <a:rPr lang="uk-UA" dirty="0">
                <a:solidFill>
                  <a:schemeClr val="tx1"/>
                </a:solidFill>
              </a:rPr>
              <a:t>методи дослідження поділяються </a:t>
            </a:r>
            <a:r>
              <a:rPr lang="uk-UA" dirty="0" smtClean="0">
                <a:solidFill>
                  <a:schemeClr val="tx1"/>
                </a:solidFill>
              </a:rPr>
              <a:t>на: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      - дослідження </a:t>
            </a:r>
            <a:r>
              <a:rPr lang="uk-UA" dirty="0">
                <a:solidFill>
                  <a:schemeClr val="tx1"/>
                </a:solidFill>
              </a:rPr>
              <a:t>на усталених режимах фільтрації (метод усталених відборів або пробних </a:t>
            </a:r>
            <a:r>
              <a:rPr lang="uk-UA" dirty="0" smtClean="0">
                <a:solidFill>
                  <a:schemeClr val="tx1"/>
                </a:solidFill>
              </a:rPr>
              <a:t>відбирань);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    - дослідження  </a:t>
            </a:r>
            <a:r>
              <a:rPr lang="uk-UA" dirty="0">
                <a:solidFill>
                  <a:schemeClr val="tx1"/>
                </a:solidFill>
              </a:rPr>
              <a:t>на неусталених режимах (метод відновлення вибійного тиску і метод </a:t>
            </a:r>
            <a:r>
              <a:rPr lang="uk-UA" dirty="0" smtClean="0">
                <a:solidFill>
                  <a:schemeClr val="tx1"/>
                </a:solidFill>
              </a:rPr>
              <a:t>гідро прослуховування</a:t>
            </a:r>
            <a:r>
              <a:rPr lang="uk-UA" dirty="0">
                <a:solidFill>
                  <a:schemeClr val="tx1"/>
                </a:solidFill>
              </a:rPr>
              <a:t>).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Ці дослідження виконують служби нафтовидобувних підприємств.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Коефіцієнт продуктивності свердловини</a:t>
            </a:r>
            <a:endParaRPr lang="uk-UA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5580112" y="2852936"/>
          <a:ext cx="3168352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name="Equation" r:id="rId3" imgW="1193800" imgH="774700" progId="Equation.DSMT4">
                  <p:embed/>
                </p:oleObj>
              </mc:Choice>
              <mc:Fallback>
                <p:oleObj name="Equation" r:id="rId3" imgW="1193800" imgH="7747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112" y="2852936"/>
                        <a:ext cx="3168352" cy="13681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251520" y="4509120"/>
          <a:ext cx="3312368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7" name="Equation" r:id="rId5" imgW="1384300" imgH="736600" progId="Equation.DSMT4">
                  <p:embed/>
                </p:oleObj>
              </mc:Choice>
              <mc:Fallback>
                <p:oleObj name="Equation" r:id="rId5" imgW="1384300" imgH="7366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509120"/>
                        <a:ext cx="3312368" cy="13681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9463" name="Object 7"/>
          <p:cNvGraphicFramePr>
            <a:graphicFrameLocks noChangeAspect="1"/>
          </p:cNvGraphicFramePr>
          <p:nvPr/>
        </p:nvGraphicFramePr>
        <p:xfrm>
          <a:off x="5220072" y="5517232"/>
          <a:ext cx="2232248" cy="980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8" name="Equation" r:id="rId7" imgW="520700" imgH="457200" progId="Equation.DSMT4">
                  <p:embed/>
                </p:oleObj>
              </mc:Choice>
              <mc:Fallback>
                <p:oleObj name="Equation" r:id="rId7" imgW="520700" imgH="457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2" y="5517232"/>
                        <a:ext cx="2232248" cy="9807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9465" name="Object 9"/>
          <p:cNvGraphicFramePr>
            <a:graphicFrameLocks noChangeAspect="1"/>
          </p:cNvGraphicFramePr>
          <p:nvPr/>
        </p:nvGraphicFramePr>
        <p:xfrm>
          <a:off x="5580112" y="4221088"/>
          <a:ext cx="2808312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name="Equation" r:id="rId9" imgW="926698" imgH="723586" progId="Equation.DSMT4">
                  <p:embed/>
                </p:oleObj>
              </mc:Choice>
              <mc:Fallback>
                <p:oleObj name="Equation" r:id="rId9" imgW="926698" imgH="723586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112" y="4221088"/>
                        <a:ext cx="2808312" cy="13681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Рисунок 12" descr="Закон дарси формула для нефтяной скважины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5576" y="1556792"/>
            <a:ext cx="3563888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3995936" y="1772816"/>
            <a:ext cx="56876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Q = K</a:t>
            </a:r>
            <a:r>
              <a:rPr kumimoji="0" lang="en-US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(P</a:t>
            </a:r>
            <a:r>
              <a:rPr kumimoji="0" lang="uk-UA" sz="28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пл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 </a:t>
            </a:r>
            <a:r>
              <a:rPr kumimoji="0" 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uk-UA" sz="28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467544" y="3645024"/>
            <a:ext cx="331236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</a:t>
            </a:r>
            <a:r>
              <a:rPr kumimoji="0" lang="uk-UA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= Q / 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ΔP =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tg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ɣ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Результати дослідження свердловини</a:t>
            </a:r>
            <a:endParaRPr lang="uk-UA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1115616" y="1484784"/>
          <a:ext cx="7488832" cy="3744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r:id="rId3" imgW="3619500" imgH="2295525" progId="">
                  <p:embed/>
                </p:oleObj>
              </mc:Choice>
              <mc:Fallback>
                <p:oleObj r:id="rId3" imgW="3619500" imgH="2295525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484784"/>
                        <a:ext cx="7488832" cy="37444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539552" y="5301208"/>
            <a:ext cx="8604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Типові індикаторні діаграми видобувних </a:t>
            </a:r>
            <a:r>
              <a:rPr lang="en-US" sz="2800" dirty="0"/>
              <a:t>(</a:t>
            </a:r>
            <a:r>
              <a:rPr lang="uk-UA" sz="2800" i="1" dirty="0"/>
              <a:t>а</a:t>
            </a:r>
            <a:r>
              <a:rPr lang="en-US" sz="2800" dirty="0"/>
              <a:t>)</a:t>
            </a:r>
            <a:r>
              <a:rPr lang="uk-UA" sz="2800" dirty="0"/>
              <a:t> і нагнітальних </a:t>
            </a:r>
            <a:r>
              <a:rPr lang="en-US" sz="2800" dirty="0"/>
              <a:t>(</a:t>
            </a:r>
            <a:r>
              <a:rPr lang="uk-UA" sz="2800" i="1" dirty="0"/>
              <a:t>б</a:t>
            </a:r>
            <a:r>
              <a:rPr lang="en-US" sz="2800" dirty="0"/>
              <a:t>)</a:t>
            </a:r>
            <a:r>
              <a:rPr lang="uk-UA" sz="2800" dirty="0"/>
              <a:t> свердловин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764704"/>
            <a:ext cx="3909120" cy="69269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Спуск глибинного манометра</a:t>
            </a:r>
            <a:endParaRPr lang="uk-UA" dirty="0"/>
          </a:p>
        </p:txBody>
      </p:sp>
      <p:pic>
        <p:nvPicPr>
          <p:cNvPr id="143362" name="Picture 2" descr="Комплекс оборудования для исследования скважин, Самоходный подъемник -  Разработка конструкции устройства для исследования скважи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5498230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39952" y="260649"/>
            <a:ext cx="5004048" cy="792087"/>
          </a:xfrm>
        </p:spPr>
        <p:txBody>
          <a:bodyPr/>
          <a:lstStyle/>
          <a:p>
            <a:r>
              <a:rPr lang="uk-UA" dirty="0" smtClean="0"/>
              <a:t>Лубрикатор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031432" y="1556792"/>
            <a:ext cx="5112568" cy="408200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sz="2800" dirty="0" smtClean="0">
                <a:solidFill>
                  <a:schemeClr val="tx1"/>
                </a:solidFill>
              </a:rPr>
              <a:t>1-корпус;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</a:rPr>
              <a:t>2-буферна засувка;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</a:rPr>
              <a:t>3-глибинний прилад;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</a:rPr>
              <a:t>4-сальникове ущільнення;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</a:rPr>
              <a:t>5-кронштейн;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</a:rPr>
              <a:t>6-направляючий ролик;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</a:rPr>
              <a:t>7-стравлювальний вентиль;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</a:rPr>
              <a:t>8-вирівнювальна труба;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</a:rPr>
              <a:t>9-робоча струна фонтанної арматури</a:t>
            </a:r>
            <a:endParaRPr lang="uk-UA" sz="2800" dirty="0">
              <a:solidFill>
                <a:schemeClr val="tx1"/>
              </a:solidFill>
            </a:endParaRPr>
          </a:p>
        </p:txBody>
      </p:sp>
      <p:pic>
        <p:nvPicPr>
          <p:cNvPr id="157698" name="Picture 2" descr="6.6. Техника и приборы для гидродинамических исследований скважи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-1"/>
            <a:ext cx="3312368" cy="6532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dirty="0" smtClean="0"/>
              <a:t>Типовий запис глибинного манометра під час вимірювання вибійного і пластового тиску в свердловині</a:t>
            </a:r>
            <a:endParaRPr lang="uk-UA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63842" name="Picture 2" descr="рис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820891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Пластовий і вибійний тиск, крива відновлення пластового тиску</a:t>
            </a:r>
            <a:endParaRPr lang="uk-UA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708920"/>
            <a:ext cx="4222596" cy="3661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84784"/>
            <a:ext cx="433139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274638"/>
            <a:ext cx="5266928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             Обробка  </a:t>
            </a:r>
            <a:r>
              <a:rPr lang="uk-UA" dirty="0" smtClean="0"/>
              <a:t>КВПТ</a:t>
            </a:r>
            <a:endParaRPr lang="uk-UA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9007317"/>
              </p:ext>
            </p:extLst>
          </p:nvPr>
        </p:nvGraphicFramePr>
        <p:xfrm>
          <a:off x="640633" y="1700808"/>
          <a:ext cx="7920880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1" name="Equation" r:id="rId4" imgW="3136900" imgH="508000" progId="Equation.DSMT4">
                  <p:embed/>
                </p:oleObj>
              </mc:Choice>
              <mc:Fallback>
                <p:oleObj name="Equation" r:id="rId4" imgW="3136900" imgH="5080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633" y="1700808"/>
                        <a:ext cx="7920880" cy="1224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2123728" y="2924944"/>
          <a:ext cx="5112568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2" name="Equation" r:id="rId6" imgW="1943100" imgH="508000" progId="Equation.DSMT4">
                  <p:embed/>
                </p:oleObj>
              </mc:Choice>
              <mc:Fallback>
                <p:oleObj name="Equation" r:id="rId6" imgW="1943100" imgH="5080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2924944"/>
                        <a:ext cx="5112568" cy="12961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323528" y="4293096"/>
          <a:ext cx="3096344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3" name="Equation" r:id="rId8" imgW="1104421" imgH="495085" progId="Equation.DSMT4">
                  <p:embed/>
                </p:oleObj>
              </mc:Choice>
              <mc:Fallback>
                <p:oleObj name="Equation" r:id="rId8" imgW="1104421" imgH="495085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293096"/>
                        <a:ext cx="3096344" cy="1224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2535" name="Object 7"/>
          <p:cNvGraphicFramePr>
            <a:graphicFrameLocks noChangeAspect="1"/>
          </p:cNvGraphicFramePr>
          <p:nvPr/>
        </p:nvGraphicFramePr>
        <p:xfrm>
          <a:off x="3851920" y="4293096"/>
          <a:ext cx="2592288" cy="1061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" name="Equation" r:id="rId10" imgW="990170" imgH="482391" progId="Equation.DSMT4">
                  <p:embed/>
                </p:oleObj>
              </mc:Choice>
              <mc:Fallback>
                <p:oleObj name="Equation" r:id="rId10" imgW="990170" imgH="482391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4293096"/>
                        <a:ext cx="2592288" cy="10618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2537" name="Object 9"/>
          <p:cNvGraphicFramePr>
            <a:graphicFrameLocks noChangeAspect="1"/>
          </p:cNvGraphicFramePr>
          <p:nvPr/>
        </p:nvGraphicFramePr>
        <p:xfrm>
          <a:off x="6804248" y="4149080"/>
          <a:ext cx="1800200" cy="1440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5" name="Equation" r:id="rId12" imgW="812447" imgH="533169" progId="Equation.DSMT4">
                  <p:embed/>
                </p:oleObj>
              </mc:Choice>
              <mc:Fallback>
                <p:oleObj name="Equation" r:id="rId12" imgW="812447" imgH="533169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248" y="4149080"/>
                        <a:ext cx="1800200" cy="1440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2539" name="Object 11"/>
          <p:cNvGraphicFramePr>
            <a:graphicFrameLocks noChangeAspect="1"/>
          </p:cNvGraphicFramePr>
          <p:nvPr/>
        </p:nvGraphicFramePr>
        <p:xfrm>
          <a:off x="323528" y="5733256"/>
          <a:ext cx="3456384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6" name="Equation" r:id="rId14" imgW="1307532" imgH="304668" progId="Equation.DSMT4">
                  <p:embed/>
                </p:oleObj>
              </mc:Choice>
              <mc:Fallback>
                <p:oleObj name="Equation" r:id="rId14" imgW="1307532" imgH="304668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5733256"/>
                        <a:ext cx="3456384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1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3763085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932040" y="260648"/>
            <a:ext cx="3886200" cy="1470025"/>
          </a:xfrm>
        </p:spPr>
        <p:txBody>
          <a:bodyPr>
            <a:normAutofit/>
          </a:bodyPr>
          <a:lstStyle/>
          <a:p>
            <a:r>
              <a:rPr lang="uk-UA" dirty="0" smtClean="0"/>
              <a:t>Конструкція свердловини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148064" y="1844824"/>
            <a:ext cx="3672408" cy="4464496"/>
          </a:xfrm>
        </p:spPr>
        <p:txBody>
          <a:bodyPr>
            <a:normAutofit/>
          </a:bodyPr>
          <a:lstStyle/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1-колонна головка;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2-цем </a:t>
            </a:r>
            <a:r>
              <a:rPr lang="uk-UA" sz="2400" dirty="0" err="1" smtClean="0">
                <a:solidFill>
                  <a:schemeClr val="tx1"/>
                </a:solidFill>
              </a:rPr>
              <a:t>ентний</a:t>
            </a:r>
            <a:r>
              <a:rPr lang="uk-UA" sz="2400" dirty="0" smtClean="0">
                <a:solidFill>
                  <a:schemeClr val="tx1"/>
                </a:solidFill>
              </a:rPr>
              <a:t> стакан;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3-направлення;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4-кондуктор;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5,6-проміжна колона;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7-експлуатаційна колона;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8-продуктивний пласт;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9-фільтр (інтервал перфорації);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10-зумпф.</a:t>
            </a:r>
            <a:endParaRPr lang="uk-UA" sz="2400" dirty="0">
              <a:solidFill>
                <a:schemeClr val="tx1"/>
              </a:solidFill>
            </a:endParaRPr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873" y="0"/>
            <a:ext cx="361010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Скін ефект</a:t>
            </a:r>
            <a:endParaRPr lang="uk-UA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0481" name="Object 1"/>
          <p:cNvGraphicFramePr>
            <a:graphicFrameLocks noChangeAspect="1"/>
          </p:cNvGraphicFramePr>
          <p:nvPr/>
        </p:nvGraphicFramePr>
        <p:xfrm>
          <a:off x="2915816" y="1772816"/>
          <a:ext cx="4320480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4" name="Equation" r:id="rId3" imgW="1320227" imgH="545863" progId="Equation.DSMT4">
                  <p:embed/>
                </p:oleObj>
              </mc:Choice>
              <mc:Fallback>
                <p:oleObj name="Equation" r:id="rId3" imgW="1320227" imgH="545863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1772816"/>
                        <a:ext cx="4320480" cy="12961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2699792" y="3284984"/>
          <a:ext cx="4536504" cy="13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5" name="Equation" r:id="rId5" imgW="1612900" imgH="508000" progId="Equation.DSMT4">
                  <p:embed/>
                </p:oleObj>
              </mc:Choice>
              <mc:Fallback>
                <p:oleObj name="Equation" r:id="rId5" imgW="1612900" imgH="5080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3284984"/>
                        <a:ext cx="4536504" cy="1306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Колонна головка</a:t>
            </a:r>
            <a:endParaRPr lang="uk-UA" dirty="0"/>
          </a:p>
        </p:txBody>
      </p:sp>
      <p:pic>
        <p:nvPicPr>
          <p:cNvPr id="158722" name="Picture 2" descr="Конотопский арматурный завод. Оборудование обвязки обсадных колон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628800"/>
            <a:ext cx="3629025" cy="4876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43608" y="1"/>
            <a:ext cx="7772400" cy="90872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Способи розкриття продуктивного пласта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19064" y="5517232"/>
            <a:ext cx="8424936" cy="841648"/>
          </a:xfrm>
        </p:spPr>
        <p:txBody>
          <a:bodyPr>
            <a:normAutofit fontScale="62500" lnSpcReduction="2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а-відкритий вибій; б-вибій, перекритий експлуатаційною колоною , перфорованою перед спуском; в- </a:t>
            </a:r>
            <a:r>
              <a:rPr lang="uk-UA" dirty="0" err="1" smtClean="0">
                <a:solidFill>
                  <a:schemeClr val="tx1"/>
                </a:solidFill>
              </a:rPr>
              <a:t>фільтр-</a:t>
            </a:r>
            <a:r>
              <a:rPr lang="uk-UA" dirty="0" smtClean="0">
                <a:solidFill>
                  <a:schemeClr val="tx1"/>
                </a:solidFill>
              </a:rPr>
              <a:t> хвостовик; г-перфорований вибій.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3" y="1308116"/>
            <a:ext cx="5760640" cy="413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dirty="0" smtClean="0"/>
              <a:t>Кульова перфорація</a:t>
            </a:r>
            <a:endParaRPr lang="uk-UA" dirty="0"/>
          </a:p>
        </p:txBody>
      </p:sp>
      <p:pic>
        <p:nvPicPr>
          <p:cNvPr id="5" name="Рисунок 4" descr="Перфорация скважин - это... Что такое Перфорация скважин?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980728"/>
            <a:ext cx="4464495" cy="5616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Торпедна перфорація</a:t>
            </a:r>
            <a:endParaRPr lang="uk-UA" dirty="0"/>
          </a:p>
        </p:txBody>
      </p:sp>
      <p:pic>
        <p:nvPicPr>
          <p:cNvPr id="4" name="Рисунок 3" descr="Торпедная перфорация, Кумулятивная перфорация - Перфорационные системы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556792"/>
            <a:ext cx="345638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484784"/>
            <a:ext cx="2088232" cy="520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7704856" cy="43204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Кумулятивна перфорація</a:t>
            </a:r>
            <a:endParaRPr lang="uk-UA" dirty="0"/>
          </a:p>
        </p:txBody>
      </p:sp>
      <p:pic>
        <p:nvPicPr>
          <p:cNvPr id="3" name="Рисунок 2" descr="Кумулятивный перфоратор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76672"/>
            <a:ext cx="3240360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562287"/>
            <a:ext cx="2232248" cy="596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188640"/>
            <a:ext cx="4176464" cy="114300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Гідропіскоструминна перфорація</a:t>
            </a:r>
            <a:endParaRPr lang="uk-UA" sz="3200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3571295" cy="677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6638" y="976313"/>
            <a:ext cx="1990725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2060848"/>
            <a:ext cx="3635896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Апекс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9461</TotalTime>
  <Words>391</Words>
  <Application>Microsoft Office PowerPoint</Application>
  <PresentationFormat>Екран (4:3)</PresentationFormat>
  <Paragraphs>67</Paragraphs>
  <Slides>30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6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30</vt:i4>
      </vt:variant>
    </vt:vector>
  </HeadingPairs>
  <TitlesOfParts>
    <vt:vector size="37" baseType="lpstr">
      <vt:lpstr>Апекс</vt:lpstr>
      <vt:lpstr>Тема Office</vt:lpstr>
      <vt:lpstr>1_Апекс</vt:lpstr>
      <vt:lpstr>2_Апекс</vt:lpstr>
      <vt:lpstr>Аспект</vt:lpstr>
      <vt:lpstr>1_Тема Office</vt:lpstr>
      <vt:lpstr>Equation</vt:lpstr>
      <vt:lpstr>Розробка та експлуатація нафтових родовищ</vt:lpstr>
      <vt:lpstr>Особливості конструкції свердловин</vt:lpstr>
      <vt:lpstr>Конструкція свердловини</vt:lpstr>
      <vt:lpstr>Колонна головка</vt:lpstr>
      <vt:lpstr>Способи розкриття продуктивного пласта</vt:lpstr>
      <vt:lpstr>Кульова перфорація</vt:lpstr>
      <vt:lpstr>Торпедна перфорація</vt:lpstr>
      <vt:lpstr>Кумулятивна перфорація</vt:lpstr>
      <vt:lpstr>Гідропіскоструминна перфорація</vt:lpstr>
      <vt:lpstr>Техсхема проведення ГПП</vt:lpstr>
      <vt:lpstr>Проведення ГПП</vt:lpstr>
      <vt:lpstr>                  Виклик припливу</vt:lpstr>
      <vt:lpstr>Продувка  азотом</vt:lpstr>
      <vt:lpstr>Поршнювання</vt:lpstr>
      <vt:lpstr>Свабування свердловини</vt:lpstr>
      <vt:lpstr>Пристрій для освоєння і дослідження свердловин</vt:lpstr>
      <vt:lpstr>Освоєння свердловин струминними насосами</vt:lpstr>
      <vt:lpstr>Презентація PowerPoint</vt:lpstr>
      <vt:lpstr>Створення багаторазових депресій на пласт</vt:lpstr>
      <vt:lpstr>Застосування колтюбінгової установки</vt:lpstr>
      <vt:lpstr>Колтюбінг у роботі</vt:lpstr>
      <vt:lpstr>Гідродинамічні методи дослідження </vt:lpstr>
      <vt:lpstr>Коефіцієнт продуктивності свердловини</vt:lpstr>
      <vt:lpstr>Результати дослідження свердловини</vt:lpstr>
      <vt:lpstr>Спуск глибинного манометра</vt:lpstr>
      <vt:lpstr>Лубрикатор</vt:lpstr>
      <vt:lpstr>Типовий запис глибинного манометра під час вимірювання вибійного і пластового тиску в свердловині</vt:lpstr>
      <vt:lpstr>Пластовий і вибійний тиск, крива відновлення пластового тиску</vt:lpstr>
      <vt:lpstr>             Обробка  КВПТ</vt:lpstr>
      <vt:lpstr>Скін ефект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Проектування експлуатації нафтових свердловин</dc:title>
  <dc:creator>Ivan</dc:creator>
  <cp:lastModifiedBy>Admin</cp:lastModifiedBy>
  <cp:revision>57</cp:revision>
  <dcterms:created xsi:type="dcterms:W3CDTF">2020-09-16T14:57:57Z</dcterms:created>
  <dcterms:modified xsi:type="dcterms:W3CDTF">2025-10-30T04:21:46Z</dcterms:modified>
</cp:coreProperties>
</file>