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7"/>
  </p:notesMasterIdLst>
  <p:sldIdLst>
    <p:sldId id="256" r:id="rId7"/>
    <p:sldId id="257" r:id="rId8"/>
    <p:sldId id="267" r:id="rId9"/>
    <p:sldId id="282" r:id="rId10"/>
    <p:sldId id="265" r:id="rId11"/>
    <p:sldId id="266" r:id="rId12"/>
    <p:sldId id="268" r:id="rId13"/>
    <p:sldId id="269" r:id="rId14"/>
    <p:sldId id="270" r:id="rId15"/>
    <p:sldId id="279" r:id="rId16"/>
    <p:sldId id="274" r:id="rId17"/>
    <p:sldId id="271" r:id="rId18"/>
    <p:sldId id="272" r:id="rId19"/>
    <p:sldId id="277" r:id="rId20"/>
    <p:sldId id="276" r:id="rId21"/>
    <p:sldId id="283" r:id="rId22"/>
    <p:sldId id="284" r:id="rId23"/>
    <p:sldId id="286" r:id="rId24"/>
    <p:sldId id="285" r:id="rId25"/>
    <p:sldId id="273" r:id="rId26"/>
    <p:sldId id="275" r:id="rId27"/>
    <p:sldId id="278" r:id="rId28"/>
    <p:sldId id="261" r:id="rId29"/>
    <p:sldId id="260" r:id="rId30"/>
    <p:sldId id="280" r:id="rId31"/>
    <p:sldId id="281" r:id="rId32"/>
    <p:sldId id="287" r:id="rId33"/>
    <p:sldId id="263" r:id="rId34"/>
    <p:sldId id="264" r:id="rId35"/>
    <p:sldId id="262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3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8409-A200-4990-A646-AC9B5A3DC8B2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90D3-F879-4CC9-9CFB-9AAAA451622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4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90D3-F879-4CC9-9CFB-9AAAA451622F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8961-AFBF-4010-8D54-05A2217AC63B}" type="datetimeFigureOut">
              <a:rPr lang="uk-UA" smtClean="0"/>
              <a:pPr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CAB9-048D-4881-B282-3D1CCF06865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Розробка та експлуатація </a:t>
            </a:r>
            <a:r>
              <a:rPr lang="uk-UA" smtClean="0"/>
              <a:t>нафтових родовищ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Лекція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Конструкція  нафтових свердловин. Первинне і вторинне розкриття продуктивних пластів. Виклик припливу. Дослідження свердловин.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Техсхема проведення ГПП</a:t>
            </a:r>
            <a:endParaRPr lang="uk-UA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51520" y="1196752"/>
          <a:ext cx="8517190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r:id="rId3" imgW="5324475" imgH="3286125" progId="">
                  <p:embed/>
                </p:oleObj>
              </mc:Choice>
              <mc:Fallback>
                <p:oleObj r:id="rId3" imgW="5324475" imgH="32861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8517190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Проведення ГПП</a:t>
            </a:r>
            <a:endParaRPr lang="uk-UA" dirty="0"/>
          </a:p>
        </p:txBody>
      </p:sp>
      <p:sp>
        <p:nvSpPr>
          <p:cNvPr id="39938" name="AutoShape 2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0" name="AutoShape 4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2" name="AutoShape 6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876" y="1412776"/>
            <a:ext cx="68171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                  Виклик припливу</a:t>
            </a:r>
            <a:endParaRPr lang="uk-UA" sz="3200" dirty="0"/>
          </a:p>
        </p:txBody>
      </p:sp>
      <p:pic>
        <p:nvPicPr>
          <p:cNvPr id="3" name="Рисунок 2" descr="3.5. Освоение скваж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987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своение скважин — Студопед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52565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63589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Продувка</a:t>
            </a:r>
            <a:br>
              <a:rPr lang="uk-UA" dirty="0" smtClean="0"/>
            </a:br>
            <a:r>
              <a:rPr lang="uk-UA" dirty="0" smtClean="0"/>
              <a:t> азотом</a:t>
            </a:r>
            <a:endParaRPr lang="uk-UA" dirty="0"/>
          </a:p>
        </p:txBody>
      </p:sp>
      <p:pic>
        <p:nvPicPr>
          <p:cNvPr id="3" name="Рисунок 2" descr="Азотная установка испарительного типа, производства Германия с  автоматизированной системой управления рабочими процессами :: ARIS Oil  field too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805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azgeotech.kz/wp-content/uploads/2020/04/unnamed1-1024x36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70567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0"/>
            <a:ext cx="5612160" cy="64807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Поршнювання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84168" y="980728"/>
            <a:ext cx="2880320" cy="55690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Варіанти виклику припливу з свердловини поршнюванням: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а - свабування по колоні насосно-компресорних труб; б - свабування без колони НКТ (по експлуатаційній колоні); в - свабування за допомогою желонки в експлуатаційній колоні (тартання); 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1 - обсадна експлуатаційна колона; 2 - </a:t>
            </a:r>
            <a:r>
              <a:rPr lang="uk-UA" dirty="0" err="1" smtClean="0">
                <a:solidFill>
                  <a:schemeClr val="tx1"/>
                </a:solidFill>
              </a:rPr>
              <a:t>колона</a:t>
            </a:r>
            <a:r>
              <a:rPr lang="uk-UA" dirty="0" smtClean="0">
                <a:solidFill>
                  <a:schemeClr val="tx1"/>
                </a:solidFill>
              </a:rPr>
              <a:t> НКТ; 3 - гнучкий тяговий орган; 4 - вантажі; 5, 6 - сваб; 7 - желонка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2466" name="Picture 2" descr="3.5.2. Тарт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944"/>
            <a:ext cx="5796136" cy="590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635896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Свабування свердловини</a:t>
            </a:r>
            <a:endParaRPr lang="uk-UA" dirty="0"/>
          </a:p>
        </p:txBody>
      </p:sp>
      <p:pic>
        <p:nvPicPr>
          <p:cNvPr id="61442" name="Picture 2" descr="Установки для свабирования сква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251422" cy="5394051"/>
          </a:xfrm>
          <a:prstGeom prst="rect">
            <a:avLst/>
          </a:prstGeom>
          <a:noFill/>
        </p:spPr>
      </p:pic>
      <p:pic>
        <p:nvPicPr>
          <p:cNvPr id="61444" name="Picture 4" descr="Технология исследования эффективности ГТМ статья свабирование+испы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1942" y="188640"/>
            <a:ext cx="28973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176" y="404664"/>
            <a:ext cx="4330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 smtClean="0"/>
              <a:t>Пристрій для освоєння і дослідження свердловин</a:t>
            </a:r>
            <a:endParaRPr lang="uk-UA" sz="32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2552"/>
            <a:ext cx="3350518" cy="645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Освоєння свердловин струминними насосами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8604448" cy="10527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/>
              <a:t>1 - Насосний агрегат 2 - ємності 3 - фільтр 4 - ежекторна частина струминного насоса 5 - корпус струминного насоса 6 - глибинний манометр 7 - пакер 8 – інтервал перфорації</a:t>
            </a:r>
            <a:endParaRPr lang="uk-UA" dirty="0"/>
          </a:p>
        </p:txBody>
      </p:sp>
      <p:pic>
        <p:nvPicPr>
          <p:cNvPr id="160770" name="Picture 2" descr="http://ooo-gts.ru/images/content/p_03_02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85" y="980728"/>
            <a:ext cx="831551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439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Створення багаторазових депресій на пласт</a:t>
            </a:r>
            <a:endParaRPr lang="uk-UA" dirty="0"/>
          </a:p>
        </p:txBody>
      </p:sp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20" y="1916832"/>
            <a:ext cx="81788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конструкції свердловин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До конструктивних особливостей свердловин відноситься: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Глибина залягання продуктивного пласта;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Конструкція вибою свердловини;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Діаметр експлуатаційної колони;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Розкрита ефективна товщина пласта та ін.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Застосування колтюбінгової установки</a:t>
            </a:r>
            <a:endParaRPr lang="uk-UA" dirty="0"/>
          </a:p>
        </p:txBody>
      </p:sp>
      <p:pic>
        <p:nvPicPr>
          <p:cNvPr id="40962" name="Picture 2" descr="Системы непрерывной трубы, колтюбинга, Гидравлические инстру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2039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Колтюбінг у роботі</a:t>
            </a:r>
            <a:endParaRPr lang="uk-UA" dirty="0"/>
          </a:p>
        </p:txBody>
      </p:sp>
      <p:sp>
        <p:nvSpPr>
          <p:cNvPr id="60418" name="AutoShape 2" descr="ТОП способов бурения: колтюбинговое бурение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83580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Гідродинамічні методи дослідження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344816" cy="3960440"/>
          </a:xfrm>
        </p:spPr>
        <p:txBody>
          <a:bodyPr>
            <a:normAutofit fontScale="85000" lnSpcReduction="20000"/>
          </a:bodyPr>
          <a:lstStyle/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    Гідродинамічні </a:t>
            </a:r>
            <a:r>
              <a:rPr lang="uk-UA" dirty="0">
                <a:solidFill>
                  <a:schemeClr val="tx1"/>
                </a:solidFill>
              </a:rPr>
              <a:t>методи дослідження поділяються </a:t>
            </a:r>
            <a:r>
              <a:rPr lang="uk-UA" dirty="0" smtClean="0">
                <a:solidFill>
                  <a:schemeClr val="tx1"/>
                </a:solidFill>
              </a:rPr>
              <a:t>на: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- дослідження </a:t>
            </a:r>
            <a:r>
              <a:rPr lang="uk-UA" dirty="0">
                <a:solidFill>
                  <a:schemeClr val="tx1"/>
                </a:solidFill>
              </a:rPr>
              <a:t>на усталених режимах фільтрації (метод усталених відборів або пробних </a:t>
            </a:r>
            <a:r>
              <a:rPr lang="uk-UA" dirty="0" smtClean="0">
                <a:solidFill>
                  <a:schemeClr val="tx1"/>
                </a:solidFill>
              </a:rPr>
              <a:t>відбирань);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- дослідження  </a:t>
            </a:r>
            <a:r>
              <a:rPr lang="uk-UA" dirty="0">
                <a:solidFill>
                  <a:schemeClr val="tx1"/>
                </a:solidFill>
              </a:rPr>
              <a:t>на неусталених режимах (метод відновлення вибійного тиску і метод </a:t>
            </a:r>
            <a:r>
              <a:rPr lang="uk-UA" dirty="0" smtClean="0">
                <a:solidFill>
                  <a:schemeClr val="tx1"/>
                </a:solidFill>
              </a:rPr>
              <a:t>гідро прослуховування</a:t>
            </a:r>
            <a:r>
              <a:rPr lang="uk-UA" dirty="0">
                <a:solidFill>
                  <a:schemeClr val="tx1"/>
                </a:solidFill>
              </a:rPr>
              <a:t>).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Ці дослідження виконують служби нафтовидобувних підприємств.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Коефіцієнт продуктивності свердловини</a:t>
            </a:r>
            <a:endParaRPr lang="uk-UA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580112" y="2852936"/>
          <a:ext cx="316835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1193800" imgH="774700" progId="Equation.DSMT4">
                  <p:embed/>
                </p:oleObj>
              </mc:Choice>
              <mc:Fallback>
                <p:oleObj name="Equation" r:id="rId3" imgW="1193800" imgH="774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852936"/>
                        <a:ext cx="3168352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51520" y="4509120"/>
          <a:ext cx="331236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5" imgW="1384300" imgH="736600" progId="Equation.DSMT4">
                  <p:embed/>
                </p:oleObj>
              </mc:Choice>
              <mc:Fallback>
                <p:oleObj name="Equation" r:id="rId5" imgW="1384300" imgH="736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509120"/>
                        <a:ext cx="3312368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5220072" y="5517232"/>
          <a:ext cx="2232248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7" imgW="520700" imgH="457200" progId="Equation.DSMT4">
                  <p:embed/>
                </p:oleObj>
              </mc:Choice>
              <mc:Fallback>
                <p:oleObj name="Equation" r:id="rId7" imgW="5207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517232"/>
                        <a:ext cx="2232248" cy="98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580112" y="4221088"/>
          <a:ext cx="280831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9" imgW="926698" imgH="723586" progId="Equation.DSMT4">
                  <p:embed/>
                </p:oleObj>
              </mc:Choice>
              <mc:Fallback>
                <p:oleObj name="Equation" r:id="rId9" imgW="926698" imgH="72358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221088"/>
                        <a:ext cx="2808312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 descr="Закон дарси формула для нефтяной скважины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556792"/>
            <a:ext cx="35638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95936" y="1772816"/>
            <a:ext cx="5687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 = K</a:t>
            </a:r>
            <a:r>
              <a:rPr kumimoji="0" lang="en-US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(P</a:t>
            </a:r>
            <a:r>
              <a:rPr kumimoji="0" lang="uk-UA" sz="2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67544" y="3645024"/>
            <a:ext cx="331236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uk-UA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Q /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ΔP =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tg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ɣ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Результати дослідження свердловини</a:t>
            </a:r>
            <a:endParaRPr lang="uk-U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115616" y="1484784"/>
          <a:ext cx="748883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r:id="rId3" imgW="3619500" imgH="2295525" progId="">
                  <p:embed/>
                </p:oleObj>
              </mc:Choice>
              <mc:Fallback>
                <p:oleObj r:id="rId3" imgW="3619500" imgH="22955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7488832" cy="3744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530120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Типові індикаторні діаграми видобувних </a:t>
            </a:r>
            <a:r>
              <a:rPr lang="en-US" sz="2800" dirty="0"/>
              <a:t>(</a:t>
            </a:r>
            <a:r>
              <a:rPr lang="uk-UA" sz="2800" i="1" dirty="0"/>
              <a:t>а</a:t>
            </a:r>
            <a:r>
              <a:rPr lang="en-US" sz="2800" dirty="0"/>
              <a:t>)</a:t>
            </a:r>
            <a:r>
              <a:rPr lang="uk-UA" sz="2800" dirty="0"/>
              <a:t> і нагнітальних </a:t>
            </a:r>
            <a:r>
              <a:rPr lang="en-US" sz="2800" dirty="0"/>
              <a:t>(</a:t>
            </a:r>
            <a:r>
              <a:rPr lang="uk-UA" sz="2800" i="1" dirty="0"/>
              <a:t>б</a:t>
            </a:r>
            <a:r>
              <a:rPr lang="en-US" sz="2800" dirty="0"/>
              <a:t>)</a:t>
            </a:r>
            <a:r>
              <a:rPr lang="uk-UA" sz="2800" dirty="0"/>
              <a:t> свердловин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64704"/>
            <a:ext cx="390912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Спуск глибинного манометра</a:t>
            </a:r>
            <a:endParaRPr lang="uk-UA" dirty="0"/>
          </a:p>
        </p:txBody>
      </p:sp>
      <p:pic>
        <p:nvPicPr>
          <p:cNvPr id="143362" name="Picture 2" descr="Комплекс оборудования для исследования скважин, Самоходный подъемник -  Разработка конструкции устройства для исследования сква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549823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9"/>
            <a:ext cx="5004048" cy="792087"/>
          </a:xfrm>
        </p:spPr>
        <p:txBody>
          <a:bodyPr/>
          <a:lstStyle/>
          <a:p>
            <a:r>
              <a:rPr lang="uk-UA" dirty="0" smtClean="0"/>
              <a:t>Лубрикатор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31432" y="1556792"/>
            <a:ext cx="5112568" cy="4082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1-корпус;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2-буферна засувка;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3-глибинний прилад;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4-сальникове ущільнення;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5-кронштейн;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6-направляючий ролик;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7-стравлювальний вентиль;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8-вирівнювальна труба;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9-робоча струна фонтанної арматури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157698" name="Picture 2" descr="6.6. Техника и приборы для гидродинамических исследований скваж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"/>
            <a:ext cx="3312368" cy="653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Типовий запис глибинного манометра під час вимірювання вибійного і пластового тиску в свердловині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42" name="Picture 2" descr="рис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08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Пластовий і вибійний тиск, крива відновлення пластового тиску</a:t>
            </a:r>
            <a:endParaRPr lang="uk-UA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4222596" cy="366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3313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Обробка  </a:t>
            </a:r>
            <a:r>
              <a:rPr lang="uk-UA" dirty="0" smtClean="0"/>
              <a:t>КВПТ</a:t>
            </a:r>
            <a:endParaRPr lang="uk-UA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07317"/>
              </p:ext>
            </p:extLst>
          </p:nvPr>
        </p:nvGraphicFramePr>
        <p:xfrm>
          <a:off x="640633" y="1700808"/>
          <a:ext cx="792088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4" imgW="3136900" imgH="508000" progId="Equation.DSMT4">
                  <p:embed/>
                </p:oleObj>
              </mc:Choice>
              <mc:Fallback>
                <p:oleObj name="Equation" r:id="rId4" imgW="3136900" imgH="5080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33" y="1700808"/>
                        <a:ext cx="7920880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123728" y="2924944"/>
          <a:ext cx="5112568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6" imgW="1943100" imgH="508000" progId="Equation.DSMT4">
                  <p:embed/>
                </p:oleObj>
              </mc:Choice>
              <mc:Fallback>
                <p:oleObj name="Equation" r:id="rId6" imgW="1943100" imgH="508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924944"/>
                        <a:ext cx="5112568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23528" y="4293096"/>
          <a:ext cx="309634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8" imgW="1104421" imgH="495085" progId="Equation.DSMT4">
                  <p:embed/>
                </p:oleObj>
              </mc:Choice>
              <mc:Fallback>
                <p:oleObj name="Equation" r:id="rId8" imgW="1104421" imgH="495085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293096"/>
                        <a:ext cx="309634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851920" y="4293096"/>
          <a:ext cx="2592288" cy="106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0" imgW="990170" imgH="482391" progId="Equation.DSMT4">
                  <p:embed/>
                </p:oleObj>
              </mc:Choice>
              <mc:Fallback>
                <p:oleObj name="Equation" r:id="rId10" imgW="990170" imgH="482391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293096"/>
                        <a:ext cx="2592288" cy="1061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804248" y="4149080"/>
          <a:ext cx="180020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2" imgW="812447" imgH="533169" progId="Equation.DSMT4">
                  <p:embed/>
                </p:oleObj>
              </mc:Choice>
              <mc:Fallback>
                <p:oleObj name="Equation" r:id="rId12" imgW="812447" imgH="533169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149080"/>
                        <a:ext cx="1800200" cy="144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323528" y="5733256"/>
          <a:ext cx="345638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14" imgW="1307532" imgH="304668" progId="Equation.DSMT4">
                  <p:embed/>
                </p:oleObj>
              </mc:Choice>
              <mc:Fallback>
                <p:oleObj name="Equation" r:id="rId14" imgW="1307532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733256"/>
                        <a:ext cx="3456384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76308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32040" y="260648"/>
            <a:ext cx="3886200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Конструкція свердловини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064" y="1844824"/>
            <a:ext cx="3672408" cy="4464496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1-колонна головка;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2-цем </a:t>
            </a:r>
            <a:r>
              <a:rPr lang="uk-UA" sz="2400" dirty="0" err="1" smtClean="0">
                <a:solidFill>
                  <a:schemeClr val="tx1"/>
                </a:solidFill>
              </a:rPr>
              <a:t>ентний</a:t>
            </a:r>
            <a:r>
              <a:rPr lang="uk-UA" sz="2400" dirty="0" smtClean="0">
                <a:solidFill>
                  <a:schemeClr val="tx1"/>
                </a:solidFill>
              </a:rPr>
              <a:t> стакан;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3-направлення;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4-кондуктор;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5,6-проміжна колона;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7-експлуатаційна колона;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8-продуктивний пласт;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9-фільтр (інтервал перфорації);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10-зумпф.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873" y="0"/>
            <a:ext cx="3610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Скін ефект</a:t>
            </a:r>
            <a:endParaRPr lang="uk-UA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915816" y="1772816"/>
          <a:ext cx="432048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3" imgW="1320227" imgH="545863" progId="Equation.DSMT4">
                  <p:embed/>
                </p:oleObj>
              </mc:Choice>
              <mc:Fallback>
                <p:oleObj name="Equation" r:id="rId3" imgW="1320227" imgH="54586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772816"/>
                        <a:ext cx="432048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99792" y="3284984"/>
          <a:ext cx="4536504" cy="13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284984"/>
                        <a:ext cx="4536504" cy="13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Колонна головка</a:t>
            </a:r>
            <a:endParaRPr lang="uk-UA" dirty="0"/>
          </a:p>
        </p:txBody>
      </p:sp>
      <p:pic>
        <p:nvPicPr>
          <p:cNvPr id="158722" name="Picture 2" descr="Конотопский арматурный завод. Оборудование обвязки обсадных колон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629025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"/>
            <a:ext cx="7772400" cy="908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розкриття продуктивного пласта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9064" y="5517232"/>
            <a:ext cx="8424936" cy="84164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а-відкритий вибій; б-вибій, перекритий експлуатаційною колоною , перфорованою перед спуском; в- </a:t>
            </a:r>
            <a:r>
              <a:rPr lang="uk-UA" dirty="0" err="1" smtClean="0">
                <a:solidFill>
                  <a:schemeClr val="tx1"/>
                </a:solidFill>
              </a:rPr>
              <a:t>фільтр-</a:t>
            </a:r>
            <a:r>
              <a:rPr lang="uk-UA" dirty="0" smtClean="0">
                <a:solidFill>
                  <a:schemeClr val="tx1"/>
                </a:solidFill>
              </a:rPr>
              <a:t> хвостовик; г-перфорований вибій.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308116"/>
            <a:ext cx="5760640" cy="41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Кульова перфорація</a:t>
            </a:r>
            <a:endParaRPr lang="uk-UA" dirty="0"/>
          </a:p>
        </p:txBody>
      </p:sp>
      <p:pic>
        <p:nvPicPr>
          <p:cNvPr id="5" name="Рисунок 4" descr="Перфорация скважин - это... Что такое Перфорация скважин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4464495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Торпедна перфорація</a:t>
            </a:r>
            <a:endParaRPr lang="uk-UA" dirty="0"/>
          </a:p>
        </p:txBody>
      </p:sp>
      <p:pic>
        <p:nvPicPr>
          <p:cNvPr id="4" name="Рисунок 3" descr="Торпедная перфорация, Кумулятивная перфорация - Перфорационные систе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2088232" cy="52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4320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Кумулятивна перфорація</a:t>
            </a:r>
            <a:endParaRPr lang="uk-UA" dirty="0"/>
          </a:p>
        </p:txBody>
      </p:sp>
      <p:pic>
        <p:nvPicPr>
          <p:cNvPr id="3" name="Рисунок 2" descr="Кумулятивный перфорат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2403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62287"/>
            <a:ext cx="2232248" cy="59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76464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Гідропіскоструминна перфорація</a:t>
            </a:r>
            <a:endParaRPr lang="uk-UA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71295" cy="67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638" y="976313"/>
            <a:ext cx="19907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363589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9461</TotalTime>
  <Words>391</Words>
  <Application>Microsoft Office PowerPoint</Application>
  <PresentationFormat>Екран (4:3)</PresentationFormat>
  <Paragraphs>67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Апекс</vt:lpstr>
      <vt:lpstr>Тема Office</vt:lpstr>
      <vt:lpstr>1_Апекс</vt:lpstr>
      <vt:lpstr>2_Апекс</vt:lpstr>
      <vt:lpstr>Аспект</vt:lpstr>
      <vt:lpstr>1_Тема Office</vt:lpstr>
      <vt:lpstr>Equation</vt:lpstr>
      <vt:lpstr>Розробка та експлуатація нафтових родовищ</vt:lpstr>
      <vt:lpstr>Особливості конструкції свердловин</vt:lpstr>
      <vt:lpstr>Конструкція свердловини</vt:lpstr>
      <vt:lpstr>Колонна головка</vt:lpstr>
      <vt:lpstr>Способи розкриття продуктивного пласта</vt:lpstr>
      <vt:lpstr>Кульова перфорація</vt:lpstr>
      <vt:lpstr>Торпедна перфорація</vt:lpstr>
      <vt:lpstr>Кумулятивна перфорація</vt:lpstr>
      <vt:lpstr>Гідропіскоструминна перфорація</vt:lpstr>
      <vt:lpstr>Техсхема проведення ГПП</vt:lpstr>
      <vt:lpstr>Проведення ГПП</vt:lpstr>
      <vt:lpstr>                  Виклик припливу</vt:lpstr>
      <vt:lpstr>Продувка  азотом</vt:lpstr>
      <vt:lpstr>Поршнювання</vt:lpstr>
      <vt:lpstr>Свабування свердловини</vt:lpstr>
      <vt:lpstr>Пристрій для освоєння і дослідження свердловин</vt:lpstr>
      <vt:lpstr>Освоєння свердловин струминними насосами</vt:lpstr>
      <vt:lpstr>Презентація PowerPoint</vt:lpstr>
      <vt:lpstr>Створення багаторазових депресій на пласт</vt:lpstr>
      <vt:lpstr>Застосування колтюбінгової установки</vt:lpstr>
      <vt:lpstr>Колтюбінг у роботі</vt:lpstr>
      <vt:lpstr>Гідродинамічні методи дослідження </vt:lpstr>
      <vt:lpstr>Коефіцієнт продуктивності свердловини</vt:lpstr>
      <vt:lpstr>Результати дослідження свердловини</vt:lpstr>
      <vt:lpstr>Спуск глибинного манометра</vt:lpstr>
      <vt:lpstr>Лубрикатор</vt:lpstr>
      <vt:lpstr>Типовий запис глибинного манометра під час вимірювання вибійного і пластового тиску в свердловині</vt:lpstr>
      <vt:lpstr>Пластовий і вибійний тиск, крива відновлення пластового тиску</vt:lpstr>
      <vt:lpstr>             Обробка  КВПТ</vt:lpstr>
      <vt:lpstr>Скін ефект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Проектування експлуатації нафтових свердловин</dc:title>
  <dc:creator>Ivan</dc:creator>
  <cp:lastModifiedBy>Admin</cp:lastModifiedBy>
  <cp:revision>57</cp:revision>
  <dcterms:created xsi:type="dcterms:W3CDTF">2020-09-16T14:57:57Z</dcterms:created>
  <dcterms:modified xsi:type="dcterms:W3CDTF">2025-10-30T04:21:46Z</dcterms:modified>
</cp:coreProperties>
</file>