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3"/>
    <p:sldId id="260" r:id="rId4"/>
    <p:sldId id="261" r:id="rId5"/>
    <p:sldId id="262" r:id="rId6"/>
    <p:sldId id="263" r:id="rId8"/>
    <p:sldId id="257" r:id="rId9"/>
    <p:sldId id="268" r:id="rId10"/>
    <p:sldId id="258" r:id="rId11"/>
    <p:sldId id="259" r:id="rId12"/>
    <p:sldId id="264" r:id="rId13"/>
    <p:sldId id="265" r:id="rId14"/>
    <p:sldId id="266" r:id="rId15"/>
    <p:sldId id="267" r:id="rId16"/>
    <p:sldId id="273" r:id="rId17"/>
    <p:sldId id="269" r:id="rId18"/>
    <p:sldId id="270" r:id="rId19"/>
    <p:sldId id="271" r:id="rId20"/>
    <p:sldId id="272" r:id="rId2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7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47C64-C97E-40E1-BD18-0DCADB95A8C2}" type="datetimeFigureOut">
              <a:rPr lang="uk-UA" smtClean="0"/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8D8FA5-3BB1-43CC-9CA0-2F3137B3B3EE}" type="slidenum">
              <a:rPr lang="uk-UA" smtClean="0"/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D8FA5-3BB1-43CC-9CA0-2F3137B3B3EE}" type="slidenum">
              <a:rPr lang="uk-UA" smtClean="0"/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F46C-5377-47C7-A14E-6FCDF3ABF238}" type="datetimeFigureOut">
              <a:rPr lang="uk-UA" smtClean="0"/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E162-56C6-433F-B593-CD06D76D550C}" type="slidenum">
              <a:rPr lang="uk-UA" smtClean="0"/>
            </a:fld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F46C-5377-47C7-A14E-6FCDF3ABF238}" type="datetimeFigureOut">
              <a:rPr lang="uk-UA" smtClean="0"/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E162-56C6-433F-B593-CD06D76D550C}" type="slidenum">
              <a:rPr lang="uk-UA" smtClean="0"/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F46C-5377-47C7-A14E-6FCDF3ABF238}" type="datetimeFigureOut">
              <a:rPr lang="uk-UA" smtClean="0"/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E162-56C6-433F-B593-CD06D76D550C}" type="slidenum">
              <a:rPr lang="uk-UA" smtClean="0"/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F46C-5377-47C7-A14E-6FCDF3ABF238}" type="datetimeFigureOut">
              <a:rPr lang="uk-UA" smtClean="0"/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E162-56C6-433F-B593-CD06D76D550C}" type="slidenum">
              <a:rPr lang="uk-UA" smtClean="0"/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F46C-5377-47C7-A14E-6FCDF3ABF238}" type="datetimeFigureOut">
              <a:rPr lang="uk-UA" smtClean="0"/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E162-56C6-433F-B593-CD06D76D550C}" type="slidenum">
              <a:rPr lang="uk-UA" smtClean="0"/>
            </a:fld>
            <a:endParaRPr lang="uk-U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F46C-5377-47C7-A14E-6FCDF3ABF238}" type="datetimeFigureOut">
              <a:rPr lang="uk-UA" smtClean="0"/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E162-56C6-433F-B593-CD06D76D550C}" type="slidenum">
              <a:rPr lang="uk-UA" smtClean="0"/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F46C-5377-47C7-A14E-6FCDF3ABF238}" type="datetimeFigureOut">
              <a:rPr lang="uk-UA" smtClean="0"/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E162-56C6-433F-B593-CD06D76D550C}" type="slidenum">
              <a:rPr lang="uk-UA" smtClean="0"/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F46C-5377-47C7-A14E-6FCDF3ABF238}" type="datetimeFigureOut">
              <a:rPr lang="uk-UA" smtClean="0"/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E162-56C6-433F-B593-CD06D76D550C}" type="slidenum">
              <a:rPr lang="uk-UA" smtClean="0"/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F46C-5377-47C7-A14E-6FCDF3ABF238}" type="datetimeFigureOut">
              <a:rPr lang="uk-UA" smtClean="0"/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E162-56C6-433F-B593-CD06D76D550C}" type="slidenum">
              <a:rPr lang="uk-UA" smtClean="0"/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F46C-5377-47C7-A14E-6FCDF3ABF238}" type="datetimeFigureOut">
              <a:rPr lang="uk-UA" smtClean="0"/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E162-56C6-433F-B593-CD06D76D550C}" type="slidenum">
              <a:rPr lang="uk-UA" smtClean="0"/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F46C-5377-47C7-A14E-6FCDF3ABF238}" type="datetimeFigureOut">
              <a:rPr lang="uk-UA" smtClean="0"/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E162-56C6-433F-B593-CD06D76D550C}" type="slidenum">
              <a:rPr lang="uk-UA" smtClean="0"/>
            </a:fld>
            <a:endParaRPr lang="uk-U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3F46C-5377-47C7-A14E-6FCDF3ABF238}" type="datetimeFigureOut">
              <a:rPr lang="uk-UA" smtClean="0"/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DE162-56C6-433F-B593-CD06D76D550C}" type="slidenum">
              <a:rPr lang="uk-UA" smtClean="0"/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7.wmf"/><Relationship Id="rId1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5.vml"/><Relationship Id="rId5" Type="http://schemas.openxmlformats.org/officeDocument/2006/relationships/slideLayout" Target="../slideLayouts/slideLayout6.xml"/><Relationship Id="rId4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2" Type="http://schemas.openxmlformats.org/officeDocument/2006/relationships/image" Target="../media/image8.wmf"/><Relationship Id="rId1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6.vml"/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10.wmf"/><Relationship Id="rId1" Type="http://schemas.openxmlformats.org/officeDocument/2006/relationships/oleObject" Target="../embeddings/oleObject8.bin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7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1.wmf"/><Relationship Id="rId1" Type="http://schemas.openxmlformats.org/officeDocument/2006/relationships/oleObject" Target="../embeddings/oleObject9.bin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8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2.wmf"/><Relationship Id="rId1" Type="http://schemas.openxmlformats.org/officeDocument/2006/relationships/oleObject" Target="../embeddings/oleObject10.bin"/></Relationships>
</file>

<file path=ppt/slides/_rels/slide1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9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4.wmf"/><Relationship Id="rId3" Type="http://schemas.openxmlformats.org/officeDocument/2006/relationships/oleObject" Target="../embeddings/oleObject12.bin"/><Relationship Id="rId2" Type="http://schemas.openxmlformats.org/officeDocument/2006/relationships/image" Target="../media/image13.wmf"/><Relationship Id="rId1" Type="http://schemas.openxmlformats.org/officeDocument/2006/relationships/oleObject" Target="../embeddings/oleObject11.bin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0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5.wmf"/><Relationship Id="rId1" Type="http://schemas.openxmlformats.org/officeDocument/2006/relationships/oleObject" Target="../embeddings/oleObject13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1.wmf"/><Relationship Id="rId1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4.wmf"/><Relationship Id="rId1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6.xml"/><Relationship Id="rId4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5.wmf"/><Relationship Id="rId1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Розробка та експлуатація </a:t>
            </a:r>
            <a:r>
              <a:rPr lang="uk-UA" smtClean="0"/>
              <a:t>нафтових родовищ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Лекція 7 Газліфтна експлуатація свердловин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6583362"/>
          </a:xfrm>
        </p:spPr>
        <p:txBody>
          <a:bodyPr>
            <a:normAutofit fontScale="90000"/>
          </a:bodyPr>
          <a:lstStyle/>
          <a:p>
            <a:pPr marL="742950" indent="-742950" algn="l"/>
            <a:r>
              <a:rPr lang="uk-UA" dirty="0" smtClean="0"/>
              <a:t>Методи зниження пусковогого         тиску:</a:t>
            </a:r>
            <a:br>
              <a:rPr lang="uk-UA" dirty="0" smtClean="0"/>
            </a:br>
            <a:br>
              <a:rPr lang="uk-UA" dirty="0" smtClean="0"/>
            </a:br>
            <a:r>
              <a:rPr lang="uk-UA" sz="3200" dirty="0" smtClean="0"/>
              <a:t>1. Перемикання на центральну систему;</a:t>
            </a:r>
            <a:br>
              <a:rPr lang="uk-UA" sz="3200" dirty="0" smtClean="0"/>
            </a:br>
            <a:r>
              <a:rPr lang="uk-UA" sz="3200" dirty="0" smtClean="0"/>
              <a:t>2.</a:t>
            </a:r>
            <a:r>
              <a:rPr lang="uk-UA" sz="3200" b="1" dirty="0" smtClean="0"/>
              <a:t> </a:t>
            </a:r>
            <a:r>
              <a:rPr lang="uk-UA" sz="3200" dirty="0" smtClean="0"/>
              <a:t>Протискування рідини в пласт;</a:t>
            </a:r>
            <a:br>
              <a:rPr lang="uk-UA" sz="3200" dirty="0" smtClean="0"/>
            </a:br>
            <a:r>
              <a:rPr lang="uk-UA" sz="3200" dirty="0" smtClean="0"/>
              <a:t>3.</a:t>
            </a:r>
            <a:r>
              <a:rPr lang="uk-UA" sz="3200" b="1" dirty="0" smtClean="0"/>
              <a:t> </a:t>
            </a:r>
            <a:r>
              <a:rPr lang="uk-UA" sz="3200" dirty="0" smtClean="0"/>
              <a:t>Застосування пускових отворів;</a:t>
            </a:r>
            <a:br>
              <a:rPr lang="uk-UA" sz="3200" dirty="0" smtClean="0"/>
            </a:br>
            <a:r>
              <a:rPr lang="uk-UA" sz="3200" dirty="0" smtClean="0"/>
              <a:t>4. Використання пускових газліфтних клапанів</a:t>
            </a:r>
            <a:br>
              <a:rPr lang="uk-UA" sz="3200" b="1" dirty="0" smtClean="0"/>
            </a:br>
            <a:br>
              <a:rPr lang="uk-UA" sz="3200" b="1" dirty="0" smtClean="0"/>
            </a:br>
            <a:br>
              <a:rPr lang="uk-UA" sz="3200" b="1" dirty="0" smtClean="0"/>
            </a:br>
            <a:br>
              <a:rPr lang="uk-UA" sz="3200" dirty="0" smtClean="0"/>
            </a:br>
            <a:br>
              <a:rPr lang="uk-UA" dirty="0" smtClean="0"/>
            </a:br>
            <a:br>
              <a:rPr lang="uk-UA" dirty="0" smtClean="0"/>
            </a:br>
            <a:endParaRPr lang="uk-U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0629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Схеми газліфтних клапанів:</a:t>
            </a:r>
            <a:br>
              <a:rPr lang="uk-UA" dirty="0" smtClean="0"/>
            </a:br>
            <a:r>
              <a:rPr lang="uk-UA" dirty="0" smtClean="0"/>
              <a:t> </a:t>
            </a:r>
            <a:r>
              <a:rPr lang="uk-UA" sz="2000" dirty="0" smtClean="0"/>
              <a:t>1 – сильфонна камера; 2 – шток; 3 ‑ отвір для введення газу в сильфонний клапан і газліфтну камеру; 4 – клапан; 5 – штуцерний отвір; 6 – сальник; 7 – свердло­винна газліфтна камера; 8 ‑ основний (верхній) штуцер; 9 – отвір для введення газу в пружний клапан; 10 – шток із двома (верхньою і нижньою) клапанними головками; 11 – пружина; 12 – допоміжний (нижній) штуцер; 13 – гайка; 14 – насосно-компресорні труби; 15 – експлуатаційна колона</a:t>
            </a:r>
            <a:br>
              <a:rPr lang="uk-UA" sz="2000" dirty="0" smtClean="0"/>
            </a:br>
            <a:endParaRPr lang="uk-UA" sz="2000" dirty="0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1979712" y="2636911"/>
          <a:ext cx="5934075" cy="4221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" r:id="rId1" imgW="9525" imgH="9525" progId="">
                  <p:embed/>
                </p:oleObj>
              </mc:Choice>
              <mc:Fallback>
                <p:oleObj name="" r:id="rId1" imgW="9525" imgH="9525" progId="">
                  <p:embed/>
                  <p:pic>
                    <p:nvPicPr>
                      <p:cNvPr id="0" name="Picture 409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979712" y="2636911"/>
                        <a:ext cx="5934075" cy="422108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Розрахунок газліфтних клапанів</a:t>
            </a:r>
            <a:endParaRPr lang="uk-UA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2051720" y="1340768"/>
          <a:ext cx="5478043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Equation" r:id="rId1" imgW="57912000" imgH="12192000" progId="Equation.DSMT4">
                  <p:embed/>
                </p:oleObj>
              </mc:Choice>
              <mc:Fallback>
                <p:oleObj name="Equation" r:id="rId1" imgW="57912000" imgH="12192000" progId="Equation.DSMT4">
                  <p:embed/>
                  <p:pic>
                    <p:nvPicPr>
                      <p:cNvPr id="0" name="Picture 512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720" y="1340768"/>
                        <a:ext cx="5478043" cy="115212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2158490" y="2708920"/>
          <a:ext cx="4717766" cy="1944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3" imgW="58216800" imgH="19812000" progId="Equation.DSMT4">
                  <p:embed/>
                </p:oleObj>
              </mc:Choice>
              <mc:Fallback>
                <p:oleObj name="Equation" r:id="rId3" imgW="58216800" imgH="19812000" progId="Equation.DSMT4">
                  <p:embed/>
                  <p:pic>
                    <p:nvPicPr>
                      <p:cNvPr id="0" name="Picture 5121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58490" y="2708920"/>
                        <a:ext cx="4717766" cy="194421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4653136"/>
            <a:ext cx="9144000" cy="193899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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/ 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)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1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 – градієнт тиску газорідинної суміші в колоні піднімальних труб вище першого клапана (зважаючи на складності визначення, звичайно беруть (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/ 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)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1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= 0,2 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g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, тобто це є мінімальний градієнт тиску).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Аналогічно виконують розрахунки для наступних клапанів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Внутрішньосвердловинний газліфт</a:t>
            </a:r>
            <a:endParaRPr lang="uk-UA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4577" name="Object 1"/>
          <p:cNvGraphicFramePr>
            <a:graphicFrameLocks noChangeAspect="1"/>
          </p:cNvGraphicFramePr>
          <p:nvPr/>
        </p:nvGraphicFramePr>
        <p:xfrm>
          <a:off x="277275" y="1090215"/>
          <a:ext cx="8111149" cy="39405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" r:id="rId1" imgW="9525" imgH="9525" progId="">
                  <p:embed/>
                </p:oleObj>
              </mc:Choice>
              <mc:Fallback>
                <p:oleObj name="" r:id="rId1" imgW="9525" imgH="9525" progId="">
                  <p:embed/>
                  <p:pic>
                    <p:nvPicPr>
                      <p:cNvPr id="0" name="Picture 614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77275" y="1090215"/>
                        <a:ext cx="8111149" cy="394052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5060114"/>
            <a:ext cx="9144000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uk-UA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– нафто­вий пласт; 2 – газовий пласт; 3 – насосно-компресорні труби; 4 – верхній циркуляційний клапан; 5 – верхній гідравлічний пакер; 6 – свердловинна газліфтна камера; 7 – газліфтний клапан; 8 – телескопічний пристрій; 9 ‑ нижній циркуляційний клапан; 10 – нижній гідравлічний пакер; 11 ‑ зворотний клапан; 12 – верхній гідромеханічний пакер; 13 – вузол перехресної течії; 14 – штуцер; 15 – колона труб; 16 – нижній гідромеха­нічний пакер; 17 – пакер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692696"/>
          </a:xfrm>
        </p:spPr>
        <p:txBody>
          <a:bodyPr>
            <a:noAutofit/>
          </a:bodyPr>
          <a:lstStyle/>
          <a:p>
            <a:r>
              <a:rPr lang="uk-UA" sz="3200" dirty="0" smtClean="0"/>
              <a:t>Схеми установок періодичного газліфта</a:t>
            </a:r>
            <a:endParaRPr lang="uk-UA" sz="32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51520" y="5229200"/>
            <a:ext cx="8496944" cy="1800200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1 – регулятор циклів; 2 – ав­томат газоподавання; 3 – насосно-компресорні труби; 4 ‑ свердловинна газліфтна камера; 5 – робочий газліфтний клапан; 6 ‑ пакер; 7 – зворот­ний клапан; 8 – камера заміщення; 9 – розрядний клапан; 10 – верхній амортизатор; 11 – викидний клапан; 12 – плунжер; 13 – нижній амортизатор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755576" y="908720"/>
          <a:ext cx="7334227" cy="42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" r:id="rId1" imgW="9525" imgH="9525" progId="">
                  <p:embed/>
                </p:oleObj>
              </mc:Choice>
              <mc:Fallback>
                <p:oleObj name="" r:id="rId1" imgW="9525" imgH="9525" progId="">
                  <p:embed/>
                  <p:pic>
                    <p:nvPicPr>
                      <p:cNvPr id="0" name="Picture 716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55576" y="908720"/>
                        <a:ext cx="7334227" cy="42444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720079"/>
          </a:xfrm>
        </p:spPr>
        <p:txBody>
          <a:bodyPr>
            <a:noAutofit/>
          </a:bodyPr>
          <a:lstStyle/>
          <a:p>
            <a:r>
              <a:rPr lang="ru-RU" sz="3200" dirty="0" smtClean="0"/>
              <a:t>Технологічний розрахунок газліфтного піднімача </a:t>
            </a:r>
            <a:endParaRPr lang="uk-UA" sz="32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280920" cy="165618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sz="2800" dirty="0" smtClean="0"/>
              <a:t>          </a:t>
            </a:r>
            <a:r>
              <a:rPr lang="uk-UA" sz="2800" dirty="0" smtClean="0">
                <a:solidFill>
                  <a:schemeClr val="tx1"/>
                </a:solidFill>
              </a:rPr>
              <a:t>Задані дебіт </a:t>
            </a:r>
            <a:r>
              <a:rPr lang="ru-RU" sz="2800" i="1" dirty="0" smtClean="0">
                <a:solidFill>
                  <a:schemeClr val="tx1"/>
                </a:solidFill>
              </a:rPr>
              <a:t>Q</a:t>
            </a:r>
            <a:r>
              <a:rPr lang="uk-UA" sz="2800" dirty="0" smtClean="0">
                <a:solidFill>
                  <a:schemeClr val="tx1"/>
                </a:solidFill>
              </a:rPr>
              <a:t> по рідині, вибійний тиск </a:t>
            </a:r>
            <a:r>
              <a:rPr lang="ru-RU" sz="2800" i="1" dirty="0" smtClean="0">
                <a:solidFill>
                  <a:schemeClr val="tx1"/>
                </a:solidFill>
              </a:rPr>
              <a:t>p</a:t>
            </a:r>
            <a:r>
              <a:rPr lang="uk-UA" sz="2800" baseline="-25000" dirty="0" smtClean="0">
                <a:solidFill>
                  <a:schemeClr val="tx1"/>
                </a:solidFill>
              </a:rPr>
              <a:t>в</a:t>
            </a:r>
            <a:r>
              <a:rPr lang="uk-UA" sz="2800" dirty="0" smtClean="0">
                <a:solidFill>
                  <a:schemeClr val="tx1"/>
                </a:solidFill>
              </a:rPr>
              <a:t>, витрата газу </a:t>
            </a:r>
            <a:r>
              <a:rPr lang="ru-RU" sz="2800" i="1" dirty="0" smtClean="0">
                <a:solidFill>
                  <a:schemeClr val="tx1"/>
                </a:solidFill>
              </a:rPr>
              <a:t>V</a:t>
            </a:r>
            <a:r>
              <a:rPr lang="uk-UA" sz="2800" baseline="-25000" dirty="0" smtClean="0">
                <a:solidFill>
                  <a:schemeClr val="tx1"/>
                </a:solidFill>
              </a:rPr>
              <a:t>г</a:t>
            </a:r>
            <a:r>
              <a:rPr lang="uk-UA" sz="2800" dirty="0" smtClean="0">
                <a:solidFill>
                  <a:schemeClr val="tx1"/>
                </a:solidFill>
              </a:rPr>
              <a:t>, що припливає у свердловину.  </a:t>
            </a:r>
            <a:endParaRPr lang="uk-UA" sz="2800" dirty="0" smtClean="0">
              <a:solidFill>
                <a:schemeClr val="tx1"/>
              </a:solidFill>
            </a:endParaRPr>
          </a:p>
          <a:p>
            <a:pPr algn="just"/>
            <a:r>
              <a:rPr lang="uk-UA" sz="2800" dirty="0" smtClean="0">
                <a:solidFill>
                  <a:schemeClr val="tx1"/>
                </a:solidFill>
              </a:rPr>
              <a:t>Порядок розрахунку:</a:t>
            </a:r>
            <a:endParaRPr lang="uk-UA" sz="2800" dirty="0" smtClean="0">
              <a:solidFill>
                <a:schemeClr val="tx1"/>
              </a:solidFill>
            </a:endParaRPr>
          </a:p>
          <a:p>
            <a:pPr algn="just"/>
            <a:r>
              <a:rPr lang="uk-UA" sz="2800" dirty="0" smtClean="0">
                <a:solidFill>
                  <a:schemeClr val="tx1"/>
                </a:solidFill>
              </a:rPr>
              <a:t>1.Визначаємо довжину ліфта:</a:t>
            </a:r>
            <a:endParaRPr lang="uk-UA" sz="2800" dirty="0">
              <a:solidFill>
                <a:schemeClr val="tx1"/>
              </a:solidFill>
            </a:endParaRP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2915816" y="2708920"/>
          <a:ext cx="3744416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Equation" r:id="rId1" imgW="30784800" imgH="11887200" progId="Equation.DSMT4">
                  <p:embed/>
                </p:oleObj>
              </mc:Choice>
              <mc:Fallback>
                <p:oleObj name="Equation" r:id="rId1" imgW="30784800" imgH="11887200" progId="Equation.DSMT4">
                  <p:embed/>
                  <p:pic>
                    <p:nvPicPr>
                      <p:cNvPr id="0" name="Picture 819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915816" y="2708920"/>
                        <a:ext cx="3744416" cy="115212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627784" y="4005064"/>
            <a:ext cx="43924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ru-RU" sz="3200" i="1" dirty="0" smtClean="0"/>
              <a:t>р</a:t>
            </a:r>
            <a:r>
              <a:rPr lang="ru-RU" sz="3200" baseline="-25000" dirty="0" smtClean="0"/>
              <a:t>1</a:t>
            </a:r>
            <a:r>
              <a:rPr lang="ru-RU" sz="3200" dirty="0" smtClean="0"/>
              <a:t> = </a:t>
            </a:r>
            <a:r>
              <a:rPr lang="ru-RU" sz="3200" i="1" dirty="0" smtClean="0"/>
              <a:t>р</a:t>
            </a:r>
            <a:r>
              <a:rPr lang="ru-RU" sz="3200" baseline="-25000" dirty="0" smtClean="0"/>
              <a:t>р</a:t>
            </a:r>
            <a:r>
              <a:rPr lang="ru-RU" sz="3200" dirty="0" smtClean="0"/>
              <a:t> – (0,3 </a:t>
            </a:r>
            <a:r>
              <a:rPr lang="ru-RU" sz="3200" dirty="0" smtClean="0">
                <a:sym typeface="Symbol" panose="05050102010706020507"/>
              </a:rPr>
              <a:t></a:t>
            </a:r>
            <a:r>
              <a:rPr lang="ru-RU" sz="3200" dirty="0" smtClean="0"/>
              <a:t> 0,4) МПа.</a:t>
            </a:r>
            <a:endParaRPr lang="uk-UA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3040" y="4725144"/>
            <a:ext cx="864096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/>
            <a:r>
              <a:rPr lang="ru-RU" sz="2400" dirty="0" smtClean="0"/>
              <a:t>       </a:t>
            </a:r>
            <a:r>
              <a:rPr lang="ru-RU" sz="2800" dirty="0" smtClean="0"/>
              <a:t>Тиск </a:t>
            </a:r>
            <a:r>
              <a:rPr lang="ru-RU" sz="2800" i="1" dirty="0" smtClean="0"/>
              <a:t>p</a:t>
            </a:r>
            <a:r>
              <a:rPr lang="ru-RU" sz="2800" baseline="-25000" dirty="0" smtClean="0"/>
              <a:t>в </a:t>
            </a:r>
            <a:r>
              <a:rPr lang="ru-RU" sz="2800" dirty="0" smtClean="0">
                <a:sym typeface="Symbol" panose="05050102010706020507"/>
              </a:rPr>
              <a:t></a:t>
            </a:r>
            <a:r>
              <a:rPr lang="ru-RU" sz="2800" i="1" dirty="0" smtClean="0"/>
              <a:t> p</a:t>
            </a:r>
            <a:r>
              <a:rPr lang="ru-RU" sz="2800" baseline="-25000" dirty="0" smtClean="0"/>
              <a:t>1</a:t>
            </a:r>
            <a:r>
              <a:rPr lang="ru-RU" sz="2800" dirty="0" smtClean="0"/>
              <a:t>,</a:t>
            </a:r>
            <a:r>
              <a:rPr lang="uk-UA" sz="2800" dirty="0" smtClean="0"/>
              <a:t> то </a:t>
            </a:r>
            <a:r>
              <a:rPr lang="ru-RU" sz="2800" dirty="0" smtClean="0"/>
              <a:t>труби встановлюємо на 20...30 м вище верхніх отворів фільтра для того, щоб газ, який запомповується, не заважав нормальному припливу нафти у свердловину.</a:t>
            </a:r>
            <a:endParaRPr lang="uk-UA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67544" y="0"/>
            <a:ext cx="8276456" cy="1772816"/>
          </a:xfrm>
        </p:spPr>
        <p:txBody>
          <a:bodyPr>
            <a:normAutofit/>
          </a:bodyPr>
          <a:lstStyle/>
          <a:p>
            <a:pPr algn="just"/>
            <a:r>
              <a:rPr lang="uk-UA" sz="3600" dirty="0" smtClean="0"/>
              <a:t>2.За формудою Крилова визначаємо діаметр ліфта в кінцевий період фонтанування</a:t>
            </a:r>
            <a:endParaRPr lang="uk-UA" sz="36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345016" cy="5013176"/>
          </a:xfrm>
        </p:spPr>
        <p:txBody>
          <a:bodyPr/>
          <a:lstStyle/>
          <a:p>
            <a:endParaRPr lang="uk-UA" dirty="0" smtClean="0">
              <a:solidFill>
                <a:schemeClr val="tx1"/>
              </a:solidFill>
            </a:endParaRPr>
          </a:p>
          <a:p>
            <a:endParaRPr lang="uk-UA" dirty="0" smtClean="0">
              <a:solidFill>
                <a:schemeClr val="tx1"/>
              </a:solidFill>
            </a:endParaRPr>
          </a:p>
          <a:p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3. Визначаємо оптимальну питому витрату газу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9697" name="Object 1"/>
          <p:cNvGraphicFramePr>
            <a:graphicFrameLocks noChangeAspect="1"/>
          </p:cNvGraphicFramePr>
          <p:nvPr/>
        </p:nvGraphicFramePr>
        <p:xfrm>
          <a:off x="971600" y="2132856"/>
          <a:ext cx="7299337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Equation" r:id="rId1" imgW="72237600" imgH="13106400" progId="Equation.DSMT4">
                  <p:embed/>
                </p:oleObj>
              </mc:Choice>
              <mc:Fallback>
                <p:oleObj name="Equation" r:id="rId1" imgW="72237600" imgH="13106400" progId="Equation.DSMT4">
                  <p:embed/>
                  <p:pic>
                    <p:nvPicPr>
                      <p:cNvPr id="0" name="Picture 921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71600" y="2132856"/>
                        <a:ext cx="7299337" cy="108012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971600" y="5013176"/>
          <a:ext cx="7344817" cy="12014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3" imgW="74066400" imgH="12192000" progId="Equation.DSMT4">
                  <p:embed/>
                </p:oleObj>
              </mc:Choice>
              <mc:Fallback>
                <p:oleObj name="Equation" r:id="rId3" imgW="74066400" imgH="12192000" progId="Equation.DSMT4">
                  <p:embed/>
                  <p:pic>
                    <p:nvPicPr>
                      <p:cNvPr id="0" name="Picture 9217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1600" y="5013176"/>
                        <a:ext cx="7344817" cy="120146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720079"/>
          </a:xfrm>
        </p:spPr>
        <p:txBody>
          <a:bodyPr>
            <a:normAutofit/>
          </a:bodyPr>
          <a:lstStyle/>
          <a:p>
            <a:r>
              <a:rPr lang="uk-UA" sz="3200" dirty="0" smtClean="0"/>
              <a:t>4. Витрату запомповуваного газу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424936" cy="244827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          Якщо розрахунковий діаметр </a:t>
            </a:r>
            <a:r>
              <a:rPr lang="ru-RU" i="1" dirty="0" smtClean="0">
                <a:solidFill>
                  <a:schemeClr val="tx1"/>
                </a:solidFill>
              </a:rPr>
              <a:t>d</a:t>
            </a:r>
            <a:r>
              <a:rPr lang="ru-RU" dirty="0" smtClean="0">
                <a:solidFill>
                  <a:schemeClr val="tx1"/>
                </a:solidFill>
              </a:rPr>
              <a:t> не збігається із стандартним діаметром НКТ, то беремо найближчий менший стандартний. Тоді піднімач працюватиме в області між оптимальним і максимальним режимами.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30721" name="Object 1"/>
          <p:cNvGraphicFramePr>
            <a:graphicFrameLocks noChangeAspect="1"/>
          </p:cNvGraphicFramePr>
          <p:nvPr/>
        </p:nvGraphicFramePr>
        <p:xfrm>
          <a:off x="2843808" y="1196752"/>
          <a:ext cx="3456384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Equation" r:id="rId1" imgW="28346400" imgH="7010400" progId="Equation.DSMT4">
                  <p:embed/>
                </p:oleObj>
              </mc:Choice>
              <mc:Fallback>
                <p:oleObj name="Equation" r:id="rId1" imgW="28346400" imgH="7010400" progId="Equation.DSMT4">
                  <p:embed/>
                  <p:pic>
                    <p:nvPicPr>
                      <p:cNvPr id="0" name="Picture 1024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843808" y="1196752"/>
                        <a:ext cx="3456384" cy="7920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Діаметром труб </a:t>
            </a:r>
            <a:r>
              <a:rPr lang="en-US" i="1" dirty="0" smtClean="0"/>
              <a:t>d</a:t>
            </a:r>
            <a:r>
              <a:rPr lang="uk-UA" dirty="0" smtClean="0"/>
              <a:t> задаємося залежно від дебіту (за  </a:t>
            </a:r>
            <a:r>
              <a:rPr lang="uk-UA" i="1" dirty="0" smtClean="0"/>
              <a:t>р</a:t>
            </a:r>
            <a:r>
              <a:rPr lang="uk-UA" baseline="-25000" dirty="0" smtClean="0"/>
              <a:t>в </a:t>
            </a:r>
            <a:r>
              <a:rPr lang="uk-UA" dirty="0" smtClean="0">
                <a:sym typeface="Symbol" panose="05050102010706020507"/>
              </a:rPr>
              <a:t></a:t>
            </a:r>
            <a:r>
              <a:rPr lang="uk-UA" dirty="0" smtClean="0"/>
              <a:t> 6 МПа):</a:t>
            </a:r>
            <a:br>
              <a:rPr lang="uk-UA" dirty="0" smtClean="0"/>
            </a:br>
            <a:endParaRPr lang="uk-UA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411760" y="1700808"/>
          <a:ext cx="4752528" cy="4037605"/>
        </p:xfrm>
        <a:graphic>
          <a:graphicData uri="http://schemas.openxmlformats.org/drawingml/2006/table">
            <a:tbl>
              <a:tblPr/>
              <a:tblGrid>
                <a:gridCol w="2375216"/>
                <a:gridCol w="2377312"/>
              </a:tblGrid>
              <a:tr h="5880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i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Q</a:t>
                      </a:r>
                      <a:r>
                        <a:rPr lang="uk-UA" sz="3600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, т</a:t>
                      </a:r>
                      <a:r>
                        <a:rPr lang="ru-RU" sz="3600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/</a:t>
                      </a:r>
                      <a:r>
                        <a:rPr lang="uk-UA" sz="3600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добу</a:t>
                      </a:r>
                      <a:endParaRPr lang="uk-UA" sz="3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i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d</a:t>
                      </a:r>
                      <a:r>
                        <a:rPr lang="uk-UA" sz="3600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, мм (умовний)</a:t>
                      </a:r>
                      <a:endParaRPr lang="uk-UA" sz="3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0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3600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10...20</a:t>
                      </a:r>
                      <a:endParaRPr lang="uk-UA" sz="3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3600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43</a:t>
                      </a:r>
                      <a:endParaRPr lang="uk-UA" sz="3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0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3600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20...50</a:t>
                      </a:r>
                      <a:endParaRPr lang="uk-UA" sz="3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3600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60</a:t>
                      </a:r>
                      <a:endParaRPr lang="uk-UA" sz="3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0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3600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50...100</a:t>
                      </a:r>
                      <a:endParaRPr lang="uk-UA" sz="3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3600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73</a:t>
                      </a:r>
                      <a:endParaRPr lang="uk-UA" sz="3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0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3600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100...200</a:t>
                      </a:r>
                      <a:endParaRPr lang="uk-UA" sz="3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3600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89</a:t>
                      </a:r>
                      <a:endParaRPr lang="uk-UA" sz="3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0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&gt;</a:t>
                      </a:r>
                      <a:r>
                        <a:rPr lang="uk-UA" sz="3600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200</a:t>
                      </a:r>
                      <a:endParaRPr lang="uk-UA" sz="3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3600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102</a:t>
                      </a:r>
                      <a:endParaRPr lang="uk-UA" sz="3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Газліфтний спосіб експлуатації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1844824"/>
            <a:ext cx="6336704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ru-RU" sz="2800" i="1" dirty="0" smtClean="0"/>
              <a:t>Умову роботи газліфтного піднімача (газліфта)</a:t>
            </a:r>
            <a:r>
              <a:rPr lang="ru-RU" sz="2800" dirty="0" smtClean="0"/>
              <a:t> аналогічно умові газліфтного фонтанування можна записати у вигляді:</a:t>
            </a:r>
            <a:endParaRPr lang="ru-RU" sz="2800" dirty="0" smtClean="0"/>
          </a:p>
          <a:p>
            <a:pPr hangingPunct="0"/>
            <a:endParaRPr lang="uk-UA" sz="2800" dirty="0" smtClean="0"/>
          </a:p>
          <a:p>
            <a:pPr algn="ctr" hangingPunct="0"/>
            <a:r>
              <a:rPr lang="ru-RU" sz="2800" i="1" dirty="0" smtClean="0"/>
              <a:t>	</a:t>
            </a:r>
            <a:r>
              <a:rPr lang="ru-RU" sz="3200" i="1" dirty="0" smtClean="0"/>
              <a:t>G</a:t>
            </a:r>
            <a:r>
              <a:rPr lang="ru-RU" sz="3200" baseline="-25000" dirty="0" smtClean="0"/>
              <a:t>еф </a:t>
            </a:r>
            <a:r>
              <a:rPr lang="ru-RU" sz="3200" dirty="0" smtClean="0"/>
              <a:t>+</a:t>
            </a:r>
            <a:r>
              <a:rPr lang="ru-RU" sz="3200" i="1" dirty="0" smtClean="0"/>
              <a:t> R</a:t>
            </a:r>
            <a:r>
              <a:rPr lang="ru-RU" sz="3200" baseline="-25000" dirty="0" smtClean="0"/>
              <a:t>0 зап </a:t>
            </a:r>
            <a:r>
              <a:rPr lang="ru-RU" sz="3200" dirty="0" smtClean="0">
                <a:sym typeface="Symbol" panose="05050102010706020507"/>
              </a:rPr>
              <a:t></a:t>
            </a:r>
            <a:r>
              <a:rPr lang="ru-RU" sz="3200" i="1" dirty="0" smtClean="0"/>
              <a:t> R</a:t>
            </a:r>
            <a:r>
              <a:rPr lang="ru-RU" sz="3200" baseline="-25000" dirty="0" smtClean="0"/>
              <a:t>0</a:t>
            </a:r>
            <a:r>
              <a:rPr lang="ru-RU" sz="3200" dirty="0" smtClean="0"/>
              <a:t>,	</a:t>
            </a:r>
            <a:endParaRPr lang="ru-RU" sz="3200" dirty="0" smtClean="0"/>
          </a:p>
          <a:p>
            <a:pPr hangingPunct="0"/>
            <a:endParaRPr lang="ru-RU" sz="2800" dirty="0" smtClean="0"/>
          </a:p>
          <a:p>
            <a:pPr hangingPunct="0"/>
            <a:r>
              <a:rPr lang="ru-RU" sz="2800" dirty="0" smtClean="0"/>
              <a:t>де </a:t>
            </a:r>
            <a:r>
              <a:rPr lang="ru-RU" sz="2800" i="1" dirty="0" smtClean="0"/>
              <a:t>R</a:t>
            </a:r>
            <a:r>
              <a:rPr lang="ru-RU" sz="2800" baseline="-25000" dirty="0" smtClean="0"/>
              <a:t>0 зап </a:t>
            </a:r>
            <a:r>
              <a:rPr lang="ru-RU" sz="2800" dirty="0" smtClean="0"/>
              <a:t>– питома витрата запомповуваного газу (віднесена до витрати рідини, яка піднімається).</a:t>
            </a:r>
            <a:endParaRPr lang="uk-UA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Область</a:t>
            </a:r>
            <a:r>
              <a:rPr lang="ru-RU" dirty="0" smtClean="0"/>
              <a:t> застосування газліфта: 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1628800"/>
            <a:ext cx="69127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hangingPunct="0">
              <a:buAutoNum type="arabicPeriod"/>
            </a:pPr>
            <a:r>
              <a:rPr lang="ru-RU" sz="2800" dirty="0" smtClean="0"/>
              <a:t>Високодебітні свердловини з великими вибійними тисками;</a:t>
            </a:r>
            <a:endParaRPr lang="ru-RU" sz="2800" dirty="0" smtClean="0"/>
          </a:p>
          <a:p>
            <a:pPr marL="514350" indent="-514350" hangingPunct="0">
              <a:buAutoNum type="arabicPeriod"/>
            </a:pPr>
            <a:r>
              <a:rPr lang="ru-RU" sz="2800" dirty="0" smtClean="0"/>
              <a:t>Свердловини з високими газовими факторами та вибійними тисками нижче тиску насичення;</a:t>
            </a:r>
            <a:endParaRPr lang="ru-RU" sz="2800" dirty="0" smtClean="0"/>
          </a:p>
          <a:p>
            <a:pPr marL="514350" indent="-514350" hangingPunct="0">
              <a:buAutoNum type="arabicPeriod"/>
            </a:pPr>
            <a:r>
              <a:rPr lang="ru-RU" sz="2800" dirty="0" smtClean="0"/>
              <a:t>Пісочні свердловини; </a:t>
            </a:r>
            <a:endParaRPr lang="ru-RU" sz="2800" dirty="0" smtClean="0"/>
          </a:p>
          <a:p>
            <a:pPr marL="514350" indent="-514350" hangingPunct="0">
              <a:buAutoNum type="arabicPeriod"/>
            </a:pPr>
            <a:r>
              <a:rPr lang="ru-RU" sz="2800" dirty="0" smtClean="0"/>
              <a:t>Свердловини у важкодоступних умовах (наприклад, затоплюваність території, паводки, болота, відсутність доріг та ін.).</a:t>
            </a:r>
            <a:endParaRPr lang="ru-RU" sz="2800" dirty="0" smtClean="0"/>
          </a:p>
          <a:p>
            <a:pPr marL="514350" indent="-514350" hangingPunct="0">
              <a:buAutoNum type="arabicPeriod"/>
            </a:pPr>
            <a:r>
              <a:rPr lang="ru-RU" sz="2800" dirty="0" smtClean="0"/>
              <a:t> </a:t>
            </a:r>
            <a:r>
              <a:rPr lang="ru-RU" sz="2800" dirty="0" err="1" smtClean="0"/>
              <a:t>Викривлені</a:t>
            </a:r>
            <a:r>
              <a:rPr lang="ru-RU" sz="2800" dirty="0" smtClean="0"/>
              <a:t> свердловини</a:t>
            </a:r>
            <a:endParaRPr lang="ru-RU" sz="2800" dirty="0" smtClean="0"/>
          </a:p>
          <a:p>
            <a:pPr marL="514350" indent="-514350" hangingPunct="0">
              <a:buAutoNum type="arabicPeriod"/>
            </a:pPr>
            <a:r>
              <a:rPr lang="ru-RU" sz="2800" dirty="0" smtClean="0"/>
              <a:t> </a:t>
            </a:r>
            <a:r>
              <a:rPr lang="ru-RU" sz="2800" dirty="0" err="1" smtClean="0"/>
              <a:t>Багатопластові</a:t>
            </a:r>
            <a:r>
              <a:rPr lang="ru-RU" sz="2800" dirty="0" smtClean="0"/>
              <a:t> </a:t>
            </a:r>
            <a:r>
              <a:rPr lang="ru-RU" sz="2800" dirty="0" err="1" smtClean="0"/>
              <a:t>родовища</a:t>
            </a:r>
            <a:r>
              <a:rPr lang="ru-RU" sz="2800" dirty="0" smtClean="0"/>
              <a:t>.</a:t>
            </a:r>
            <a:endParaRPr lang="uk-UA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Переваги газліфтного способу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96752"/>
            <a:ext cx="943304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hangingPunct="0">
              <a:buFont typeface="+mj-lt"/>
              <a:buAutoNum type="arabicPeriod"/>
            </a:pPr>
            <a:r>
              <a:rPr lang="ru-RU" sz="2400" dirty="0" err="1" smtClean="0"/>
              <a:t>Відсутність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піднімальних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механізмів</a:t>
            </a:r>
            <a:r>
              <a:rPr lang="ru-RU" sz="2400" dirty="0" smtClean="0"/>
              <a:t> і деталей, </a:t>
            </a:r>
            <a:r>
              <a:rPr lang="ru-RU" sz="2400" dirty="0" err="1" smtClean="0"/>
              <a:t>які</a:t>
            </a:r>
            <a:r>
              <a:rPr lang="ru-RU" sz="2400" dirty="0" smtClean="0"/>
              <a:t> </a:t>
            </a:r>
            <a:r>
              <a:rPr lang="ru-RU" sz="2400" dirty="0" err="1" smtClean="0"/>
              <a:t>труться</a:t>
            </a:r>
            <a:r>
              <a:rPr lang="ru-RU" sz="2400" dirty="0" smtClean="0"/>
              <a:t>;</a:t>
            </a:r>
            <a:endParaRPr lang="uk-UA" sz="2400" dirty="0" smtClean="0"/>
          </a:p>
          <a:p>
            <a:pPr marL="514350" indent="-514350" hangingPunct="0">
              <a:buFont typeface="+mj-lt"/>
              <a:buAutoNum type="arabicPeriod"/>
            </a:pPr>
            <a:r>
              <a:rPr lang="ru-RU" sz="2400" dirty="0" smtClean="0"/>
              <a:t>Великий </a:t>
            </a:r>
            <a:r>
              <a:rPr lang="ru-RU" sz="2400" dirty="0" err="1" smtClean="0"/>
              <a:t>міжремонтний</a:t>
            </a:r>
            <a:r>
              <a:rPr lang="ru-RU" sz="2400" dirty="0" smtClean="0"/>
              <a:t> </a:t>
            </a:r>
            <a:r>
              <a:rPr lang="ru-RU" sz="2400" dirty="0" err="1" smtClean="0"/>
              <a:t>період</a:t>
            </a:r>
            <a:r>
              <a:rPr lang="ru-RU" sz="2400" dirty="0" smtClean="0"/>
              <a:t>;</a:t>
            </a:r>
            <a:endParaRPr lang="uk-UA" sz="2400" dirty="0" smtClean="0"/>
          </a:p>
          <a:p>
            <a:pPr marL="514350" indent="-514350" hangingPunct="0">
              <a:buFont typeface="+mj-lt"/>
              <a:buAutoNum type="arabicPeriod"/>
            </a:pPr>
            <a:r>
              <a:rPr lang="ru-RU" sz="2400" dirty="0" smtClean="0"/>
              <a:t> Простота </a:t>
            </a:r>
            <a:r>
              <a:rPr lang="ru-RU" sz="2400" dirty="0" err="1" smtClean="0"/>
              <a:t>обслуговування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свердловин</a:t>
            </a:r>
            <a:r>
              <a:rPr lang="ru-RU" sz="2400" dirty="0" smtClean="0"/>
              <a:t> і </a:t>
            </a:r>
            <a:r>
              <a:rPr lang="ru-RU" sz="2400" dirty="0" err="1" smtClean="0"/>
              <a:t>регулювання</a:t>
            </a:r>
            <a:r>
              <a:rPr lang="ru-RU" sz="2400" dirty="0" smtClean="0"/>
              <a:t> роботи, </a:t>
            </a:r>
            <a:r>
              <a:rPr lang="ru-RU" sz="2400" dirty="0" err="1" smtClean="0"/>
              <a:t>боротьби</a:t>
            </a:r>
            <a:r>
              <a:rPr lang="ru-RU" sz="2400" dirty="0" smtClean="0"/>
              <a:t> з </a:t>
            </a:r>
            <a:r>
              <a:rPr lang="ru-RU" sz="2400" dirty="0" err="1" smtClean="0"/>
              <a:t>корозією</a:t>
            </a:r>
            <a:r>
              <a:rPr lang="ru-RU" sz="2400" dirty="0" smtClean="0"/>
              <a:t> і </a:t>
            </a:r>
            <a:r>
              <a:rPr lang="ru-RU" sz="2400" dirty="0" err="1" smtClean="0"/>
              <a:t>відкладами</a:t>
            </a:r>
            <a:r>
              <a:rPr lang="ru-RU" sz="2400" dirty="0" smtClean="0"/>
              <a:t> </a:t>
            </a:r>
            <a:r>
              <a:rPr lang="ru-RU" sz="2400" dirty="0" err="1" smtClean="0"/>
              <a:t>парафіну</a:t>
            </a:r>
            <a:r>
              <a:rPr lang="ru-RU" sz="2400" dirty="0" smtClean="0"/>
              <a:t> та солей, </a:t>
            </a:r>
            <a:r>
              <a:rPr lang="ru-RU" sz="2400" dirty="0" err="1" smtClean="0"/>
              <a:t>автоматизації</a:t>
            </a:r>
            <a:r>
              <a:rPr lang="ru-RU" sz="2400" dirty="0" smtClean="0"/>
              <a:t> та </a:t>
            </a:r>
            <a:r>
              <a:rPr lang="ru-RU" sz="2400" dirty="0" err="1" smtClean="0"/>
              <a:t>зміни</a:t>
            </a:r>
            <a:r>
              <a:rPr lang="ru-RU" sz="2400" dirty="0" smtClean="0"/>
              <a:t> </a:t>
            </a:r>
            <a:r>
              <a:rPr lang="ru-RU" sz="2400" dirty="0" err="1" smtClean="0"/>
              <a:t>режимів</a:t>
            </a:r>
            <a:r>
              <a:rPr lang="ru-RU" sz="2400" dirty="0" smtClean="0"/>
              <a:t>;</a:t>
            </a:r>
            <a:endParaRPr lang="uk-UA" sz="2400" dirty="0" smtClean="0"/>
          </a:p>
          <a:p>
            <a:pPr marL="514350" indent="-514350" hangingPunct="0">
              <a:buFont typeface="+mj-lt"/>
              <a:buAutoNum type="arabicPeriod"/>
            </a:pPr>
            <a:r>
              <a:rPr lang="ru-RU" sz="2400" dirty="0" err="1" smtClean="0"/>
              <a:t>Можливість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проведення</a:t>
            </a:r>
            <a:r>
              <a:rPr lang="ru-RU" sz="2400" dirty="0" smtClean="0"/>
              <a:t> широкого комплексу </a:t>
            </a:r>
            <a:r>
              <a:rPr lang="ru-RU" sz="2400" dirty="0" err="1" smtClean="0"/>
              <a:t>дослідницьких</a:t>
            </a:r>
            <a:r>
              <a:rPr lang="ru-RU" sz="2400" dirty="0" smtClean="0"/>
              <a:t> </a:t>
            </a:r>
            <a:r>
              <a:rPr lang="ru-RU" sz="2400" dirty="0" err="1" smtClean="0"/>
              <a:t>робіт</a:t>
            </a:r>
            <a:r>
              <a:rPr lang="ru-RU" sz="2400" dirty="0" smtClean="0"/>
              <a:t>;</a:t>
            </a:r>
            <a:endParaRPr lang="uk-UA" sz="2400" dirty="0" smtClean="0"/>
          </a:p>
          <a:p>
            <a:pPr marL="514350" indent="-514350" hangingPunct="0">
              <a:buFont typeface="+mj-lt"/>
              <a:buAutoNum type="arabicPeriod"/>
            </a:pPr>
            <a:r>
              <a:rPr lang="ru-RU" sz="2400" dirty="0" err="1" smtClean="0"/>
              <a:t>Централізоване</a:t>
            </a:r>
            <a:r>
              <a:rPr lang="ru-RU" sz="2400" dirty="0" smtClean="0"/>
              <a:t> </a:t>
            </a:r>
            <a:r>
              <a:rPr lang="ru-RU" sz="2400" dirty="0" err="1" smtClean="0"/>
              <a:t>дозування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різних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додатків</a:t>
            </a:r>
            <a:r>
              <a:rPr lang="ru-RU" sz="2400" dirty="0" smtClean="0"/>
              <a:t> у свердловину;</a:t>
            </a:r>
            <a:endParaRPr lang="uk-UA" sz="2400" dirty="0" smtClean="0"/>
          </a:p>
          <a:p>
            <a:pPr marL="514350" indent="-514350" hangingPunct="0">
              <a:buFont typeface="+mj-lt"/>
              <a:buAutoNum type="arabicPeriod"/>
            </a:pPr>
            <a:r>
              <a:rPr lang="ru-RU" sz="2400" dirty="0" err="1" smtClean="0"/>
              <a:t>Використання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енергії</a:t>
            </a:r>
            <a:r>
              <a:rPr lang="ru-RU" sz="2400" dirty="0" smtClean="0"/>
              <a:t> пластового газу;</a:t>
            </a:r>
            <a:endParaRPr lang="ru-RU" sz="2400" dirty="0" smtClean="0"/>
          </a:p>
          <a:p>
            <a:pPr marL="514350" indent="-514350" hangingPunct="0">
              <a:buFont typeface="+mj-lt"/>
              <a:buAutoNum type="arabicPeriod"/>
            </a:pPr>
            <a:r>
              <a:rPr lang="ru-RU" sz="2400" dirty="0" err="1" smtClean="0"/>
              <a:t>Відсутність</a:t>
            </a:r>
            <a:r>
              <a:rPr lang="ru-RU" sz="2400" dirty="0" smtClean="0"/>
              <a:t> негативного </a:t>
            </a:r>
            <a:r>
              <a:rPr lang="ru-RU" sz="2400" dirty="0" err="1" smtClean="0"/>
              <a:t>впливу</a:t>
            </a:r>
            <a:r>
              <a:rPr lang="ru-RU" sz="2400" dirty="0" smtClean="0"/>
              <a:t> пластового газу, </a:t>
            </a:r>
            <a:r>
              <a:rPr lang="ru-RU" sz="2400" dirty="0" err="1" smtClean="0"/>
              <a:t>високих</a:t>
            </a:r>
            <a:r>
              <a:rPr lang="ru-RU" sz="2400" dirty="0" smtClean="0"/>
              <a:t> </a:t>
            </a:r>
            <a:r>
              <a:rPr lang="ru-RU" sz="2400" dirty="0" err="1" smtClean="0"/>
              <a:t>вибійних</a:t>
            </a:r>
            <a:r>
              <a:rPr lang="ru-RU" sz="2400" dirty="0" smtClean="0"/>
              <a:t> температур;</a:t>
            </a:r>
            <a:endParaRPr lang="ru-RU" sz="2400" dirty="0" smtClean="0"/>
          </a:p>
          <a:p>
            <a:pPr marL="514350" indent="-514350" hangingPunct="0">
              <a:buFont typeface="+mj-lt"/>
              <a:buAutoNum type="arabicPeriod"/>
            </a:pPr>
            <a:r>
              <a:rPr lang="ru-RU" sz="2400" dirty="0" err="1" smtClean="0"/>
              <a:t>Надійність</a:t>
            </a:r>
            <a:r>
              <a:rPr lang="ru-RU" sz="2400" dirty="0" smtClean="0"/>
              <a:t> наземного </a:t>
            </a:r>
            <a:r>
              <a:rPr lang="ru-RU" sz="2400" dirty="0" err="1" smtClean="0"/>
              <a:t>обладнання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тощо</a:t>
            </a:r>
            <a:r>
              <a:rPr lang="ru-RU" sz="2800" dirty="0" smtClean="0"/>
              <a:t>.</a:t>
            </a:r>
            <a:endParaRPr lang="uk-UA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Недоліки газліфтного способу експлуатації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582340"/>
            <a:ext cx="842493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hangingPunct="0">
              <a:buFont typeface="+mj-lt"/>
              <a:buAutoNum type="arabicPeriod"/>
            </a:pPr>
            <a:r>
              <a:rPr lang="ru-RU" sz="2800" dirty="0" err="1" smtClean="0"/>
              <a:t>Низький</a:t>
            </a:r>
            <a:r>
              <a:rPr lang="ru-RU" sz="2800" dirty="0" smtClean="0"/>
              <a:t> ККД </a:t>
            </a:r>
            <a:r>
              <a:rPr lang="ru-RU" sz="2800" dirty="0" err="1" smtClean="0"/>
              <a:t>усієї</a:t>
            </a:r>
            <a:r>
              <a:rPr lang="ru-RU" sz="2800" dirty="0" smtClean="0"/>
              <a:t> </a:t>
            </a:r>
            <a:r>
              <a:rPr lang="ru-RU" sz="2800" dirty="0" err="1" smtClean="0"/>
              <a:t>газліфтної</a:t>
            </a:r>
            <a:r>
              <a:rPr lang="ru-RU" sz="2800" dirty="0" smtClean="0"/>
              <a:t> </a:t>
            </a:r>
            <a:r>
              <a:rPr lang="ru-RU" sz="2800" dirty="0" err="1" smtClean="0"/>
              <a:t>системи</a:t>
            </a:r>
            <a:r>
              <a:rPr lang="ru-RU" sz="2800" dirty="0" smtClean="0"/>
              <a:t>, яка </a:t>
            </a:r>
            <a:r>
              <a:rPr lang="ru-RU" sz="2800" dirty="0" err="1" smtClean="0"/>
              <a:t>містить</a:t>
            </a:r>
            <a:r>
              <a:rPr lang="ru-RU" sz="2800" dirty="0" smtClean="0"/>
              <a:t> </a:t>
            </a:r>
            <a:r>
              <a:rPr lang="uk-UA" sz="2800" dirty="0" smtClean="0"/>
              <a:t>у собі </a:t>
            </a:r>
            <a:r>
              <a:rPr lang="ru-RU" sz="2800" dirty="0" err="1" smtClean="0"/>
              <a:t>компресорну</a:t>
            </a:r>
            <a:r>
              <a:rPr lang="ru-RU" sz="2800" dirty="0" smtClean="0"/>
              <a:t> </a:t>
            </a:r>
            <a:r>
              <a:rPr lang="ru-RU" sz="2800" dirty="0" err="1" smtClean="0"/>
              <a:t>станцію</a:t>
            </a:r>
            <a:r>
              <a:rPr lang="ru-RU" sz="2800" dirty="0" smtClean="0"/>
              <a:t>, </a:t>
            </a:r>
            <a:r>
              <a:rPr lang="ru-RU" sz="2800" dirty="0" err="1" smtClean="0"/>
              <a:t>газопроводи</a:t>
            </a:r>
            <a:r>
              <a:rPr lang="ru-RU" sz="2800" dirty="0" smtClean="0"/>
              <a:t> та свердловини;</a:t>
            </a:r>
            <a:endParaRPr lang="uk-UA" sz="2800" dirty="0" smtClean="0"/>
          </a:p>
          <a:p>
            <a:pPr marL="514350" indent="-514350" hangingPunct="0">
              <a:buFont typeface="+mj-lt"/>
              <a:buAutoNum type="arabicPeriod"/>
            </a:pPr>
            <a:r>
              <a:rPr lang="ru-RU" sz="2800" dirty="0" err="1" smtClean="0"/>
              <a:t>Великі</a:t>
            </a:r>
            <a:r>
              <a:rPr lang="ru-RU" sz="2800" dirty="0" smtClean="0"/>
              <a:t> </a:t>
            </a:r>
            <a:r>
              <a:rPr lang="ru-RU" sz="2800" dirty="0" err="1" smtClean="0"/>
              <a:t>капітальні</a:t>
            </a:r>
            <a:r>
              <a:rPr lang="ru-RU" sz="2800" dirty="0" smtClean="0"/>
              <a:t> </a:t>
            </a:r>
            <a:r>
              <a:rPr lang="ru-RU" sz="2800" dirty="0" err="1" smtClean="0"/>
              <a:t>вкладення</a:t>
            </a:r>
            <a:r>
              <a:rPr lang="ru-RU" sz="2800" dirty="0" smtClean="0"/>
              <a:t> на </a:t>
            </a:r>
            <a:r>
              <a:rPr lang="ru-RU" sz="2800" dirty="0" err="1" smtClean="0"/>
              <a:t>будівництво</a:t>
            </a:r>
            <a:r>
              <a:rPr lang="ru-RU" sz="2800" dirty="0" smtClean="0"/>
              <a:t> </a:t>
            </a:r>
            <a:r>
              <a:rPr lang="ru-RU" sz="2800" dirty="0" err="1" smtClean="0"/>
              <a:t>компресорної</a:t>
            </a:r>
            <a:r>
              <a:rPr lang="ru-RU" sz="2800" dirty="0" smtClean="0"/>
              <a:t> </a:t>
            </a:r>
            <a:r>
              <a:rPr lang="ru-RU" sz="2800" dirty="0" err="1" smtClean="0"/>
              <a:t>станції</a:t>
            </a:r>
            <a:r>
              <a:rPr lang="ru-RU" sz="2800" dirty="0" smtClean="0"/>
              <a:t> та </a:t>
            </a:r>
            <a:r>
              <a:rPr lang="ru-RU" sz="2800" dirty="0" err="1" smtClean="0"/>
              <a:t>газопроводів</a:t>
            </a:r>
            <a:r>
              <a:rPr lang="ru-RU" sz="2800" dirty="0" smtClean="0"/>
              <a:t>;</a:t>
            </a:r>
            <a:endParaRPr lang="uk-UA" sz="2800" dirty="0" smtClean="0"/>
          </a:p>
          <a:p>
            <a:pPr marL="514350" indent="-514350" hangingPunct="0">
              <a:buFont typeface="+mj-lt"/>
              <a:buAutoNum type="arabicPeriod"/>
            </a:pPr>
            <a:r>
              <a:rPr lang="ru-RU" sz="2800" dirty="0" err="1" smtClean="0"/>
              <a:t>Великі</a:t>
            </a:r>
            <a:r>
              <a:rPr lang="ru-RU" sz="2800" dirty="0" smtClean="0"/>
              <a:t> </a:t>
            </a:r>
            <a:r>
              <a:rPr lang="ru-RU" sz="2800" dirty="0" err="1" smtClean="0"/>
              <a:t>енергетичні</a:t>
            </a:r>
            <a:r>
              <a:rPr lang="ru-RU" sz="2800" dirty="0" smtClean="0"/>
              <a:t> витрати на </a:t>
            </a:r>
            <a:r>
              <a:rPr lang="ru-RU" sz="2800" dirty="0" err="1" smtClean="0"/>
              <a:t>стискання</a:t>
            </a:r>
            <a:r>
              <a:rPr lang="ru-RU" sz="2800" dirty="0" smtClean="0"/>
              <a:t> газу;</a:t>
            </a:r>
            <a:endParaRPr lang="uk-UA" sz="2800" dirty="0" smtClean="0"/>
          </a:p>
          <a:p>
            <a:pPr marL="514350" indent="-514350" hangingPunct="0">
              <a:buFont typeface="+mj-lt"/>
              <a:buAutoNum type="arabicPeriod"/>
            </a:pPr>
            <a:r>
              <a:rPr lang="ru-RU" sz="2800" dirty="0" err="1" smtClean="0"/>
              <a:t>Порівняно</a:t>
            </a:r>
            <a:r>
              <a:rPr lang="ru-RU" sz="2800" dirty="0" smtClean="0"/>
              <a:t> </a:t>
            </a:r>
            <a:r>
              <a:rPr lang="ru-RU" sz="2800" dirty="0" err="1" smtClean="0"/>
              <a:t>високі</a:t>
            </a:r>
            <a:r>
              <a:rPr lang="ru-RU" sz="2800" dirty="0" smtClean="0"/>
              <a:t> </a:t>
            </a:r>
            <a:r>
              <a:rPr lang="ru-RU" sz="2800" dirty="0" err="1" smtClean="0"/>
              <a:t>експлуатаційні</a:t>
            </a:r>
            <a:r>
              <a:rPr lang="ru-RU" sz="2800" dirty="0" smtClean="0"/>
              <a:t> витрати на </a:t>
            </a:r>
            <a:r>
              <a:rPr lang="ru-RU" sz="2800" dirty="0" err="1" smtClean="0"/>
              <a:t>обслуговування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компресорної</a:t>
            </a:r>
            <a:r>
              <a:rPr lang="ru-RU" sz="2800" dirty="0" smtClean="0"/>
              <a:t> </a:t>
            </a:r>
            <a:r>
              <a:rPr lang="ru-RU" sz="2800" dirty="0" err="1" smtClean="0"/>
              <a:t>станції</a:t>
            </a:r>
            <a:r>
              <a:rPr lang="ru-RU" sz="2800" dirty="0" smtClean="0"/>
              <a:t>;</a:t>
            </a:r>
            <a:endParaRPr lang="uk-UA" sz="2800" dirty="0" smtClean="0"/>
          </a:p>
          <a:p>
            <a:pPr marL="514350" indent="-514350" hangingPunct="0">
              <a:buFont typeface="+mj-lt"/>
              <a:buAutoNum type="arabicPeriod"/>
            </a:pPr>
            <a:r>
              <a:rPr lang="ru-RU" sz="2800" dirty="0" err="1" smtClean="0"/>
              <a:t>Порівняно</a:t>
            </a:r>
            <a:r>
              <a:rPr lang="ru-RU" sz="2800" dirty="0" smtClean="0"/>
              <a:t> </a:t>
            </a:r>
            <a:r>
              <a:rPr lang="ru-RU" sz="2800" dirty="0" err="1" smtClean="0"/>
              <a:t>низький</a:t>
            </a:r>
            <a:r>
              <a:rPr lang="ru-RU" sz="2800" dirty="0" smtClean="0"/>
              <a:t> ККД (0,09...0,16) </a:t>
            </a:r>
            <a:r>
              <a:rPr lang="ru-RU" sz="2800" dirty="0" err="1" smtClean="0"/>
              <a:t>порівняно</a:t>
            </a:r>
            <a:r>
              <a:rPr lang="ru-RU" sz="2800" dirty="0" smtClean="0"/>
              <a:t> з </a:t>
            </a:r>
            <a:r>
              <a:rPr lang="ru-RU" sz="2800" dirty="0" err="1" smtClean="0"/>
              <a:t>насосними</a:t>
            </a:r>
            <a:r>
              <a:rPr lang="ru-RU" sz="2800" dirty="0" smtClean="0"/>
              <a:t> способами (0,25...0,3 </a:t>
            </a:r>
            <a:r>
              <a:rPr lang="uk-UA" sz="2800" dirty="0" smtClean="0"/>
              <a:t>– </a:t>
            </a:r>
            <a:r>
              <a:rPr lang="ru-RU" sz="2800" dirty="0" smtClean="0"/>
              <a:t>для </a:t>
            </a:r>
            <a:r>
              <a:rPr lang="ru-RU" sz="2800" dirty="0" err="1" smtClean="0"/>
              <a:t>відцентрових</a:t>
            </a:r>
            <a:r>
              <a:rPr lang="ru-RU" sz="2800" dirty="0" smtClean="0"/>
              <a:t> і 0,25 – для </a:t>
            </a:r>
            <a:r>
              <a:rPr lang="ru-RU" sz="2800" dirty="0" err="1" smtClean="0"/>
              <a:t>штангових</a:t>
            </a:r>
            <a:r>
              <a:rPr lang="ru-RU" sz="2800" dirty="0" smtClean="0"/>
              <a:t> </a:t>
            </a:r>
            <a:r>
              <a:rPr lang="ru-RU" sz="2800" dirty="0" err="1" smtClean="0"/>
              <a:t>насосів</a:t>
            </a:r>
            <a:r>
              <a:rPr lang="ru-RU" sz="2800" dirty="0" smtClean="0"/>
              <a:t>).</a:t>
            </a:r>
            <a:endParaRPr lang="uk-UA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80506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Конструкції та системи газліфтного піднімача</a:t>
            </a:r>
            <a:br>
              <a:rPr lang="uk-UA" dirty="0" smtClean="0"/>
            </a:br>
            <a:r>
              <a:rPr lang="uk-UA" sz="2700" i="1" dirty="0" smtClean="0"/>
              <a:t>а</a:t>
            </a:r>
            <a:r>
              <a:rPr lang="uk-UA" sz="2700" dirty="0" smtClean="0"/>
              <a:t> </a:t>
            </a:r>
            <a:r>
              <a:rPr lang="uk-UA" sz="2700" dirty="0"/>
              <a:t>– </a:t>
            </a:r>
            <a:r>
              <a:rPr lang="uk-UA" sz="2700" i="1" dirty="0"/>
              <a:t>в</a:t>
            </a:r>
            <a:r>
              <a:rPr lang="uk-UA" sz="2700" dirty="0"/>
              <a:t> – дво-, півтора- та однорядної кільцевої системи; </a:t>
            </a:r>
            <a:r>
              <a:rPr lang="uk-UA" sz="2700" i="1" dirty="0"/>
              <a:t>г</a:t>
            </a:r>
            <a:r>
              <a:rPr lang="uk-UA" sz="2700" dirty="0"/>
              <a:t> – однорядної центральної системи</a:t>
            </a:r>
            <a:br>
              <a:rPr lang="uk-UA" dirty="0"/>
            </a:br>
            <a:endParaRPr lang="uk-UA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395635" y="1845330"/>
          <a:ext cx="8822660" cy="4536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" r:id="rId1" imgW="9525" imgH="9525" progId="">
                  <p:embed/>
                </p:oleObj>
              </mc:Choice>
              <mc:Fallback>
                <p:oleObj name="" r:id="rId1" imgW="9525" imgH="9525" progId="">
                  <p:embed/>
                  <p:pic>
                    <p:nvPicPr>
                      <p:cNvPr id="0" name="Picture 102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95635" y="1845330"/>
                        <a:ext cx="8822660" cy="453650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980727"/>
          </a:xfrm>
        </p:spPr>
        <p:txBody>
          <a:bodyPr/>
          <a:lstStyle/>
          <a:p>
            <a:r>
              <a:rPr lang="uk-UA" dirty="0" smtClean="0"/>
              <a:t>Ліфт Поле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31640" y="3068960"/>
            <a:ext cx="6400800" cy="1008112"/>
          </a:xfrm>
        </p:spPr>
        <p:txBody>
          <a:bodyPr>
            <a:normAutofit/>
          </a:bodyPr>
          <a:lstStyle/>
          <a:p>
            <a:r>
              <a:rPr lang="uk-UA" sz="4400" dirty="0" smtClean="0">
                <a:solidFill>
                  <a:schemeClr val="tx1"/>
                </a:solidFill>
              </a:rPr>
              <a:t>Ліфт Саундерса</a:t>
            </a:r>
            <a:endParaRPr lang="uk-UA" sz="4400" dirty="0">
              <a:solidFill>
                <a:schemeClr val="tx1"/>
              </a:solidFill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347864" y="3717032"/>
            <a:ext cx="2448272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1268760"/>
            <a:ext cx="240030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Пуск газліфтної свердловини в експлуатацію</a:t>
            </a:r>
            <a:endParaRPr lang="uk-UA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467544" y="1700808"/>
          <a:ext cx="8280920" cy="47774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9525" imgH="9525" progId="">
                  <p:embed/>
                </p:oleObj>
              </mc:Choice>
              <mc:Fallback>
                <p:oleObj name="" r:id="rId1" imgW="9525" imgH="9525" progId="">
                  <p:embed/>
                  <p:pic>
                    <p:nvPicPr>
                      <p:cNvPr id="0" name="Picture 204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67544" y="1700808"/>
                        <a:ext cx="8280920" cy="47774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Розрахунок пускового тиску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83768" y="1268760"/>
            <a:ext cx="30963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i="1" dirty="0" smtClean="0"/>
              <a:t>p</a:t>
            </a:r>
            <a:r>
              <a:rPr lang="ru-RU" sz="3200" baseline="-25000" dirty="0" smtClean="0"/>
              <a:t>п</a:t>
            </a:r>
            <a:r>
              <a:rPr lang="en-US" sz="3200" baseline="-25000" dirty="0" smtClean="0"/>
              <a:t> </a:t>
            </a:r>
            <a:r>
              <a:rPr lang="en-US" sz="3200" dirty="0" smtClean="0"/>
              <a:t>= (</a:t>
            </a:r>
            <a:r>
              <a:rPr lang="en-US" sz="3200" i="1" dirty="0" smtClean="0"/>
              <a:t>h </a:t>
            </a:r>
            <a:r>
              <a:rPr lang="en-US" sz="3200" dirty="0" smtClean="0"/>
              <a:t>+ </a:t>
            </a:r>
            <a:r>
              <a:rPr lang="ru-RU" sz="3200" dirty="0" smtClean="0">
                <a:sym typeface="Symbol" panose="05050102010706020507"/>
              </a:rPr>
              <a:t></a:t>
            </a:r>
            <a:r>
              <a:rPr lang="en-US" sz="3200" i="1" dirty="0" smtClean="0"/>
              <a:t>h</a:t>
            </a:r>
            <a:r>
              <a:rPr lang="en-US" sz="3200" dirty="0" smtClean="0"/>
              <a:t>)</a:t>
            </a:r>
            <a:r>
              <a:rPr lang="ru-RU" sz="3200" dirty="0" smtClean="0">
                <a:sym typeface="Symbol" panose="05050102010706020507"/>
              </a:rPr>
              <a:t></a:t>
            </a:r>
            <a:r>
              <a:rPr lang="en-US" sz="3200" i="1" dirty="0" smtClean="0"/>
              <a:t>g</a:t>
            </a:r>
            <a:r>
              <a:rPr lang="en-US" sz="2800" dirty="0" smtClean="0"/>
              <a:t>.</a:t>
            </a:r>
            <a:endParaRPr lang="uk-UA" sz="2800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2411760" y="2060848"/>
          <a:ext cx="4320480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Equation" r:id="rId1" imgW="46024800" imgH="11887200" progId="Equation.DSMT4">
                  <p:embed/>
                </p:oleObj>
              </mc:Choice>
              <mc:Fallback>
                <p:oleObj name="Equation" r:id="rId1" imgW="46024800" imgH="11887200" progId="Equation.DSMT4">
                  <p:embed/>
                  <p:pic>
                    <p:nvPicPr>
                      <p:cNvPr id="0" name="Picture 307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411760" y="2060848"/>
                        <a:ext cx="4320480" cy="122413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1043608" y="3789040"/>
          <a:ext cx="7272808" cy="13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72542400" imgH="13106400" progId="Equation.DSMT4">
                  <p:embed/>
                </p:oleObj>
              </mc:Choice>
              <mc:Fallback>
                <p:oleObj name="Equation" r:id="rId3" imgW="72542400" imgH="13106400" progId="Equation.DSMT4">
                  <p:embed/>
                  <p:pic>
                    <p:nvPicPr>
                      <p:cNvPr id="0" name="Picture 3073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3608" y="3789040"/>
                        <a:ext cx="7272808" cy="13350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4620</Words>
  <Application>WPS Presentation</Application>
  <PresentationFormat>Экран (4:3)</PresentationFormat>
  <Paragraphs>117</Paragraphs>
  <Slides>18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8</vt:i4>
      </vt:variant>
      <vt:variant>
        <vt:lpstr>幻灯片标题</vt:lpstr>
      </vt:variant>
      <vt:variant>
        <vt:i4>18</vt:i4>
      </vt:variant>
    </vt:vector>
  </HeadingPairs>
  <TitlesOfParts>
    <vt:vector size="37" baseType="lpstr">
      <vt:lpstr>Arial</vt:lpstr>
      <vt:lpstr>SimSun</vt:lpstr>
      <vt:lpstr>Wingdings</vt:lpstr>
      <vt:lpstr>Symbol</vt:lpstr>
      <vt:lpstr>Times New Roman</vt:lpstr>
      <vt:lpstr>Symbol</vt:lpstr>
      <vt:lpstr>Times New Roman</vt:lpstr>
      <vt:lpstr>Calibri</vt:lpstr>
      <vt:lpstr>Microsoft YaHei</vt:lpstr>
      <vt:lpstr>Arial Unicode MS</vt:lpstr>
      <vt:lpstr>Тема Office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Розробка та експлуатація нафтових родовищ</vt:lpstr>
      <vt:lpstr>Газліфтний спосіб експлуатації</vt:lpstr>
      <vt:lpstr>Область застосування газліфта: </vt:lpstr>
      <vt:lpstr>Переваги газліфтного способу</vt:lpstr>
      <vt:lpstr>Недоліки газліфтного способу експлуатації</vt:lpstr>
      <vt:lpstr>Конструкції та системи газліфтного піднімача а – в – дво-, півтора- та однорядної кільцевої системи; г – однорядної центральної системи </vt:lpstr>
      <vt:lpstr>Ліфт Поле</vt:lpstr>
      <vt:lpstr>Пуск газліфтної свердловини в експлуатацію</vt:lpstr>
      <vt:lpstr>Розрахунок пускового тиску</vt:lpstr>
      <vt:lpstr>Методи зниження пусковогого         тиску:  1. Перемикання на центральну систему; 2. Протискування рідини в пласт; 3. Застосування пускових отворів; 4. Використання пускових газліфтних клапанів      </vt:lpstr>
      <vt:lpstr>Схеми газліфтних клапанів:  1 – сильфонна камера; 2 – шток; 3 ‑ отвір для введення газу в сильфонний клапан і газліфтну камеру; 4 – клапан; 5 – штуцерний отвір; 6 – сальник; 7 – свердло­винна газліфтна камера; 8 ‑ основний (верхній) штуцер; 9 – отвір для введення газу в пружний клапан; 10 – шток із двома (верхньою і нижньою) клапанними головками; 11 – пружина; 12 – допоміжний (нижній) штуцер; 13 – гайка; 14 – насосно-компресорні труби; 15 – експлуатаційна колона </vt:lpstr>
      <vt:lpstr>Розрахунок газліфтних клапанів</vt:lpstr>
      <vt:lpstr>Внутрішньосвердловинний газліфт</vt:lpstr>
      <vt:lpstr>Схеми установок періодичного газліфта</vt:lpstr>
      <vt:lpstr>Технологічний розрахунок газліфтного піднімача </vt:lpstr>
      <vt:lpstr>2.За формудою Крилова визначаємо діаметр ліфта в кінцевий період фонтанування</vt:lpstr>
      <vt:lpstr>4. Витрату запомповуваного газу</vt:lpstr>
      <vt:lpstr>Діаметром труб d задаємося залежно від дебіту (за  рв  6 МПа): 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Проектування експлуатації нафтових свердловин</dc:title>
  <dc:creator>Ivan</dc:creator>
  <cp:lastModifiedBy>Admin</cp:lastModifiedBy>
  <cp:revision>125</cp:revision>
  <dcterms:created xsi:type="dcterms:W3CDTF">2020-09-18T06:56:00Z</dcterms:created>
  <dcterms:modified xsi:type="dcterms:W3CDTF">2024-10-25T08:02:52Z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2E04CAE087564DD3B967C4194D1D1DC2_12</vt:lpwstr>
  </property>
  <property fmtid="{D5CDD505-2E9C-101B-9397-08002B2CF9AE}" pid="3" name="KSOProductBuildVer">
    <vt:lpwstr>1033-12.2.0.18607</vt:lpwstr>
  </property>
</Properties>
</file>