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091866-88A8-409F-9847-11D96F799854}" type="datetimeFigureOut">
              <a:rPr lang="uk-UA" smtClean="0"/>
              <a:pPr/>
              <a:t>08.10.2024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15C61A-E70D-4FF4-BFEE-D55FA191011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Практичне заняття з розробки та експлуатації нафтових родовищ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Газліфтний спосіб експлуатації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183880" cy="79208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Пуск газліфтної свердловини в експлуатацію</a:t>
            </a:r>
            <a:endParaRPr lang="uk-UA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8042473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944" y="1997224"/>
            <a:ext cx="8042473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88840"/>
            <a:ext cx="8042473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4389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183880" cy="663934"/>
          </a:xfrm>
        </p:spPr>
        <p:txBody>
          <a:bodyPr/>
          <a:lstStyle/>
          <a:p>
            <a:r>
              <a:rPr lang="uk-UA" dirty="0" smtClean="0"/>
              <a:t>Розрахунок пускового тиску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55776" y="1988840"/>
            <a:ext cx="3960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 smtClean="0"/>
              <a:t>p</a:t>
            </a:r>
            <a:r>
              <a:rPr lang="ru-RU" sz="3200" baseline="-25000" dirty="0" smtClean="0"/>
              <a:t>п</a:t>
            </a:r>
            <a:r>
              <a:rPr lang="en-US" sz="3200" baseline="-25000" dirty="0" smtClean="0"/>
              <a:t> </a:t>
            </a:r>
            <a:r>
              <a:rPr lang="en-US" sz="3200" dirty="0" smtClean="0"/>
              <a:t>= (</a:t>
            </a:r>
            <a:r>
              <a:rPr lang="en-US" sz="3200" i="1" dirty="0" smtClean="0"/>
              <a:t>h </a:t>
            </a:r>
            <a:r>
              <a:rPr lang="en-US" sz="3200" dirty="0" smtClean="0"/>
              <a:t>+ </a:t>
            </a:r>
            <a:r>
              <a:rPr lang="ru-RU" sz="3200" dirty="0" smtClean="0">
                <a:sym typeface="Symbol"/>
              </a:rPr>
              <a:t></a:t>
            </a:r>
            <a:r>
              <a:rPr lang="en-US" sz="3200" i="1" dirty="0" smtClean="0"/>
              <a:t>h</a:t>
            </a:r>
            <a:r>
              <a:rPr lang="en-US" sz="3200" dirty="0" smtClean="0"/>
              <a:t>)</a:t>
            </a:r>
            <a:r>
              <a:rPr lang="ru-RU" sz="3200" dirty="0" smtClean="0">
                <a:sym typeface="Symbol"/>
              </a:rPr>
              <a:t></a:t>
            </a:r>
            <a:r>
              <a:rPr lang="en-US" sz="3200" i="1" dirty="0" smtClean="0"/>
              <a:t>g</a:t>
            </a:r>
            <a:r>
              <a:rPr lang="en-US" sz="2800" dirty="0" smtClean="0"/>
              <a:t>.</a:t>
            </a:r>
            <a:endParaRPr lang="uk-UA" sz="2800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5063" y="2800350"/>
            <a:ext cx="433387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1647825"/>
            <a:ext cx="763905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45282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260648"/>
            <a:ext cx="7772400" cy="1470025"/>
          </a:xfrm>
        </p:spPr>
        <p:txBody>
          <a:bodyPr/>
          <a:lstStyle/>
          <a:p>
            <a:r>
              <a:rPr lang="uk-UA" dirty="0" smtClean="0"/>
              <a:t>Задача 1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8064896" cy="4320480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Визначити </a:t>
            </a:r>
            <a:r>
              <a:rPr lang="uk-UA" dirty="0">
                <a:solidFill>
                  <a:schemeClr val="tx1"/>
                </a:solidFill>
              </a:rPr>
              <a:t>величину пускового тиску однорядного компре­сорного підйомника з центральною системою, якщо глибина свердловини 2500 м; діаметр експлуатацій­ної колони 150 мм; діаметр підйомних труб 60,3 мм (за товщини стінки 5 мм); густина рідини 830 кг/м</a:t>
            </a:r>
            <a:r>
              <a:rPr lang="uk-UA" baseline="30000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; пластовий тиск 14,2 МПа; глибина спуску НКТ 1600 м; пласт рідину не поглинає.</a:t>
            </a:r>
          </a:p>
          <a:p>
            <a:r>
              <a:rPr lang="uk-UA" dirty="0">
                <a:solidFill>
                  <a:schemeClr val="tx1"/>
                </a:solidFill>
              </a:rPr>
              <a:t> 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/>
          <a:lstStyle/>
          <a:p>
            <a:r>
              <a:rPr lang="uk-UA" dirty="0" smtClean="0"/>
              <a:t>Задача 2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7088832" cy="422602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            </a:t>
            </a:r>
            <a:r>
              <a:rPr lang="uk-UA" dirty="0" smtClean="0">
                <a:solidFill>
                  <a:schemeClr val="tx1"/>
                </a:solidFill>
              </a:rPr>
              <a:t>Визначити </a:t>
            </a:r>
            <a:r>
              <a:rPr lang="uk-UA" dirty="0">
                <a:solidFill>
                  <a:schemeClr val="tx1"/>
                </a:solidFill>
              </a:rPr>
              <a:t>пусковий тиск для однорядного газліфтного підні­мача кільцевої системи. Вхідні дані: внутрішній діаметр експлуатаційної колони 150 мм; глибина опускання і умовний діаметр піднімальних труб 2700 м і 73 мм (за товщини стінки 5,5 мм); густина рідини 860 кг/м</a:t>
            </a:r>
            <a:r>
              <a:rPr lang="uk-UA" baseline="30000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, пластовий тиск 12 МПа, глибина свердловини 3000 м.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 </a:t>
            </a:r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uk-UA" dirty="0" smtClean="0"/>
              <a:t>Задача 3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7560840" cy="422602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            </a:t>
            </a:r>
            <a:r>
              <a:rPr lang="uk-UA" dirty="0" smtClean="0">
                <a:solidFill>
                  <a:schemeClr val="tx1"/>
                </a:solidFill>
              </a:rPr>
              <a:t>Розрахуйте </a:t>
            </a:r>
            <a:r>
              <a:rPr lang="uk-UA" dirty="0">
                <a:solidFill>
                  <a:schemeClr val="tx1"/>
                </a:solidFill>
              </a:rPr>
              <a:t>оптимальну питому витрату газу для таких даних: глибина спуску підйомних труб - 2400 м, діаметр підйомника - 73 мм за товщини стінки 5,5 мм, тиск на вході в підйомник - 12 МПа, тиск на буфері свердловини -1,3 МПа, густина рідини - 900 кг/м</a:t>
            </a:r>
            <a:r>
              <a:rPr lang="uk-UA" baseline="30000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, відносне занурення труб під рівень рідини 0,3.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 </a:t>
            </a:r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Задача 4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          Розрахувати глибину опускання НКТ у газліфтну свердловину. Відомо: глибина свердловини 2800 м; діаметр обсадної колони труб 168 мм за товщини стінки 8 мм; дебіт свердловини 110 т/</a:t>
            </a:r>
            <a:r>
              <a:rPr lang="uk-UA" dirty="0" err="1" smtClean="0"/>
              <a:t>доб</a:t>
            </a:r>
            <a:r>
              <a:rPr lang="uk-UA" dirty="0" smtClean="0"/>
              <a:t>; коефіцієнт продуктивності 20 т/(</a:t>
            </a:r>
            <a:r>
              <a:rPr lang="uk-UA" dirty="0" err="1" smtClean="0"/>
              <a:t>доб·Мпа</a:t>
            </a:r>
            <a:r>
              <a:rPr lang="uk-UA" dirty="0" smtClean="0"/>
              <a:t>); газовий фактор 54 м</a:t>
            </a:r>
            <a:r>
              <a:rPr lang="uk-UA" baseline="30000" dirty="0" smtClean="0"/>
              <a:t>3</a:t>
            </a:r>
            <a:r>
              <a:rPr lang="uk-UA" dirty="0" smtClean="0"/>
              <a:t>/т; коефіцієнт розчинності газу в нафті 3 м</a:t>
            </a:r>
            <a:r>
              <a:rPr lang="uk-UA" baseline="30000" dirty="0" smtClean="0"/>
              <a:t>3</a:t>
            </a:r>
            <a:r>
              <a:rPr lang="uk-UA" dirty="0" smtClean="0"/>
              <a:t>/(м</a:t>
            </a:r>
            <a:r>
              <a:rPr lang="uk-UA" baseline="30000" dirty="0" smtClean="0"/>
              <a:t>3</a:t>
            </a:r>
            <a:r>
              <a:rPr lang="uk-UA" dirty="0" smtClean="0"/>
              <a:t>·Па), </a:t>
            </a:r>
            <a:r>
              <a:rPr lang="uk-UA" dirty="0" err="1" smtClean="0"/>
              <a:t>обводненість</a:t>
            </a:r>
            <a:r>
              <a:rPr lang="uk-UA" dirty="0" smtClean="0"/>
              <a:t> продукції 48%; густина нафти і води 890 і 1100 кг/м</a:t>
            </a:r>
            <a:r>
              <a:rPr lang="uk-UA" baseline="30000" dirty="0" smtClean="0"/>
              <a:t>3</a:t>
            </a:r>
            <a:r>
              <a:rPr lang="uk-UA" dirty="0" smtClean="0"/>
              <a:t>; робочий тиск газу 18 МПа.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99</TotalTime>
  <Words>139</Words>
  <Application>Microsoft Office PowerPoint</Application>
  <PresentationFormat>Екран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8" baseType="lpstr">
      <vt:lpstr>Апекс</vt:lpstr>
      <vt:lpstr>Практичне заняття з розробки та експлуатації нафтових родовищ</vt:lpstr>
      <vt:lpstr>Пуск газліфтної свердловини в експлуатацію</vt:lpstr>
      <vt:lpstr>Розрахунок пускового тиску</vt:lpstr>
      <vt:lpstr>Задача 1</vt:lpstr>
      <vt:lpstr>Задача 2</vt:lpstr>
      <vt:lpstr>Задача 3</vt:lpstr>
      <vt:lpstr>Задача 4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Практичне заняття з проектування експлуатації нафтових свердловин</dc:title>
  <dc:creator>Ivan</dc:creator>
  <cp:lastModifiedBy>Admin</cp:lastModifiedBy>
  <cp:revision>5</cp:revision>
  <dcterms:created xsi:type="dcterms:W3CDTF">2020-10-25T09:45:01Z</dcterms:created>
  <dcterms:modified xsi:type="dcterms:W3CDTF">2024-10-08T12:40:22Z</dcterms:modified>
</cp:coreProperties>
</file>