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65" r:id="rId6"/>
    <p:sldId id="259" r:id="rId7"/>
    <p:sldId id="261" r:id="rId8"/>
    <p:sldId id="264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6B03B-1643-4336-ADDA-06882AB5200D}" type="datetimeFigureOut">
              <a:rPr lang="uk-UA" smtClean="0"/>
              <a:pPr/>
              <a:t>06.02.2022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F055E-5680-46A6-B5A6-654EC7078AEF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Розробка та експлуатація нафтових родовищ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933056"/>
            <a:ext cx="6400800" cy="1752600"/>
          </a:xfrm>
        </p:spPr>
        <p:txBody>
          <a:bodyPr/>
          <a:lstStyle/>
          <a:p>
            <a:pPr algn="r"/>
            <a:r>
              <a:rPr lang="uk-UA" dirty="0" smtClean="0">
                <a:solidFill>
                  <a:schemeClr val="tx1"/>
                </a:solidFill>
              </a:rPr>
              <a:t>Лекція </a:t>
            </a:r>
          </a:p>
          <a:p>
            <a:pPr algn="r"/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rgbClr val="C00000"/>
                </a:solidFill>
              </a:rPr>
              <a:t>Газорідинний піднімач </a:t>
            </a:r>
            <a:endParaRPr lang="uk-UA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347864" y="274638"/>
            <a:ext cx="5338936" cy="778098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НАПІР   ПЛАСТА</a:t>
            </a:r>
            <a:endParaRPr lang="uk-UA" sz="4000" dirty="0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998" y="476672"/>
            <a:ext cx="3886345" cy="604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4572000" y="2368669"/>
            <a:ext cx="25922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uk-UA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пл</a:t>
            </a:r>
            <a:r>
              <a:rPr kumimoji="0" lang="uk-UA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ρ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gh</a:t>
            </a:r>
            <a:r>
              <a:rPr kumimoji="0" lang="uk-UA" sz="3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C00000"/>
                </a:solidFill>
              </a:rPr>
              <a:t>Принципова схема газорiдинного пiднімача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41" name="Object 1"/>
          <p:cNvGraphicFramePr>
            <a:graphicFrameLocks noChangeAspect="1"/>
          </p:cNvGraphicFramePr>
          <p:nvPr/>
        </p:nvGraphicFramePr>
        <p:xfrm>
          <a:off x="0" y="1556792"/>
          <a:ext cx="4824536" cy="4464496"/>
        </p:xfrm>
        <a:graphic>
          <a:graphicData uri="http://schemas.openxmlformats.org/presentationml/2006/ole">
            <p:oleObj spid="_x0000_s10241" r:id="rId3" imgW="2047875" imgH="2543175" progId="">
              <p:embed/>
            </p:oleObj>
          </a:graphicData>
        </a:graphic>
      </p:graphicFrame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615608" y="2276872"/>
          <a:ext cx="3528392" cy="648072"/>
        </p:xfrm>
        <a:graphic>
          <a:graphicData uri="http://schemas.openxmlformats.org/presentationml/2006/ole">
            <p:oleObj spid="_x0000_s10243" name="Equation" r:id="rId4" imgW="1129810" imgH="241195" progId="">
              <p:embed/>
            </p:oleObj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652120" y="3140968"/>
          <a:ext cx="3491880" cy="720080"/>
        </p:xfrm>
        <a:graphic>
          <a:graphicData uri="http://schemas.openxmlformats.org/presentationml/2006/ole">
            <p:oleObj spid="_x0000_s10245" name="Equation" r:id="rId5" imgW="1193800" imgH="241300" progId="">
              <p:embed/>
            </p:oleObj>
          </a:graphicData>
        </a:graphic>
      </p:graphicFrame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940152" y="3933056"/>
          <a:ext cx="2664296" cy="792088"/>
        </p:xfrm>
        <a:graphic>
          <a:graphicData uri="http://schemas.openxmlformats.org/presentationml/2006/ole">
            <p:oleObj spid="_x0000_s10247" name="Equation" r:id="rId6" imgW="774364" imgH="241195" progId="">
              <p:embed/>
            </p:oleObj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6156176" y="5805264"/>
          <a:ext cx="1656184" cy="679698"/>
        </p:xfrm>
        <a:graphic>
          <a:graphicData uri="http://schemas.openxmlformats.org/presentationml/2006/ole">
            <p:oleObj spid="_x0000_s10249" name="Equation" r:id="rId7" imgW="482391" imgH="241195" progId="">
              <p:embed/>
            </p:oleObj>
          </a:graphicData>
        </a:graphic>
      </p:graphicFrame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hr-H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148064" y="4941168"/>
            <a:ext cx="3995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ym typeface="Symbol"/>
              </a:rPr>
              <a:t>  Оскільки </a:t>
            </a:r>
            <a:r>
              <a:rPr lang="hr-HR" sz="3600" dirty="0" smtClean="0">
                <a:sym typeface="Symbol"/>
              </a:rPr>
              <a:t></a:t>
            </a:r>
            <a:r>
              <a:rPr lang="hr-HR" sz="3600" baseline="-25000" dirty="0"/>
              <a:t>с</a:t>
            </a:r>
            <a:r>
              <a:rPr lang="uk-UA" sz="3600" baseline="-25000" dirty="0"/>
              <a:t> </a:t>
            </a:r>
            <a:r>
              <a:rPr lang="hr-HR" sz="3600" dirty="0"/>
              <a:t>&lt;</a:t>
            </a:r>
            <a:r>
              <a:rPr lang="uk-UA" sz="3600" dirty="0"/>
              <a:t> </a:t>
            </a:r>
            <a:r>
              <a:rPr lang="hr-HR" sz="3600" dirty="0">
                <a:sym typeface="Symbol"/>
              </a:rPr>
              <a:t></a:t>
            </a:r>
            <a:r>
              <a:rPr lang="hr-HR" sz="3600" dirty="0" smtClean="0"/>
              <a:t>,</a:t>
            </a:r>
            <a:r>
              <a:rPr lang="uk-UA" sz="3600" dirty="0" smtClean="0"/>
              <a:t> то</a:t>
            </a:r>
            <a:r>
              <a:rPr lang="hr-HR" sz="3600" dirty="0" smtClean="0"/>
              <a:t> </a:t>
            </a:r>
            <a:endParaRPr lang="uk-UA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52128"/>
          </a:xfrm>
        </p:spPr>
        <p:txBody>
          <a:bodyPr>
            <a:noAutofit/>
          </a:bodyPr>
          <a:lstStyle/>
          <a:p>
            <a:r>
              <a:rPr lang="uk-UA" sz="3200" dirty="0">
                <a:solidFill>
                  <a:srgbClr val="C00000"/>
                </a:solidFill>
              </a:rPr>
              <a:t>Залежність подачі </a:t>
            </a:r>
            <a:r>
              <a:rPr lang="uk-UA" sz="3200" i="1" dirty="0">
                <a:solidFill>
                  <a:srgbClr val="C00000"/>
                </a:solidFill>
              </a:rPr>
              <a:t>q</a:t>
            </a:r>
            <a:r>
              <a:rPr lang="uk-UA" sz="3200" dirty="0">
                <a:solidFill>
                  <a:srgbClr val="C00000"/>
                </a:solidFill>
              </a:rPr>
              <a:t> піднімача, коефіцієнта корисної дії η</a:t>
            </a:r>
            <a:r>
              <a:rPr lang="uk-UA" sz="3200" baseline="-25000" dirty="0">
                <a:solidFill>
                  <a:srgbClr val="C00000"/>
                </a:solidFill>
              </a:rPr>
              <a:t>п</a:t>
            </a:r>
            <a:r>
              <a:rPr lang="uk-UA" sz="3200" dirty="0">
                <a:solidFill>
                  <a:srgbClr val="C00000"/>
                </a:solidFill>
              </a:rPr>
              <a:t> та питомої витрати газу </a:t>
            </a:r>
            <a:r>
              <a:rPr lang="uk-UA" sz="3200" i="1" dirty="0">
                <a:solidFill>
                  <a:srgbClr val="C00000"/>
                </a:solidFill>
              </a:rPr>
              <a:t>R</a:t>
            </a:r>
            <a:r>
              <a:rPr lang="uk-UA" sz="3200" baseline="-25000" dirty="0">
                <a:solidFill>
                  <a:srgbClr val="C00000"/>
                </a:solidFill>
              </a:rPr>
              <a:t>0</a:t>
            </a:r>
            <a:r>
              <a:rPr lang="uk-UA" sz="3200" dirty="0">
                <a:solidFill>
                  <a:srgbClr val="C00000"/>
                </a:solidFill>
              </a:rPr>
              <a:t> від витрати газу </a:t>
            </a:r>
            <a:r>
              <a:rPr lang="uk-UA" sz="3200" i="1" dirty="0">
                <a:solidFill>
                  <a:srgbClr val="C00000"/>
                </a:solidFill>
              </a:rPr>
              <a:t>V</a:t>
            </a:r>
            <a:r>
              <a:rPr lang="uk-UA" sz="3200" baseline="-25000" dirty="0">
                <a:solidFill>
                  <a:srgbClr val="C00000"/>
                </a:solidFill>
              </a:rPr>
              <a:t>0</a:t>
            </a: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611560" y="1628800"/>
          <a:ext cx="7704856" cy="5112568"/>
        </p:xfrm>
        <a:graphic>
          <a:graphicData uri="http://schemas.openxmlformats.org/presentationml/2006/ole">
            <p:oleObj spid="_x0000_s15361" r:id="rId3" imgW="2771775" imgH="2095500" progId="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Структури газорідинних потоків у трубах</a:t>
            </a:r>
            <a:endParaRPr lang="uk-UA" dirty="0">
              <a:solidFill>
                <a:srgbClr val="C00000"/>
              </a:solidFill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3609" y="1484784"/>
            <a:ext cx="7556244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Сім'я кривих ліфтування</a:t>
            </a:r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539552" y="1268760"/>
          <a:ext cx="8604448" cy="5589240"/>
        </p:xfrm>
        <a:graphic>
          <a:graphicData uri="http://schemas.openxmlformats.org/presentationml/2006/ole">
            <p:oleObj spid="_x0000_s16385" r:id="rId3" imgW="4000500" imgH="3648075" progId="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C00000"/>
                </a:solidFill>
              </a:rPr>
              <a:t>Формули Крилова</a:t>
            </a:r>
            <a:endParaRPr lang="uk-UA" dirty="0">
              <a:solidFill>
                <a:srgbClr val="C00000"/>
              </a:solidFill>
            </a:endParaRPr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3059832" y="476672"/>
          <a:ext cx="4248472" cy="576064"/>
        </p:xfrm>
        <a:graphic>
          <a:graphicData uri="http://schemas.openxmlformats.org/presentationml/2006/ole">
            <p:oleObj spid="_x0000_s18439" name="Equation" r:id="rId3" imgW="1244600" imgH="279400" progId="">
              <p:embed/>
            </p:oleObj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627784" y="980728"/>
          <a:ext cx="5040560" cy="636265"/>
        </p:xfrm>
        <a:graphic>
          <a:graphicData uri="http://schemas.openxmlformats.org/presentationml/2006/ole">
            <p:oleObj spid="_x0000_s18438" name="Equation" r:id="rId4" imgW="2590800" imgH="279400" progId="">
              <p:embed/>
            </p:oleObj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987824" y="1628800"/>
          <a:ext cx="4176464" cy="1008112"/>
        </p:xfrm>
        <a:graphic>
          <a:graphicData uri="http://schemas.openxmlformats.org/presentationml/2006/ole">
            <p:oleObj spid="_x0000_s18437" name="Equation" r:id="rId5" imgW="1955800" imgH="533400" progId="">
              <p:embed/>
            </p:oleObj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347864" y="2636912"/>
          <a:ext cx="3888432" cy="1080120"/>
        </p:xfrm>
        <a:graphic>
          <a:graphicData uri="http://schemas.openxmlformats.org/presentationml/2006/ole">
            <p:oleObj spid="_x0000_s18436" name="Equation" r:id="rId6" imgW="1943100" imgH="533400" progId="">
              <p:embed/>
            </p:oleObj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123728" y="3789040"/>
          <a:ext cx="6552728" cy="1008112"/>
        </p:xfrm>
        <a:graphic>
          <a:graphicData uri="http://schemas.openxmlformats.org/presentationml/2006/ole">
            <p:oleObj spid="_x0000_s18435" name="Equation" r:id="rId7" imgW="3517900" imgH="533400" progId="">
              <p:embed/>
            </p:oleObj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3131840" y="4869160"/>
          <a:ext cx="5112568" cy="936873"/>
        </p:xfrm>
        <a:graphic>
          <a:graphicData uri="http://schemas.openxmlformats.org/presentationml/2006/ole">
            <p:oleObj spid="_x0000_s18434" name="Equation" r:id="rId8" imgW="2108200" imgH="508000" progId="">
              <p:embed/>
            </p:oleObj>
          </a:graphicData>
        </a:graphic>
      </p:graphicFrame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627784" y="5805264"/>
          <a:ext cx="5760640" cy="1052736"/>
        </p:xfrm>
        <a:graphic>
          <a:graphicData uri="http://schemas.openxmlformats.org/presentationml/2006/ole">
            <p:oleObj spid="_x0000_s18433" name="Equation" r:id="rId9" imgW="3086100" imgH="508000" progId="">
              <p:embed/>
            </p:oleObj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2934372" y="158740"/>
            <a:ext cx="327525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2934372" y="748040"/>
            <a:ext cx="32752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2919528" y="1281440"/>
            <a:ext cx="33049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2987824" y="1772816"/>
            <a:ext cx="32752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2987824" y="2132856"/>
            <a:ext cx="33201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2853065"/>
            <a:ext cx="33049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hr-H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0" y="3619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Розрахунок втрат тиску на тертя</a:t>
            </a:r>
            <a:endParaRPr lang="uk-UA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5088" y="1543049"/>
            <a:ext cx="5279280" cy="5061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3103</TotalTime>
  <Words>59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Equation</vt:lpstr>
      <vt:lpstr>Розробка та експлуатація нафтових родовищ</vt:lpstr>
      <vt:lpstr>НАПІР   ПЛАСТА</vt:lpstr>
      <vt:lpstr>Принципова схема газорiдинного пiднімача</vt:lpstr>
      <vt:lpstr>Залежність подачі q піднімача, коефіцієнта корисної дії ηп та питомої витрати газу R0 від витрати газу V0 </vt:lpstr>
      <vt:lpstr>Структури газорідинних потоків у трубах</vt:lpstr>
      <vt:lpstr>Сім'я кривих ліфтування</vt:lpstr>
      <vt:lpstr>Формули Крилова</vt:lpstr>
      <vt:lpstr>Розрахунок втрат тиску на тертя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Проектування експлуатації нафтових свердловин</dc:title>
  <dc:creator>Ivan</dc:creator>
  <cp:lastModifiedBy>Asus</cp:lastModifiedBy>
  <cp:revision>79</cp:revision>
  <dcterms:created xsi:type="dcterms:W3CDTF">2020-09-16T18:28:42Z</dcterms:created>
  <dcterms:modified xsi:type="dcterms:W3CDTF">2022-02-06T09:46:19Z</dcterms:modified>
</cp:coreProperties>
</file>