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9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589020-EFD2-49D9-8D39-AEA0932E603B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5C3DFD1-8BED-45AD-98B8-9253B7FE0FC8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wmf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828800"/>
          </a:xfrm>
        </p:spPr>
        <p:txBody>
          <a:bodyPr/>
          <a:lstStyle/>
          <a:p>
            <a:r>
              <a:rPr lang="uk-UA" dirty="0" smtClean="0"/>
              <a:t>Практичне заняття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Визначення гідравлічних втрат при русі рідини в свердловині </a:t>
            </a:r>
            <a:endParaRPr lang="uk-UA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404664"/>
            <a:ext cx="8352928" cy="72008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Продовження розвязування  3.4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268760"/>
            <a:ext cx="7772400" cy="518457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Оскільки Re &gt;2320, то маємо турбулентний режим руху. Для заданих труб еквівалентна шорсткість Δ= 0,5-1,5 мм; беремо Δ=1,2 мм.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Тоді розраховуємо: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	 </a:t>
            </a:r>
            <a:endParaRPr lang="uk-UA" dirty="0" smtClean="0"/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маємо Re &gt;        , то рух відбувається у четвертій зоні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квадратичного опору за турбулентного режиму; відтак визначаємо (за густини води 10</a:t>
            </a:r>
            <a:r>
              <a:rPr lang="ru-RU" baseline="30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 кг/м</a:t>
            </a:r>
            <a:r>
              <a:rPr lang="ru-RU" baseline="30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699792" y="2996952"/>
          <a:ext cx="3569996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3" imgW="1854200" imgH="863600" progId="Equation.DSMT4">
                  <p:embed/>
                </p:oleObj>
              </mc:Choice>
              <mc:Fallback>
                <p:oleObj name="Equation" r:id="rId3" imgW="1854200" imgH="86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996952"/>
                        <a:ext cx="3569996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411760" y="4725144"/>
          <a:ext cx="792088" cy="757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25144"/>
                        <a:ext cx="792088" cy="7576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завершення розв'язування  3.4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84784"/>
            <a:ext cx="7772400" cy="3888432"/>
          </a:xfrm>
        </p:spPr>
        <p:txBody>
          <a:bodyPr/>
          <a:lstStyle/>
          <a:p>
            <a:pPr algn="just"/>
            <a:endParaRPr lang="uk-UA" i="1" u="sng" dirty="0" smtClean="0">
              <a:solidFill>
                <a:schemeClr val="tx1"/>
              </a:solidFill>
            </a:endParaRPr>
          </a:p>
          <a:p>
            <a:pPr algn="just"/>
            <a:endParaRPr lang="uk-UA" i="1" u="sng" dirty="0" smtClean="0">
              <a:solidFill>
                <a:schemeClr val="tx1"/>
              </a:solidFill>
            </a:endParaRPr>
          </a:p>
          <a:p>
            <a:r>
              <a:rPr lang="uk-UA" dirty="0" smtClean="0"/>
              <a:t>	 </a:t>
            </a: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endParaRPr lang="uk-UA" i="1" u="sng" dirty="0" smtClean="0">
              <a:solidFill>
                <a:schemeClr val="tx1"/>
              </a:solidFill>
            </a:endParaRPr>
          </a:p>
          <a:p>
            <a:r>
              <a:rPr lang="uk-UA" i="1" u="sng" dirty="0" smtClean="0">
                <a:solidFill>
                  <a:schemeClr val="tx1"/>
                </a:solidFill>
              </a:rPr>
              <a:t>Відповідь</a:t>
            </a:r>
            <a:r>
              <a:rPr lang="uk-UA" u="sng" dirty="0" smtClean="0">
                <a:solidFill>
                  <a:schemeClr val="tx1"/>
                </a:solidFill>
              </a:rPr>
              <a:t>: 1,82 МПа.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403648" y="1628800"/>
          <a:ext cx="6097584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3" imgW="3200400" imgH="1016000" progId="Equation.DSMT4">
                  <p:embed/>
                </p:oleObj>
              </mc:Choice>
              <mc:Fallback>
                <p:oleObj name="Equation" r:id="rId3" imgW="3200400" imgH="1016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628800"/>
                        <a:ext cx="6097584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0"/>
            <a:ext cx="7772400" cy="155679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Задача 3.5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844824"/>
            <a:ext cx="7772400" cy="374441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Нафтова свердловина працює з дебітом 180 т/доб. У свердловину опущено насосно-компресорні труби з умовним діаметром 89 мм (внутрішній діаметр 75,9 мм) на глибину 1000 м. Густина нафти 850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, динамічний коефіцієнт в’язкості нафти 10 мПа</a:t>
            </a:r>
            <a:r>
              <a:rPr lang="uk-UA" b="1" dirty="0" smtClean="0">
                <a:solidFill>
                  <a:schemeClr val="tx1"/>
                </a:solidFill>
              </a:rPr>
              <a:t>·</a:t>
            </a:r>
            <a:r>
              <a:rPr lang="uk-UA" dirty="0" smtClean="0">
                <a:solidFill>
                  <a:schemeClr val="tx1"/>
                </a:solidFill>
              </a:rPr>
              <a:t>с. Визначити втрати тиску на тертя. У скільки разів зміняться втрати тиску на тертя, якщо динамічний коефіцієнт в’язкості нафти буде меншим у 10 разів?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816706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Розвязування задачі 3.5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12776"/>
            <a:ext cx="7772400" cy="5040560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Розраховуємо: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кінематичні коефіцієнти в’язкості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                                              ;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ν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= 11,76 </a:t>
            </a:r>
            <a:r>
              <a:rPr lang="uk-UA" b="1" baseline="30000" dirty="0" smtClean="0">
                <a:solidFill>
                  <a:schemeClr val="tx1"/>
                </a:solidFill>
              </a:rPr>
              <a:t>. </a:t>
            </a:r>
            <a:r>
              <a:rPr lang="uk-UA" dirty="0" smtClean="0">
                <a:solidFill>
                  <a:schemeClr val="tx1"/>
                </a:solidFill>
              </a:rPr>
              <a:t>10</a:t>
            </a:r>
            <a:r>
              <a:rPr lang="uk-UA" baseline="30000" dirty="0" smtClean="0">
                <a:solidFill>
                  <a:schemeClr val="tx1"/>
                </a:solidFill>
              </a:rPr>
              <a:t>-6</a:t>
            </a:r>
            <a:r>
              <a:rPr lang="uk-UA" dirty="0" smtClean="0">
                <a:solidFill>
                  <a:schemeClr val="tx1"/>
                </a:solidFill>
              </a:rPr>
              <a:t> : 10 =11,76 </a:t>
            </a:r>
            <a:r>
              <a:rPr lang="uk-UA" b="1" baseline="30000" dirty="0" smtClean="0">
                <a:solidFill>
                  <a:schemeClr val="tx1"/>
                </a:solidFill>
              </a:rPr>
              <a:t>.</a:t>
            </a:r>
            <a:r>
              <a:rPr lang="uk-UA" dirty="0" smtClean="0">
                <a:solidFill>
                  <a:schemeClr val="tx1"/>
                </a:solidFill>
              </a:rPr>
              <a:t> 10</a:t>
            </a:r>
            <a:r>
              <a:rPr lang="uk-UA" baseline="30000" dirty="0" smtClean="0">
                <a:solidFill>
                  <a:schemeClr val="tx1"/>
                </a:solidFill>
              </a:rPr>
              <a:t>-7</a:t>
            </a:r>
            <a:r>
              <a:rPr lang="uk-UA" dirty="0" smtClean="0">
                <a:solidFill>
                  <a:schemeClr val="tx1"/>
                </a:solidFill>
              </a:rPr>
              <a:t> 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/с ;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об’ємний дебіт сверловини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середню швидкість руху рідини в трубі</a:t>
            </a:r>
          </a:p>
          <a:p>
            <a:r>
              <a:rPr lang="uk-UA" dirty="0" smtClean="0"/>
              <a:t>	 </a:t>
            </a:r>
          </a:p>
          <a:p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835696" y="2060848"/>
          <a:ext cx="4348708" cy="83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2476500" imgH="469900" progId="Equation.DSMT4">
                  <p:embed/>
                </p:oleObj>
              </mc:Choice>
              <mc:Fallback>
                <p:oleObj name="Equation" r:id="rId3" imgW="2476500" imgH="4699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060848"/>
                        <a:ext cx="4348708" cy="8362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987823" y="4149080"/>
          <a:ext cx="427727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5" imgW="2578100" imgH="469900" progId="Equation.DSMT4">
                  <p:embed/>
                </p:oleObj>
              </mc:Choice>
              <mc:Fallback>
                <p:oleObj name="Equation" r:id="rId5" imgW="2578100" imgH="469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3" y="4149080"/>
                        <a:ext cx="4277275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299747" y="5517232"/>
          <a:ext cx="448049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7" imgW="2667000" imgH="508000" progId="Equation.DSMT4">
                  <p:embed/>
                </p:oleObj>
              </mc:Choice>
              <mc:Fallback>
                <p:oleObj name="Equation" r:id="rId7" imgW="2667000" imgH="508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747" y="5517232"/>
                        <a:ext cx="448049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Продолвження розвязування 3.5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268760"/>
            <a:ext cx="7772400" cy="558924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– критерії Рейнольдса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значини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(оскільки 10   &gt;Re &gt; 2320, то режим руху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турбулентний в зоні гідравлічно-гладких труб для обох випадків);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коефіцієнти гідравлічного опору при русі рідини в трубах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899592" y="1844824"/>
          <a:ext cx="372574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3" imgW="2413000" imgH="508000" progId="Equation.DSMT4">
                  <p:embed/>
                </p:oleObj>
              </mc:Choice>
              <mc:Fallback>
                <p:oleObj name="Equation" r:id="rId3" imgW="2413000" imgH="508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44824"/>
                        <a:ext cx="3725747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4860032" y="1772816"/>
          <a:ext cx="378442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5" imgW="2463800" imgH="508000" progId="Equation.DSMT4">
                  <p:embed/>
                </p:oleObj>
              </mc:Choice>
              <mc:Fallback>
                <p:oleObj name="Equation" r:id="rId5" imgW="2463800" imgH="508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772816"/>
                        <a:ext cx="378442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475656" y="3356992"/>
          <a:ext cx="2808312" cy="774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7" imgW="1663700" imgH="457200" progId="Equation.DSMT4">
                  <p:embed/>
                </p:oleObj>
              </mc:Choice>
              <mc:Fallback>
                <p:oleObj name="Equation" r:id="rId7" imgW="166370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356992"/>
                        <a:ext cx="2808312" cy="7747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292080" y="3356992"/>
          <a:ext cx="3182094" cy="707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9" imgW="1892300" imgH="419100" progId="Equation.DSMT4">
                  <p:embed/>
                </p:oleObj>
              </mc:Choice>
              <mc:Fallback>
                <p:oleObj name="Equation" r:id="rId9" imgW="1892300" imgH="419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356992"/>
                        <a:ext cx="3182094" cy="707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555776" y="4149080"/>
          <a:ext cx="288032" cy="672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11" imgW="164957" imgH="393359" progId="Equation.DSMT4">
                  <p:embed/>
                </p:oleObj>
              </mc:Choice>
              <mc:Fallback>
                <p:oleObj name="Equation" r:id="rId11" imgW="164957" imgH="39335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149080"/>
                        <a:ext cx="288032" cy="672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67269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Завершення розв'язування 3.5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268760"/>
            <a:ext cx="7772400" cy="5589240"/>
          </a:xfrm>
        </p:spPr>
        <p:txBody>
          <a:bodyPr>
            <a:normAutofit fontScale="92500" lnSpcReduction="10000"/>
          </a:bodyPr>
          <a:lstStyle/>
          <a:p>
            <a:endParaRPr lang="uk-UA" dirty="0" smtClean="0"/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втрати тиску на тертя при русі рідини в трубах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Таким чином, якщо динамічний коефіцієнт в’язкості нафти буде меншим у 10 разів, то втрати тиску на тертя зменшуються в 1,78 рази.</a:t>
            </a: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Відповідь</a:t>
            </a:r>
            <a:r>
              <a:rPr lang="uk-UA" dirty="0" smtClean="0">
                <a:solidFill>
                  <a:schemeClr val="tx1"/>
                </a:solidFill>
              </a:rPr>
              <a:t>: 6,7 кПа; 1,78.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2091879" y="1268760"/>
          <a:ext cx="4064297" cy="1775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3" imgW="2260600" imgH="990600" progId="Equation.DSMT4">
                  <p:embed/>
                </p:oleObj>
              </mc:Choice>
              <mc:Fallback>
                <p:oleObj name="Equation" r:id="rId3" imgW="2260600" imgH="990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879" y="1268760"/>
                        <a:ext cx="4064297" cy="17759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259632" y="3573016"/>
          <a:ext cx="6590851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5" imgW="3721100" imgH="965200" progId="Equation.DSMT4">
                  <p:embed/>
                </p:oleObj>
              </mc:Choice>
              <mc:Fallback>
                <p:oleObj name="Equation" r:id="rId5" imgW="3721100" imgH="965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573016"/>
                        <a:ext cx="6590851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936104"/>
          </a:xfrm>
        </p:spPr>
        <p:txBody>
          <a:bodyPr/>
          <a:lstStyle/>
          <a:p>
            <a:r>
              <a:rPr lang="uk-UA" dirty="0" smtClean="0"/>
              <a:t>Задача 3.1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2492896"/>
            <a:ext cx="7772400" cy="3384376"/>
          </a:xfrm>
        </p:spPr>
        <p:txBody>
          <a:bodyPr/>
          <a:lstStyle/>
          <a:p>
            <a:pPr algn="just"/>
            <a:r>
              <a:rPr lang="uk-UA" dirty="0" smtClean="0"/>
              <a:t>    </a:t>
            </a:r>
            <a:r>
              <a:rPr lang="uk-UA" dirty="0" smtClean="0">
                <a:solidFill>
                  <a:schemeClr val="tx1"/>
                </a:solidFill>
              </a:rPr>
              <a:t>Розрахувати гідравлічні втрати напору і тиску на ділянці трубопро­воду під час руху по ньому нафти. Відомо: довжина </a:t>
            </a:r>
            <a:r>
              <a:rPr lang="uk-UA" dirty="0" err="1" smtClean="0">
                <a:solidFill>
                  <a:schemeClr val="tx1"/>
                </a:solidFill>
              </a:rPr>
              <a:t>трудопроводу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1000м, діаметр 100 мм; </a:t>
            </a:r>
            <a:r>
              <a:rPr lang="uk-UA" dirty="0" smtClean="0">
                <a:solidFill>
                  <a:schemeClr val="tx1"/>
                </a:solidFill>
              </a:rPr>
              <a:t>трубопровід прокладено по схилу, що має кут нахилу до горизонту 10º, причому рух нафти має місце вверх по трубопроводу; тиски на вході і кінці трубопроводу 2,6 МПа і 0,2 МПа; густина нафти 870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r>
              <a:rPr lang="uk-UA" dirty="0" err="1" smtClean="0">
                <a:solidFill>
                  <a:schemeClr val="tx1"/>
                </a:solidFill>
              </a:rPr>
              <a:t>вязкість</a:t>
            </a:r>
            <a:r>
              <a:rPr lang="uk-UA" dirty="0" smtClean="0">
                <a:solidFill>
                  <a:schemeClr val="tx1"/>
                </a:solidFill>
              </a:rPr>
              <a:t> 5мПа/с.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79208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Розв'язання задачі 3.1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84784"/>
            <a:ext cx="7772400" cy="4896544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Для розрахунку використаємо рівняння Бернуллі (4.1) Оскільки діаметр трубопроводу незмінний, а нафту вважаємо практично нестисливою, то із рівняння (4.1) маємо втрату напору: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,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а втрата тиску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Δ</a:t>
            </a:r>
            <a:r>
              <a:rPr lang="uk-UA" i="1" dirty="0" smtClean="0">
                <a:solidFill>
                  <a:schemeClr val="tx1"/>
                </a:solidFill>
              </a:rPr>
              <a:t>z</a:t>
            </a:r>
            <a:r>
              <a:rPr lang="uk-UA" dirty="0" smtClean="0">
                <a:solidFill>
                  <a:schemeClr val="tx1"/>
                </a:solidFill>
              </a:rPr>
              <a:t>=</a:t>
            </a:r>
            <a:r>
              <a:rPr lang="uk-UA" i="1" dirty="0" smtClean="0">
                <a:solidFill>
                  <a:schemeClr val="tx1"/>
                </a:solidFill>
              </a:rPr>
              <a:t>L </a:t>
            </a:r>
            <a:r>
              <a:rPr lang="uk-UA" dirty="0" smtClean="0">
                <a:solidFill>
                  <a:schemeClr val="tx1"/>
                </a:solidFill>
              </a:rPr>
              <a:t>sin 10º – перевищення кінця трубопроводу над початком; </a:t>
            </a:r>
            <a:r>
              <a:rPr lang="uk-UA" i="1" dirty="0" smtClean="0">
                <a:solidFill>
                  <a:schemeClr val="tx1"/>
                </a:solidFill>
              </a:rPr>
              <a:t>L </a:t>
            </a:r>
            <a:r>
              <a:rPr lang="uk-UA" dirty="0" smtClean="0">
                <a:solidFill>
                  <a:schemeClr val="tx1"/>
                </a:solidFill>
              </a:rPr>
              <a:t>– довжина трубо­проводу.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</a:t>
            </a:r>
            <a:r>
              <a:rPr lang="uk-UA" i="1" dirty="0" smtClean="0">
                <a:solidFill>
                  <a:schemeClr val="tx1"/>
                </a:solidFill>
              </a:rPr>
              <a:t>Відповідь</a:t>
            </a:r>
            <a:r>
              <a:rPr lang="uk-UA" dirty="0" smtClean="0">
                <a:solidFill>
                  <a:schemeClr val="tx1"/>
                </a:solidFill>
              </a:rPr>
              <a:t>: 107,5 м; 0,917 МПа.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115616" y="3068960"/>
          <a:ext cx="726080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4191000" imgH="457200" progId="Equation.DSMT4">
                  <p:embed/>
                </p:oleObj>
              </mc:Choice>
              <mc:Fallback>
                <p:oleObj name="Equation" r:id="rId3" imgW="4191000" imgH="457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068960"/>
                        <a:ext cx="7260807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15616" y="4293096"/>
          <a:ext cx="720080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3327400" imgH="266700" progId="Equation.DSMT4">
                  <p:embed/>
                </p:oleObj>
              </mc:Choice>
              <mc:Fallback>
                <p:oleObj name="Equation" r:id="rId5" imgW="3327400" imgH="266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93096"/>
                        <a:ext cx="720080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67269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Задача 3.3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2708920"/>
            <a:ext cx="8099240" cy="331236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</a:t>
            </a:r>
            <a:r>
              <a:rPr lang="uk-UA" sz="2800" dirty="0" smtClean="0">
                <a:solidFill>
                  <a:schemeClr val="tx1"/>
                </a:solidFill>
              </a:rPr>
              <a:t>Розрахувати втрату тиску на тертя під час руху нафти в новій зварній сталевій трубі діаметром 76 мм і довжиною 100м. Відомо: витрата нафти 100 т/доб; густина і динамічний коефіцієнт в’язкості нафти 885 кг/м</a:t>
            </a:r>
            <a:r>
              <a:rPr lang="uk-UA" sz="2800" baseline="30000" dirty="0" smtClean="0">
                <a:solidFill>
                  <a:schemeClr val="tx1"/>
                </a:solidFill>
              </a:rPr>
              <a:t>3</a:t>
            </a:r>
            <a:r>
              <a:rPr lang="uk-UA" sz="2800" dirty="0" smtClean="0">
                <a:solidFill>
                  <a:schemeClr val="tx1"/>
                </a:solidFill>
              </a:rPr>
              <a:t> і 2,9 мПа </a:t>
            </a:r>
            <a:r>
              <a:rPr lang="uk-UA" sz="2800" b="1" baseline="30000" dirty="0" smtClean="0">
                <a:solidFill>
                  <a:schemeClr val="tx1"/>
                </a:solidFill>
              </a:rPr>
              <a:t>. </a:t>
            </a:r>
            <a:r>
              <a:rPr lang="uk-UA" sz="2800" dirty="0" smtClean="0">
                <a:solidFill>
                  <a:schemeClr val="tx1"/>
                </a:solidFill>
              </a:rPr>
              <a:t>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>
            <a:normAutofit/>
          </a:bodyPr>
          <a:lstStyle/>
          <a:p>
            <a:r>
              <a:rPr lang="uk-UA" sz="2800" dirty="0" smtClean="0"/>
              <a:t>Розв'язання задачі 3.3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280920" cy="5256584"/>
          </a:xfrm>
        </p:spPr>
        <p:txBody>
          <a:bodyPr>
            <a:normAutofit/>
          </a:bodyPr>
          <a:lstStyle/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– об’ємну швидкість руху нафти</a:t>
            </a: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 – число Рейнольдса  </a:t>
            </a: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що більше Re</a:t>
            </a:r>
            <a:r>
              <a:rPr lang="uk-UA" sz="1800" baseline="-25000" dirty="0" smtClean="0">
                <a:solidFill>
                  <a:schemeClr val="tx1"/>
                </a:solidFill>
              </a:rPr>
              <a:t>кp</a:t>
            </a:r>
            <a:r>
              <a:rPr lang="uk-UA" sz="1800" dirty="0" smtClean="0">
                <a:solidFill>
                  <a:schemeClr val="tx1"/>
                </a:solidFill>
              </a:rPr>
              <a:t> =2320. Отже, режим руху турбулентний.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Для нової зварної сталевої труби еквівалентна шорсткість  </a:t>
            </a:r>
            <a:r>
              <a:rPr lang="uk-UA" sz="1800" i="1" dirty="0" smtClean="0">
                <a:solidFill>
                  <a:schemeClr val="tx1"/>
                </a:solidFill>
              </a:rPr>
              <a:t>= </a:t>
            </a:r>
            <a:r>
              <a:rPr lang="uk-UA" sz="1800" dirty="0" smtClean="0">
                <a:solidFill>
                  <a:schemeClr val="tx1"/>
                </a:solidFill>
              </a:rPr>
              <a:t>0,03–0,12 мм; беремо     = 0,07 мм. Тоді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	 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>
                <a:solidFill>
                  <a:schemeClr val="tx1"/>
                </a:solidFill>
              </a:rPr>
              <a:t>Наст стор.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946477" y="1484784"/>
          <a:ext cx="630069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" imgW="3327400" imgH="495300" progId="Equation.DSMT4">
                  <p:embed/>
                </p:oleObj>
              </mc:Choice>
              <mc:Fallback>
                <p:oleObj name="Equation" r:id="rId3" imgW="3327400" imgH="4953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477" y="1484784"/>
                        <a:ext cx="6300699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491880" y="2636912"/>
          <a:ext cx="4608512" cy="840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5" imgW="2603500" imgH="469900" progId="Equation.DSMT4">
                  <p:embed/>
                </p:oleObj>
              </mc:Choice>
              <mc:Fallback>
                <p:oleObj name="Equation" r:id="rId5" imgW="2603500" imgH="469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636912"/>
                        <a:ext cx="4608512" cy="8409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95536" y="4221088"/>
          <a:ext cx="224025" cy="252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221088"/>
                        <a:ext cx="224025" cy="2520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707904" y="4149080"/>
          <a:ext cx="256029" cy="288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9" imgW="152268" imgH="164957" progId="Equation.DSMT4">
                  <p:embed/>
                </p:oleObj>
              </mc:Choice>
              <mc:Fallback>
                <p:oleObj name="Equation" r:id="rId9" imgW="152268" imgH="16495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149080"/>
                        <a:ext cx="256029" cy="2880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059832" y="4725144"/>
          <a:ext cx="3528392" cy="1572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0" imgW="1916868" imgH="863225" progId="Equation.DSMT4">
                  <p:embed/>
                </p:oleObj>
              </mc:Choice>
              <mc:Fallback>
                <p:oleObj name="Equation" r:id="rId10" imgW="1916868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725144"/>
                        <a:ext cx="3528392" cy="15720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504056"/>
          </a:xfrm>
        </p:spPr>
        <p:txBody>
          <a:bodyPr>
            <a:normAutofit fontScale="90000"/>
          </a:bodyPr>
          <a:lstStyle/>
          <a:p>
            <a:r>
              <a:rPr lang="uk-UA" sz="2800" dirty="0" smtClean="0"/>
              <a:t>Продовження розвязування задачі  3.3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556792"/>
            <a:ext cx="7772400" cy="482453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Оскільки 10 </a:t>
            </a:r>
            <a:r>
              <a:rPr lang="uk-UA" i="1" dirty="0" smtClean="0">
                <a:solidFill>
                  <a:schemeClr val="tx1"/>
                </a:solidFill>
              </a:rPr>
              <a:t>d</a:t>
            </a:r>
            <a:r>
              <a:rPr lang="uk-UA" dirty="0" smtClean="0">
                <a:solidFill>
                  <a:schemeClr val="tx1"/>
                </a:solidFill>
              </a:rPr>
              <a:t>/  &lt; Re &lt;500 </a:t>
            </a:r>
            <a:r>
              <a:rPr lang="uk-UA" i="1" dirty="0" smtClean="0">
                <a:solidFill>
                  <a:schemeClr val="tx1"/>
                </a:solidFill>
              </a:rPr>
              <a:t>d/    </a:t>
            </a:r>
            <a:r>
              <a:rPr lang="uk-UA" dirty="0" smtClean="0">
                <a:solidFill>
                  <a:schemeClr val="tx1"/>
                </a:solidFill>
              </a:rPr>
              <a:t>, то рух відбувається у третій докритичній, змішаній зоні при турбулентному режимі. Тоді гідравлічний коефіцієнт тертя визначаємо за формулою (4.7):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а відтак розраховуємо втрату тиску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915816" y="1556792"/>
          <a:ext cx="25602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56792"/>
                        <a:ext cx="256028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4860032" y="1556792"/>
          <a:ext cx="25602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556792"/>
                        <a:ext cx="256028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915817" y="2852936"/>
          <a:ext cx="5184576" cy="1032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6" imgW="2374900" imgH="482600" progId="Equation.DSMT4">
                  <p:embed/>
                </p:oleObj>
              </mc:Choice>
              <mc:Fallback>
                <p:oleObj name="Equation" r:id="rId6" imgW="2374900" imgH="482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7" y="2852936"/>
                        <a:ext cx="5184576" cy="10327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475656" y="4581128"/>
          <a:ext cx="696461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8" imgW="3543300" imgH="469900" progId="Equation.DSMT4">
                  <p:embed/>
                </p:oleObj>
              </mc:Choice>
              <mc:Fallback>
                <p:oleObj name="Equation" r:id="rId8" imgW="3543300" imgH="469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581128"/>
                        <a:ext cx="6964614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uk-UA" sz="2800" dirty="0" smtClean="0"/>
              <a:t>Продовження розв'язування задачі  3.3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268760"/>
            <a:ext cx="7772400" cy="432048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Якщо гідравлічний коефіцієнт  тертя розраховуємо за формулою Блазіуса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То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а це менше на 15,2%.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</a:t>
            </a:r>
            <a:r>
              <a:rPr lang="uk-UA" i="1" dirty="0" smtClean="0">
                <a:solidFill>
                  <a:schemeClr val="tx1"/>
                </a:solidFill>
              </a:rPr>
              <a:t>Відповідь</a:t>
            </a:r>
            <a:r>
              <a:rPr lang="uk-UA" dirty="0" smtClean="0">
                <a:solidFill>
                  <a:schemeClr val="tx1"/>
                </a:solidFill>
              </a:rPr>
              <a:t>: 0,112 МПа.</a:t>
            </a:r>
          </a:p>
          <a:p>
            <a:endParaRPr lang="uk-UA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771800" y="1988840"/>
          <a:ext cx="3528393" cy="97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3" imgW="1663700" imgH="457200" progId="Equation.DSMT4">
                  <p:embed/>
                </p:oleObj>
              </mc:Choice>
              <mc:Fallback>
                <p:oleObj name="Equation" r:id="rId3" imgW="166370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988840"/>
                        <a:ext cx="3528393" cy="972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9672" y="3429000"/>
          <a:ext cx="688972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5" imgW="3505200" imgH="469900" progId="Equation.DSMT4">
                  <p:embed/>
                </p:oleObj>
              </mc:Choice>
              <mc:Fallback>
                <p:oleObj name="Equation" r:id="rId5" imgW="3505200" imgH="469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429000"/>
                        <a:ext cx="688972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548680"/>
            <a:ext cx="7772400" cy="108012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Задача 3.4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2276872"/>
            <a:ext cx="7772400" cy="2826616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    Визначити втрати тиску на тертя під час руху нафти в кільцевому просторі між не новими зварними сталевими трубами експлуатаційної колони з внутрішнім діаметром </a:t>
            </a:r>
            <a:r>
              <a:rPr lang="uk-UA" sz="2400" i="1" dirty="0" smtClean="0">
                <a:solidFill>
                  <a:schemeClr val="tx1"/>
                </a:solidFill>
              </a:rPr>
              <a:t>D</a:t>
            </a:r>
            <a:r>
              <a:rPr lang="uk-UA" sz="2400" baseline="-25000" dirty="0" smtClean="0">
                <a:solidFill>
                  <a:schemeClr val="tx1"/>
                </a:solidFill>
              </a:rPr>
              <a:t>в</a:t>
            </a:r>
            <a:r>
              <a:rPr lang="uk-UA" sz="2400" dirty="0" smtClean="0">
                <a:solidFill>
                  <a:schemeClr val="tx1"/>
                </a:solidFill>
              </a:rPr>
              <a:t>=147,12 мм, і колони нкт з  зовнішнім діаметром </a:t>
            </a:r>
            <a:r>
              <a:rPr lang="uk-UA" sz="2400" i="1" dirty="0" smtClean="0">
                <a:solidFill>
                  <a:schemeClr val="tx1"/>
                </a:solidFill>
              </a:rPr>
              <a:t>d</a:t>
            </a:r>
            <a:r>
              <a:rPr lang="uk-UA" sz="2400" baseline="-25000" dirty="0" smtClean="0">
                <a:solidFill>
                  <a:schemeClr val="tx1"/>
                </a:solidFill>
              </a:rPr>
              <a:t>з </a:t>
            </a:r>
            <a:r>
              <a:rPr lang="uk-UA" sz="2400" dirty="0" smtClean="0">
                <a:solidFill>
                  <a:schemeClr val="tx1"/>
                </a:solidFill>
              </a:rPr>
              <a:t>= 88,9мм на ділянці довжиною </a:t>
            </a:r>
            <a:r>
              <a:rPr lang="uk-UA" sz="2400" i="1" dirty="0" smtClean="0">
                <a:solidFill>
                  <a:schemeClr val="tx1"/>
                </a:solidFill>
              </a:rPr>
              <a:t>L</a:t>
            </a:r>
            <a:r>
              <a:rPr lang="uk-UA" sz="2400" dirty="0" smtClean="0">
                <a:solidFill>
                  <a:schemeClr val="tx1"/>
                </a:solidFill>
              </a:rPr>
              <a:t>=100м; Відомо: витрата води </a:t>
            </a:r>
            <a:r>
              <a:rPr lang="uk-UA" sz="2400" i="1" dirty="0" smtClean="0">
                <a:solidFill>
                  <a:schemeClr val="tx1"/>
                </a:solidFill>
              </a:rPr>
              <a:t>Q</a:t>
            </a:r>
            <a:r>
              <a:rPr lang="uk-UA" sz="2400" dirty="0" smtClean="0">
                <a:solidFill>
                  <a:schemeClr val="tx1"/>
                </a:solidFill>
              </a:rPr>
              <a:t>= 29,2 л/с (два насосних агрегати, які працюють на ІV передачі).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864096"/>
          </a:xfrm>
        </p:spPr>
        <p:txBody>
          <a:bodyPr>
            <a:normAutofit/>
          </a:bodyPr>
          <a:lstStyle/>
          <a:p>
            <a:r>
              <a:rPr lang="uk-UA" sz="3200" dirty="0" smtClean="0">
                <a:effectLst/>
              </a:rPr>
              <a:t>Розв'язування задачі 3.4</a:t>
            </a:r>
            <a:endParaRPr lang="uk-UA" sz="3200" dirty="0"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12776"/>
            <a:ext cx="7772400" cy="49685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спочатку: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швидкість руху води в кільцевому зазорі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гідравлічний діаметр кільцевого простору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	d=D</a:t>
            </a:r>
            <a:r>
              <a:rPr lang="uk-UA" baseline="-25000" dirty="0" smtClean="0">
                <a:solidFill>
                  <a:schemeClr val="tx1"/>
                </a:solidFill>
              </a:rPr>
              <a:t>в </a:t>
            </a:r>
            <a:r>
              <a:rPr lang="uk-UA" i="1" dirty="0" smtClean="0">
                <a:solidFill>
                  <a:schemeClr val="tx1"/>
                </a:solidFill>
              </a:rPr>
              <a:t>– d</a:t>
            </a:r>
            <a:r>
              <a:rPr lang="uk-UA" baseline="-25000" dirty="0" smtClean="0">
                <a:solidFill>
                  <a:schemeClr val="tx1"/>
                </a:solidFill>
              </a:rPr>
              <a:t>з</a:t>
            </a:r>
            <a:r>
              <a:rPr lang="uk-UA" i="1" dirty="0" smtClean="0">
                <a:solidFill>
                  <a:schemeClr val="tx1"/>
                </a:solidFill>
              </a:rPr>
              <a:t>= </a:t>
            </a:r>
            <a:r>
              <a:rPr lang="uk-UA" dirty="0" smtClean="0">
                <a:solidFill>
                  <a:schemeClr val="tx1"/>
                </a:solidFill>
              </a:rPr>
              <a:t>147,12 – 88,9 = 58,22  мм;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число Рейнольдса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	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де </a:t>
            </a:r>
            <a:r>
              <a:rPr lang="uk-UA" i="1" dirty="0" smtClean="0">
                <a:solidFill>
                  <a:schemeClr val="tx1"/>
                </a:solidFill>
              </a:rPr>
              <a:t>ν –</a:t>
            </a:r>
            <a:r>
              <a:rPr lang="uk-UA" dirty="0" smtClean="0">
                <a:solidFill>
                  <a:schemeClr val="tx1"/>
                </a:solidFill>
              </a:rPr>
              <a:t> кінематичний коефіцієнт в’язкості води, </a:t>
            </a:r>
            <a:r>
              <a:rPr lang="uk-UA" i="1" dirty="0" smtClean="0">
                <a:solidFill>
                  <a:schemeClr val="tx1"/>
                </a:solidFill>
              </a:rPr>
              <a:t>ν </a:t>
            </a:r>
            <a:r>
              <a:rPr lang="uk-UA" dirty="0" smtClean="0">
                <a:solidFill>
                  <a:schemeClr val="tx1"/>
                </a:solidFill>
              </a:rPr>
              <a:t>= 10</a:t>
            </a:r>
            <a:r>
              <a:rPr lang="uk-UA" baseline="30000" dirty="0" smtClean="0">
                <a:solidFill>
                  <a:schemeClr val="tx1"/>
                </a:solidFill>
              </a:rPr>
              <a:t>-6</a:t>
            </a:r>
            <a:r>
              <a:rPr lang="uk-UA" dirty="0" smtClean="0">
                <a:solidFill>
                  <a:schemeClr val="tx1"/>
                </a:solidFill>
              </a:rPr>
              <a:t>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/с.</a:t>
            </a:r>
          </a:p>
          <a:p>
            <a:endParaRPr lang="uk-UA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1547664" y="2276872"/>
          <a:ext cx="6696744" cy="946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3" imgW="3644900" imgH="520700" progId="Equation.DSMT4">
                  <p:embed/>
                </p:oleObj>
              </mc:Choice>
              <mc:Fallback>
                <p:oleObj name="Equation" r:id="rId3" imgW="3644900" imgH="5207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276872"/>
                        <a:ext cx="6696744" cy="9466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328231" y="4653136"/>
          <a:ext cx="438960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5" imgW="2413000" imgH="482600" progId="Equation.DSMT4">
                  <p:embed/>
                </p:oleObj>
              </mc:Choice>
              <mc:Fallback>
                <p:oleObj name="Equation" r:id="rId5" imgW="2413000" imgH="482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231" y="4653136"/>
                        <a:ext cx="438960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3421</TotalTime>
  <Words>350</Words>
  <Application>Microsoft Office PowerPoint</Application>
  <PresentationFormat>Екран (4:3)</PresentationFormat>
  <Paragraphs>162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7" baseType="lpstr">
      <vt:lpstr>Аспект</vt:lpstr>
      <vt:lpstr>Equation</vt:lpstr>
      <vt:lpstr>Практичне заняття  </vt:lpstr>
      <vt:lpstr>Задача 3.1</vt:lpstr>
      <vt:lpstr>Розв'язання задачі 3.1</vt:lpstr>
      <vt:lpstr>Задача 3.3</vt:lpstr>
      <vt:lpstr>Розв'язання задачі 3.3</vt:lpstr>
      <vt:lpstr>Продовження розвязування задачі  3.3</vt:lpstr>
      <vt:lpstr>Продовження розв'язування задачі  3.3</vt:lpstr>
      <vt:lpstr>Задача 3.4</vt:lpstr>
      <vt:lpstr>Розв'язування задачі 3.4</vt:lpstr>
      <vt:lpstr>Продовження розвязування  3.4</vt:lpstr>
      <vt:lpstr>завершення розв'язування  3.4</vt:lpstr>
      <vt:lpstr>Задача 3.5</vt:lpstr>
      <vt:lpstr>Розвязування задачі 3.5</vt:lpstr>
      <vt:lpstr>Продолвження розвязування 3.5</vt:lpstr>
      <vt:lpstr>Завершення розв'язування 3.5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 </dc:title>
  <dc:creator>Ivan</dc:creator>
  <cp:lastModifiedBy>Admin</cp:lastModifiedBy>
  <cp:revision>18</cp:revision>
  <dcterms:created xsi:type="dcterms:W3CDTF">2021-09-23T06:21:50Z</dcterms:created>
  <dcterms:modified xsi:type="dcterms:W3CDTF">2024-03-19T20:08:25Z</dcterms:modified>
</cp:coreProperties>
</file>