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89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2589020-EFD2-49D9-8D39-AEA0932E603B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5C3DFD1-8BED-45AD-98B8-9253B7FE0FC8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2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11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7.bin"/><Relationship Id="rId4" Type="http://schemas.openxmlformats.org/officeDocument/2006/relationships/image" Target="../media/image4.wmf"/><Relationship Id="rId9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8.bin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image" Target="../media/image6.wmf"/><Relationship Id="rId9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828800"/>
          </a:xfrm>
        </p:spPr>
        <p:txBody>
          <a:bodyPr/>
          <a:lstStyle/>
          <a:p>
            <a:r>
              <a:rPr lang="uk-UA" dirty="0" smtClean="0"/>
              <a:t>Практичне заняття 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3200" dirty="0" smtClean="0">
                <a:solidFill>
                  <a:schemeClr val="tx1"/>
                </a:solidFill>
              </a:rPr>
              <a:t>Визначення гідравлічних втрат при русі рідини в свердловині 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404664"/>
            <a:ext cx="8352928" cy="72008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Продовження розвязування  3.4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268760"/>
            <a:ext cx="7772400" cy="5184576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Оскільки Re &gt;2320, то маємо турбулентний режим руху. Для заданих труб еквівалентна шорсткість Δ= 0,5-1,5 мм; беремо Δ=1,2 мм.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Тоді розраховуємо: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	 </a:t>
            </a:r>
            <a:endParaRPr lang="uk-UA" dirty="0" smtClean="0"/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маємо Re &gt;        , то рух відбувається у четвертій зоні</a:t>
            </a:r>
          </a:p>
          <a:p>
            <a:pPr algn="just"/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квадратичного опору за турбулентного режиму; відтак визначаємо (за густини води 10</a:t>
            </a:r>
            <a:r>
              <a:rPr lang="ru-RU" baseline="30000" dirty="0" smtClean="0">
                <a:solidFill>
                  <a:schemeClr val="tx1"/>
                </a:solidFill>
              </a:rPr>
              <a:t>3</a:t>
            </a:r>
            <a:r>
              <a:rPr lang="ru-RU" dirty="0" smtClean="0">
                <a:solidFill>
                  <a:schemeClr val="tx1"/>
                </a:solidFill>
              </a:rPr>
              <a:t> кг/м</a:t>
            </a:r>
            <a:r>
              <a:rPr lang="ru-RU" baseline="30000" dirty="0" smtClean="0">
                <a:solidFill>
                  <a:schemeClr val="tx1"/>
                </a:solidFill>
              </a:rPr>
              <a:t>3</a:t>
            </a:r>
            <a:r>
              <a:rPr lang="ru-RU" dirty="0" smtClean="0">
                <a:solidFill>
                  <a:schemeClr val="tx1"/>
                </a:solidFill>
              </a:rPr>
              <a:t>)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2699792" y="2996952"/>
          <a:ext cx="3569996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name="Equation" r:id="rId3" imgW="1854200" imgH="863600" progId="Equation.DSMT4">
                  <p:embed/>
                </p:oleObj>
              </mc:Choice>
              <mc:Fallback>
                <p:oleObj name="Equation" r:id="rId3" imgW="1854200" imgH="8636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2996952"/>
                        <a:ext cx="3569996" cy="16561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2411760" y="4725144"/>
          <a:ext cx="792088" cy="757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0" name="Equation" r:id="rId5" imgW="444307" imgH="418918" progId="Equation.DSMT4">
                  <p:embed/>
                </p:oleObj>
              </mc:Choice>
              <mc:Fallback>
                <p:oleObj name="Equation" r:id="rId5" imgW="444307" imgH="418918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4725144"/>
                        <a:ext cx="792088" cy="7576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7772400" cy="432048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завершення розв'язування  3.4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84784"/>
            <a:ext cx="7772400" cy="3888432"/>
          </a:xfrm>
        </p:spPr>
        <p:txBody>
          <a:bodyPr/>
          <a:lstStyle/>
          <a:p>
            <a:pPr algn="just"/>
            <a:endParaRPr lang="uk-UA" i="1" u="sng" dirty="0" smtClean="0">
              <a:solidFill>
                <a:schemeClr val="tx1"/>
              </a:solidFill>
            </a:endParaRPr>
          </a:p>
          <a:p>
            <a:pPr algn="just"/>
            <a:endParaRPr lang="uk-UA" i="1" u="sng" dirty="0" smtClean="0">
              <a:solidFill>
                <a:schemeClr val="tx1"/>
              </a:solidFill>
            </a:endParaRPr>
          </a:p>
          <a:p>
            <a:r>
              <a:rPr lang="uk-UA" dirty="0" smtClean="0"/>
              <a:t>	 </a:t>
            </a:r>
          </a:p>
          <a:p>
            <a:endParaRPr lang="uk-UA" i="1" u="sng" dirty="0" smtClean="0">
              <a:solidFill>
                <a:schemeClr val="tx1"/>
              </a:solidFill>
            </a:endParaRPr>
          </a:p>
          <a:p>
            <a:endParaRPr lang="uk-UA" i="1" u="sng" dirty="0" smtClean="0">
              <a:solidFill>
                <a:schemeClr val="tx1"/>
              </a:solidFill>
            </a:endParaRPr>
          </a:p>
          <a:p>
            <a:endParaRPr lang="uk-UA" i="1" u="sng" dirty="0" smtClean="0">
              <a:solidFill>
                <a:schemeClr val="tx1"/>
              </a:solidFill>
            </a:endParaRPr>
          </a:p>
          <a:p>
            <a:endParaRPr lang="uk-UA" i="1" u="sng" dirty="0" smtClean="0">
              <a:solidFill>
                <a:schemeClr val="tx1"/>
              </a:solidFill>
            </a:endParaRPr>
          </a:p>
          <a:p>
            <a:endParaRPr lang="uk-UA" i="1" u="sng" dirty="0" smtClean="0">
              <a:solidFill>
                <a:schemeClr val="tx1"/>
              </a:solidFill>
            </a:endParaRPr>
          </a:p>
          <a:p>
            <a:endParaRPr lang="uk-UA" i="1" u="sng" dirty="0" smtClean="0">
              <a:solidFill>
                <a:schemeClr val="tx1"/>
              </a:solidFill>
            </a:endParaRPr>
          </a:p>
          <a:p>
            <a:endParaRPr lang="uk-UA" i="1" u="sng" dirty="0" smtClean="0">
              <a:solidFill>
                <a:schemeClr val="tx1"/>
              </a:solidFill>
            </a:endParaRPr>
          </a:p>
          <a:p>
            <a:r>
              <a:rPr lang="uk-UA" i="1" u="sng" dirty="0" smtClean="0">
                <a:solidFill>
                  <a:schemeClr val="tx1"/>
                </a:solidFill>
              </a:rPr>
              <a:t>Відповідь</a:t>
            </a:r>
            <a:r>
              <a:rPr lang="uk-UA" u="sng" dirty="0" smtClean="0">
                <a:solidFill>
                  <a:schemeClr val="tx1"/>
                </a:solidFill>
              </a:rPr>
              <a:t>: 1,82 МПа.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1403648" y="1628800"/>
          <a:ext cx="6097584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Equation" r:id="rId3" imgW="3200400" imgH="1016000" progId="Equation.DSMT4">
                  <p:embed/>
                </p:oleObj>
              </mc:Choice>
              <mc:Fallback>
                <p:oleObj name="Equation" r:id="rId3" imgW="3200400" imgH="10160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1628800"/>
                        <a:ext cx="6097584" cy="17281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22376" y="0"/>
            <a:ext cx="7772400" cy="1556792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Задача 3.5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844824"/>
            <a:ext cx="7772400" cy="3744416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Нафтова свердловина працює з дебітом 180 т/доб. У свердловину опущено насосно-компресорні труби з умовним діаметром 89 мм (внутрішній діаметр 75,9 мм) на глибину 1000 м. Густина нафти 850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, динамічний коефіцієнт в’язкості нафти 10 мПа</a:t>
            </a:r>
            <a:r>
              <a:rPr lang="uk-UA" b="1" dirty="0" smtClean="0">
                <a:solidFill>
                  <a:schemeClr val="tx1"/>
                </a:solidFill>
              </a:rPr>
              <a:t>·</a:t>
            </a:r>
            <a:r>
              <a:rPr lang="uk-UA" dirty="0" smtClean="0">
                <a:solidFill>
                  <a:schemeClr val="tx1"/>
                </a:solidFill>
              </a:rPr>
              <a:t>с. Визначити втрати тиску на тертя. У скільки разів зміняться втрати тиску на тертя, якщо динамічний коефіцієнт в’язкості нафти буде меншим у 10 разів?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72400" cy="816706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Розвязування задачі 3.5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5040560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Розраховуємо: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кінематичні коефіцієнти в’язкості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                                                   ;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ν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 = 11,76 </a:t>
            </a:r>
            <a:r>
              <a:rPr lang="uk-UA" b="1" baseline="30000" dirty="0" smtClean="0">
                <a:solidFill>
                  <a:schemeClr val="tx1"/>
                </a:solidFill>
              </a:rPr>
              <a:t>. </a:t>
            </a:r>
            <a:r>
              <a:rPr lang="uk-UA" dirty="0" smtClean="0">
                <a:solidFill>
                  <a:schemeClr val="tx1"/>
                </a:solidFill>
              </a:rPr>
              <a:t>10</a:t>
            </a:r>
            <a:r>
              <a:rPr lang="uk-UA" baseline="30000" dirty="0" smtClean="0">
                <a:solidFill>
                  <a:schemeClr val="tx1"/>
                </a:solidFill>
              </a:rPr>
              <a:t>-6</a:t>
            </a:r>
            <a:r>
              <a:rPr lang="uk-UA" dirty="0" smtClean="0">
                <a:solidFill>
                  <a:schemeClr val="tx1"/>
                </a:solidFill>
              </a:rPr>
              <a:t> : 10 =11,76 </a:t>
            </a:r>
            <a:r>
              <a:rPr lang="uk-UA" b="1" baseline="30000" dirty="0" smtClean="0">
                <a:solidFill>
                  <a:schemeClr val="tx1"/>
                </a:solidFill>
              </a:rPr>
              <a:t>.</a:t>
            </a:r>
            <a:r>
              <a:rPr lang="uk-UA" dirty="0" smtClean="0">
                <a:solidFill>
                  <a:schemeClr val="tx1"/>
                </a:solidFill>
              </a:rPr>
              <a:t> 10</a:t>
            </a:r>
            <a:r>
              <a:rPr lang="uk-UA" baseline="30000" dirty="0" smtClean="0">
                <a:solidFill>
                  <a:schemeClr val="tx1"/>
                </a:solidFill>
              </a:rPr>
              <a:t>-7</a:t>
            </a:r>
            <a:r>
              <a:rPr lang="uk-UA" dirty="0" smtClean="0">
                <a:solidFill>
                  <a:schemeClr val="tx1"/>
                </a:solidFill>
              </a:rPr>
              <a:t>  м</a:t>
            </a:r>
            <a:r>
              <a:rPr lang="uk-UA" baseline="30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/с ;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об’ємний дебіт сверловини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середню швидкість руху рідини в трубі</a:t>
            </a:r>
          </a:p>
          <a:p>
            <a:r>
              <a:rPr lang="uk-UA" dirty="0" smtClean="0"/>
              <a:t>	 </a:t>
            </a:r>
          </a:p>
          <a:p>
            <a:endParaRPr lang="uk-UA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1835696" y="2060848"/>
          <a:ext cx="4348708" cy="836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" name="Equation" r:id="rId3" imgW="2476500" imgH="469900" progId="Equation.DSMT4">
                  <p:embed/>
                </p:oleObj>
              </mc:Choice>
              <mc:Fallback>
                <p:oleObj name="Equation" r:id="rId3" imgW="2476500" imgH="4699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060848"/>
                        <a:ext cx="4348708" cy="8362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2987823" y="4149080"/>
          <a:ext cx="4277275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6" name="Equation" r:id="rId5" imgW="2578100" imgH="469900" progId="Equation.DSMT4">
                  <p:embed/>
                </p:oleObj>
              </mc:Choice>
              <mc:Fallback>
                <p:oleObj name="Equation" r:id="rId5" imgW="2578100" imgH="4699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3" y="4149080"/>
                        <a:ext cx="4277275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2299747" y="5517232"/>
          <a:ext cx="4480497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Equation" r:id="rId7" imgW="2667000" imgH="508000" progId="Equation.DSMT4">
                  <p:embed/>
                </p:oleObj>
              </mc:Choice>
              <mc:Fallback>
                <p:oleObj name="Equation" r:id="rId7" imgW="2667000" imgH="5080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9747" y="5517232"/>
                        <a:ext cx="4480497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Продолвження розвязування 3.5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268760"/>
            <a:ext cx="7772400" cy="5589240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– критерії Рейнольдса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значини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(оскільки 10   &gt;Re &gt; 2320, то режим руху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турбулентний в зоні гідравлічно-гладких труб для обох випадків);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коефіцієнти гідравлічного опору при русі рідини в трубах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dirty="0" smtClean="0"/>
              <a:t> </a:t>
            </a:r>
            <a:endParaRPr lang="uk-UA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899592" y="1844824"/>
          <a:ext cx="3725747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name="Equation" r:id="rId3" imgW="2413000" imgH="508000" progId="Equation.DSMT4">
                  <p:embed/>
                </p:oleObj>
              </mc:Choice>
              <mc:Fallback>
                <p:oleObj name="Equation" r:id="rId3" imgW="2413000" imgH="5080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844824"/>
                        <a:ext cx="3725747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4860032" y="1772816"/>
          <a:ext cx="378442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0" name="Equation" r:id="rId5" imgW="2463800" imgH="508000" progId="Equation.DSMT4">
                  <p:embed/>
                </p:oleObj>
              </mc:Choice>
              <mc:Fallback>
                <p:oleObj name="Equation" r:id="rId5" imgW="2463800" imgH="5080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1772816"/>
                        <a:ext cx="3784420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1475656" y="3356992"/>
          <a:ext cx="2808312" cy="774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1" name="Equation" r:id="rId7" imgW="1663700" imgH="457200" progId="Equation.DSMT4">
                  <p:embed/>
                </p:oleObj>
              </mc:Choice>
              <mc:Fallback>
                <p:oleObj name="Equation" r:id="rId7" imgW="1663700" imgH="4572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3356992"/>
                        <a:ext cx="2808312" cy="7747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5292080" y="3356992"/>
          <a:ext cx="3182094" cy="707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2" name="Equation" r:id="rId9" imgW="1892300" imgH="419100" progId="Equation.DSMT4">
                  <p:embed/>
                </p:oleObj>
              </mc:Choice>
              <mc:Fallback>
                <p:oleObj name="Equation" r:id="rId9" imgW="1892300" imgH="4191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3356992"/>
                        <a:ext cx="3182094" cy="707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2555776" y="4149080"/>
          <a:ext cx="288032" cy="672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3" name="Equation" r:id="rId11" imgW="164957" imgH="393359" progId="Equation.DSMT4">
                  <p:embed/>
                </p:oleObj>
              </mc:Choice>
              <mc:Fallback>
                <p:oleObj name="Equation" r:id="rId11" imgW="164957" imgH="393359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4149080"/>
                        <a:ext cx="288032" cy="6720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67269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Завершення розв'язування 3.5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268760"/>
            <a:ext cx="7772400" cy="5589240"/>
          </a:xfrm>
        </p:spPr>
        <p:txBody>
          <a:bodyPr>
            <a:normAutofit fontScale="92500" lnSpcReduction="10000"/>
          </a:bodyPr>
          <a:lstStyle/>
          <a:p>
            <a:endParaRPr lang="uk-UA" dirty="0" smtClean="0"/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втрати тиску на тертя при русі рідини в трубах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Таким чином, якщо динамічний коефіцієнт в’язкості нафти буде меншим у 10 разів, то втрати тиску на тертя зменшуються в 1,78 рази.</a:t>
            </a: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Відповідь</a:t>
            </a:r>
            <a:r>
              <a:rPr lang="uk-UA" dirty="0" smtClean="0">
                <a:solidFill>
                  <a:schemeClr val="tx1"/>
                </a:solidFill>
              </a:rPr>
              <a:t>: 6,7 кПа; 1,78.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2091879" y="1268760"/>
          <a:ext cx="4064297" cy="1775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4" name="Equation" r:id="rId3" imgW="2260600" imgH="990600" progId="Equation.DSMT4">
                  <p:embed/>
                </p:oleObj>
              </mc:Choice>
              <mc:Fallback>
                <p:oleObj name="Equation" r:id="rId3" imgW="2260600" imgH="9906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1879" y="1268760"/>
                        <a:ext cx="4064297" cy="17759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1259632" y="3573016"/>
          <a:ext cx="6590851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5" name="Equation" r:id="rId5" imgW="3721100" imgH="965200" progId="Equation.DSMT4">
                  <p:embed/>
                </p:oleObj>
              </mc:Choice>
              <mc:Fallback>
                <p:oleObj name="Equation" r:id="rId5" imgW="3721100" imgH="965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3573016"/>
                        <a:ext cx="6590851" cy="17281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936104"/>
          </a:xfrm>
        </p:spPr>
        <p:txBody>
          <a:bodyPr/>
          <a:lstStyle/>
          <a:p>
            <a:r>
              <a:rPr lang="uk-UA" dirty="0" smtClean="0"/>
              <a:t>Задача 3.1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2492896"/>
            <a:ext cx="7772400" cy="3384376"/>
          </a:xfrm>
        </p:spPr>
        <p:txBody>
          <a:bodyPr/>
          <a:lstStyle/>
          <a:p>
            <a:pPr algn="just"/>
            <a:r>
              <a:rPr lang="uk-UA" dirty="0" smtClean="0"/>
              <a:t>    </a:t>
            </a:r>
            <a:r>
              <a:rPr lang="uk-UA" dirty="0" smtClean="0">
                <a:solidFill>
                  <a:schemeClr val="tx1"/>
                </a:solidFill>
              </a:rPr>
              <a:t>Розрахувати гідравлічні втрати напору і тиску на ділянці трубопро­воду під час руху по ньому нафти. Відомо: довжина </a:t>
            </a:r>
            <a:r>
              <a:rPr lang="uk-UA" dirty="0" err="1" smtClean="0">
                <a:solidFill>
                  <a:schemeClr val="tx1"/>
                </a:solidFill>
              </a:rPr>
              <a:t>трудопроводу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1000м, діаметр 100 мм; </a:t>
            </a:r>
            <a:r>
              <a:rPr lang="uk-UA" dirty="0" smtClean="0">
                <a:solidFill>
                  <a:schemeClr val="tx1"/>
                </a:solidFill>
              </a:rPr>
              <a:t>трубопровід прокладено по схилу, що має кут нахилу до горизонту 10º, причому рух нафти має місце вверх по трубопроводу; тиски на вході і кінці трубопроводу 2,6 МПа і 0,2 МПа; густина нафти 870 кг/м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. </a:t>
            </a:r>
            <a:r>
              <a:rPr lang="uk-UA" dirty="0" err="1" smtClean="0">
                <a:solidFill>
                  <a:schemeClr val="tx1"/>
                </a:solidFill>
              </a:rPr>
              <a:t>вязкість</a:t>
            </a:r>
            <a:r>
              <a:rPr lang="uk-UA" dirty="0" smtClean="0">
                <a:solidFill>
                  <a:schemeClr val="tx1"/>
                </a:solidFill>
              </a:rPr>
              <a:t> 5мПа/с.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792088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Розв'язання задачі 3.1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84784"/>
            <a:ext cx="7772400" cy="4896544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Для розрахунку використаємо рівняння Бернуллі (4.1) Оскільки діаметр трубопроводу незмінний, а нафту вважаємо практично нестисливою, то із рівняння (4.1) маємо втрату напору: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,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а втрата тиску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де Δ</a:t>
            </a:r>
            <a:r>
              <a:rPr lang="uk-UA" i="1" dirty="0" smtClean="0">
                <a:solidFill>
                  <a:schemeClr val="tx1"/>
                </a:solidFill>
              </a:rPr>
              <a:t>z</a:t>
            </a:r>
            <a:r>
              <a:rPr lang="uk-UA" dirty="0" smtClean="0">
                <a:solidFill>
                  <a:schemeClr val="tx1"/>
                </a:solidFill>
              </a:rPr>
              <a:t>=</a:t>
            </a:r>
            <a:r>
              <a:rPr lang="uk-UA" i="1" dirty="0" smtClean="0">
                <a:solidFill>
                  <a:schemeClr val="tx1"/>
                </a:solidFill>
              </a:rPr>
              <a:t>L </a:t>
            </a:r>
            <a:r>
              <a:rPr lang="uk-UA" dirty="0" smtClean="0">
                <a:solidFill>
                  <a:schemeClr val="tx1"/>
                </a:solidFill>
              </a:rPr>
              <a:t>sin 10º – перевищення кінця трубопроводу над початком; </a:t>
            </a:r>
            <a:r>
              <a:rPr lang="uk-UA" i="1" dirty="0" smtClean="0">
                <a:solidFill>
                  <a:schemeClr val="tx1"/>
                </a:solidFill>
              </a:rPr>
              <a:t>L </a:t>
            </a:r>
            <a:r>
              <a:rPr lang="uk-UA" dirty="0" smtClean="0">
                <a:solidFill>
                  <a:schemeClr val="tx1"/>
                </a:solidFill>
              </a:rPr>
              <a:t>– довжина трубо­проводу.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</a:t>
            </a:r>
            <a:r>
              <a:rPr lang="uk-UA" i="1" dirty="0" smtClean="0">
                <a:solidFill>
                  <a:schemeClr val="tx1"/>
                </a:solidFill>
              </a:rPr>
              <a:t>Відповідь</a:t>
            </a:r>
            <a:r>
              <a:rPr lang="uk-UA" dirty="0" smtClean="0">
                <a:solidFill>
                  <a:schemeClr val="tx1"/>
                </a:solidFill>
              </a:rPr>
              <a:t>: 107,5 м; 0,917 МПа.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115616" y="3068960"/>
          <a:ext cx="7260807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3" imgW="4191000" imgH="457200" progId="Equation.DSMT4">
                  <p:embed/>
                </p:oleObj>
              </mc:Choice>
              <mc:Fallback>
                <p:oleObj name="Equation" r:id="rId3" imgW="4191000" imgH="4572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3068960"/>
                        <a:ext cx="7260807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115616" y="4293096"/>
          <a:ext cx="720080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5" imgW="3327400" imgH="266700" progId="Equation.DSMT4">
                  <p:embed/>
                </p:oleObj>
              </mc:Choice>
              <mc:Fallback>
                <p:oleObj name="Equation" r:id="rId5" imgW="3327400" imgH="2667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4293096"/>
                        <a:ext cx="7200800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67269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Задача 3.3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2708920"/>
            <a:ext cx="8099240" cy="331236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</a:t>
            </a:r>
            <a:r>
              <a:rPr lang="uk-UA" sz="2800" dirty="0" smtClean="0">
                <a:solidFill>
                  <a:schemeClr val="tx1"/>
                </a:solidFill>
              </a:rPr>
              <a:t>Розрахувати втрату тиску на тертя під час руху нафти в новій зварній сталевій трубі діаметром 76 мм і довжиною 100м. Відомо: витрата нафти 100 т/доб; густина і динамічний коефіцієнт в’язкості нафти 885 кг/м</a:t>
            </a:r>
            <a:r>
              <a:rPr lang="uk-UA" sz="2800" baseline="30000" dirty="0" smtClean="0">
                <a:solidFill>
                  <a:schemeClr val="tx1"/>
                </a:solidFill>
              </a:rPr>
              <a:t>3</a:t>
            </a:r>
            <a:r>
              <a:rPr lang="uk-UA" sz="2800" dirty="0" smtClean="0">
                <a:solidFill>
                  <a:schemeClr val="tx1"/>
                </a:solidFill>
              </a:rPr>
              <a:t> і 2,9 мПа </a:t>
            </a:r>
            <a:r>
              <a:rPr lang="uk-UA" sz="2800" b="1" baseline="30000" dirty="0" smtClean="0">
                <a:solidFill>
                  <a:schemeClr val="tx1"/>
                </a:solidFill>
              </a:rPr>
              <a:t>. </a:t>
            </a:r>
            <a:r>
              <a:rPr lang="uk-UA" sz="2800" dirty="0" smtClean="0">
                <a:solidFill>
                  <a:schemeClr val="tx1"/>
                </a:solidFill>
              </a:rPr>
              <a:t>с.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648072"/>
          </a:xfrm>
        </p:spPr>
        <p:txBody>
          <a:bodyPr>
            <a:normAutofit/>
          </a:bodyPr>
          <a:lstStyle/>
          <a:p>
            <a:r>
              <a:rPr lang="uk-UA" sz="2800" dirty="0" smtClean="0"/>
              <a:t>Розв'язання задачі 3.3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196752"/>
            <a:ext cx="8280920" cy="5256584"/>
          </a:xfrm>
        </p:spPr>
        <p:txBody>
          <a:bodyPr>
            <a:normAutofit/>
          </a:bodyPr>
          <a:lstStyle/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– об’ємну швидкість руху нафти</a:t>
            </a:r>
          </a:p>
          <a:p>
            <a:pPr algn="just"/>
            <a:endParaRPr lang="uk-UA" sz="1800" dirty="0" smtClean="0">
              <a:solidFill>
                <a:schemeClr val="tx1"/>
              </a:solidFill>
            </a:endParaRPr>
          </a:p>
          <a:p>
            <a:pPr algn="just"/>
            <a:endParaRPr lang="uk-UA" sz="1800" dirty="0" smtClean="0">
              <a:solidFill>
                <a:schemeClr val="tx1"/>
              </a:solidFill>
            </a:endParaRPr>
          </a:p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endParaRPr lang="uk-UA" sz="1800" dirty="0" smtClean="0">
              <a:solidFill>
                <a:schemeClr val="tx1"/>
              </a:solidFill>
            </a:endParaRPr>
          </a:p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 – число Рейнольдса  </a:t>
            </a:r>
          </a:p>
          <a:p>
            <a:pPr algn="just"/>
            <a:endParaRPr lang="uk-UA" sz="1800" dirty="0" smtClean="0">
              <a:solidFill>
                <a:schemeClr val="tx1"/>
              </a:solidFill>
            </a:endParaRPr>
          </a:p>
          <a:p>
            <a:pPr algn="just"/>
            <a:endParaRPr lang="uk-UA" sz="1800" dirty="0" smtClean="0">
              <a:solidFill>
                <a:schemeClr val="tx1"/>
              </a:solidFill>
            </a:endParaRPr>
          </a:p>
          <a:p>
            <a:pPr algn="just"/>
            <a:endParaRPr lang="uk-UA" sz="1800" dirty="0" smtClean="0">
              <a:solidFill>
                <a:schemeClr val="tx1"/>
              </a:solidFill>
            </a:endParaRPr>
          </a:p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що більше Re</a:t>
            </a:r>
            <a:r>
              <a:rPr lang="uk-UA" sz="1800" baseline="-25000" dirty="0" smtClean="0">
                <a:solidFill>
                  <a:schemeClr val="tx1"/>
                </a:solidFill>
              </a:rPr>
              <a:t>кp</a:t>
            </a:r>
            <a:r>
              <a:rPr lang="uk-UA" sz="1800" dirty="0" smtClean="0">
                <a:solidFill>
                  <a:schemeClr val="tx1"/>
                </a:solidFill>
              </a:rPr>
              <a:t> =2320. Отже, режим руху турбулентний.</a:t>
            </a:r>
          </a:p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Для нової зварної сталевої труби еквівалентна шорсткість  </a:t>
            </a:r>
            <a:r>
              <a:rPr lang="uk-UA" sz="1800" i="1" dirty="0" smtClean="0">
                <a:solidFill>
                  <a:schemeClr val="tx1"/>
                </a:solidFill>
              </a:rPr>
              <a:t>= </a:t>
            </a:r>
            <a:r>
              <a:rPr lang="uk-UA" sz="1800" dirty="0" smtClean="0">
                <a:solidFill>
                  <a:schemeClr val="tx1"/>
                </a:solidFill>
              </a:rPr>
              <a:t>0,03–0,12 мм; беремо     = 0,07 мм. Тоді</a:t>
            </a:r>
          </a:p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	 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r>
              <a:rPr lang="uk-UA" dirty="0" smtClean="0">
                <a:solidFill>
                  <a:schemeClr val="tx1"/>
                </a:solidFill>
              </a:rPr>
              <a:t>Наст стор.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1946477" y="1484784"/>
          <a:ext cx="6300699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Equation" r:id="rId3" imgW="3327400" imgH="495300" progId="Equation.DSMT4">
                  <p:embed/>
                </p:oleObj>
              </mc:Choice>
              <mc:Fallback>
                <p:oleObj name="Equation" r:id="rId3" imgW="3327400" imgH="4953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477" y="1484784"/>
                        <a:ext cx="6300699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3491880" y="2636912"/>
          <a:ext cx="4608512" cy="840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Equation" r:id="rId5" imgW="2603500" imgH="469900" progId="Equation.DSMT4">
                  <p:embed/>
                </p:oleObj>
              </mc:Choice>
              <mc:Fallback>
                <p:oleObj name="Equation" r:id="rId5" imgW="2603500" imgH="4699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2636912"/>
                        <a:ext cx="4608512" cy="8409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395536" y="4221088"/>
          <a:ext cx="224025" cy="252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Equation" r:id="rId7" imgW="152268" imgH="164957" progId="Equation.DSMT4">
                  <p:embed/>
                </p:oleObj>
              </mc:Choice>
              <mc:Fallback>
                <p:oleObj name="Equation" r:id="rId7" imgW="152268" imgH="164957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4221088"/>
                        <a:ext cx="224025" cy="2520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3707904" y="4149080"/>
          <a:ext cx="256029" cy="2880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4" name="Equation" r:id="rId9" imgW="152268" imgH="164957" progId="Equation.DSMT4">
                  <p:embed/>
                </p:oleObj>
              </mc:Choice>
              <mc:Fallback>
                <p:oleObj name="Equation" r:id="rId9" imgW="152268" imgH="164957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4149080"/>
                        <a:ext cx="256029" cy="2880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95" name="Object 11"/>
          <p:cNvGraphicFramePr>
            <a:graphicFrameLocks noChangeAspect="1"/>
          </p:cNvGraphicFramePr>
          <p:nvPr/>
        </p:nvGraphicFramePr>
        <p:xfrm>
          <a:off x="3059832" y="4725144"/>
          <a:ext cx="3528392" cy="1572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5" name="Equation" r:id="rId10" imgW="1916868" imgH="863225" progId="Equation.DSMT4">
                  <p:embed/>
                </p:oleObj>
              </mc:Choice>
              <mc:Fallback>
                <p:oleObj name="Equation" r:id="rId10" imgW="1916868" imgH="863225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4725144"/>
                        <a:ext cx="3528392" cy="15720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22376" y="980728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uk-UA" sz="2800" dirty="0" smtClean="0"/>
              <a:t>Продовження розвязування задачі  3.3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556792"/>
            <a:ext cx="7772400" cy="482453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Оскільки 10 </a:t>
            </a:r>
            <a:r>
              <a:rPr lang="uk-UA" i="1" dirty="0" smtClean="0">
                <a:solidFill>
                  <a:schemeClr val="tx1"/>
                </a:solidFill>
              </a:rPr>
              <a:t>d</a:t>
            </a:r>
            <a:r>
              <a:rPr lang="uk-UA" dirty="0" smtClean="0">
                <a:solidFill>
                  <a:schemeClr val="tx1"/>
                </a:solidFill>
              </a:rPr>
              <a:t>/  &lt; Re &lt;500 </a:t>
            </a:r>
            <a:r>
              <a:rPr lang="uk-UA" i="1" dirty="0" smtClean="0">
                <a:solidFill>
                  <a:schemeClr val="tx1"/>
                </a:solidFill>
              </a:rPr>
              <a:t>d/    </a:t>
            </a:r>
            <a:r>
              <a:rPr lang="uk-UA" dirty="0" smtClean="0">
                <a:solidFill>
                  <a:schemeClr val="tx1"/>
                </a:solidFill>
              </a:rPr>
              <a:t>, то рух відбувається у третій докритичній, змішаній зоні при турбулентному режимі. Тоді гідравлічний коефіцієнт тертя визначаємо за формулою (4.7):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а відтак розраховуємо втрату тиску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2915816" y="1556792"/>
          <a:ext cx="256028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3" imgW="152268" imgH="164957" progId="Equation.DSMT4">
                  <p:embed/>
                </p:oleObj>
              </mc:Choice>
              <mc:Fallback>
                <p:oleObj name="Equation" r:id="rId3" imgW="152268" imgH="164957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1556792"/>
                        <a:ext cx="256028" cy="288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"/>
          <p:cNvGraphicFramePr>
            <a:graphicFrameLocks noChangeAspect="1"/>
          </p:cNvGraphicFramePr>
          <p:nvPr/>
        </p:nvGraphicFramePr>
        <p:xfrm>
          <a:off x="4860032" y="1556792"/>
          <a:ext cx="256028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4" name="Equation" r:id="rId5" imgW="152268" imgH="164957" progId="Equation.DSMT4">
                  <p:embed/>
                </p:oleObj>
              </mc:Choice>
              <mc:Fallback>
                <p:oleObj name="Equation" r:id="rId5" imgW="152268" imgH="164957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1556792"/>
                        <a:ext cx="256028" cy="288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2915817" y="2852936"/>
          <a:ext cx="5184576" cy="1032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Equation" r:id="rId6" imgW="2374900" imgH="482600" progId="Equation.DSMT4">
                  <p:embed/>
                </p:oleObj>
              </mc:Choice>
              <mc:Fallback>
                <p:oleObj name="Equation" r:id="rId6" imgW="2374900" imgH="4826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7" y="2852936"/>
                        <a:ext cx="5184576" cy="10327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1475656" y="4581128"/>
          <a:ext cx="6964614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Equation" r:id="rId8" imgW="3543300" imgH="469900" progId="Equation.DSMT4">
                  <p:embed/>
                </p:oleObj>
              </mc:Choice>
              <mc:Fallback>
                <p:oleObj name="Equation" r:id="rId8" imgW="3543300" imgH="4699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4581128"/>
                        <a:ext cx="6964614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20080"/>
          </a:xfrm>
        </p:spPr>
        <p:txBody>
          <a:bodyPr>
            <a:normAutofit fontScale="90000"/>
          </a:bodyPr>
          <a:lstStyle/>
          <a:p>
            <a:r>
              <a:rPr lang="uk-UA" sz="2800" dirty="0" smtClean="0"/>
              <a:t>Продовження розв'язування задачі  3.3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268760"/>
            <a:ext cx="7772400" cy="4320480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Якщо гідравлічний коефіцієнт  тертя розраховуємо за формулою Блазіуса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То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а це менше на 15,2%.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</a:t>
            </a:r>
            <a:r>
              <a:rPr lang="uk-UA" i="1" dirty="0" smtClean="0">
                <a:solidFill>
                  <a:schemeClr val="tx1"/>
                </a:solidFill>
              </a:rPr>
              <a:t>Відповідь</a:t>
            </a:r>
            <a:r>
              <a:rPr lang="uk-UA" dirty="0" smtClean="0">
                <a:solidFill>
                  <a:schemeClr val="tx1"/>
                </a:solidFill>
              </a:rPr>
              <a:t>: 0,112 МПа.</a:t>
            </a:r>
          </a:p>
          <a:p>
            <a:endParaRPr lang="uk-UA" dirty="0"/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2771800" y="1988840"/>
          <a:ext cx="3528393" cy="972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Equation" r:id="rId3" imgW="1663700" imgH="457200" progId="Equation.DSMT4">
                  <p:embed/>
                </p:oleObj>
              </mc:Choice>
              <mc:Fallback>
                <p:oleObj name="Equation" r:id="rId3" imgW="1663700" imgH="4572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1988840"/>
                        <a:ext cx="3528393" cy="9728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1619672" y="3429000"/>
          <a:ext cx="6889726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name="Equation" r:id="rId5" imgW="3505200" imgH="469900" progId="Equation.DSMT4">
                  <p:embed/>
                </p:oleObj>
              </mc:Choice>
              <mc:Fallback>
                <p:oleObj name="Equation" r:id="rId5" imgW="3505200" imgH="4699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429000"/>
                        <a:ext cx="6889726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22376" y="548680"/>
            <a:ext cx="7772400" cy="108012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Задача 3.4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2276872"/>
            <a:ext cx="7772400" cy="2826616"/>
          </a:xfrm>
        </p:spPr>
        <p:txBody>
          <a:bodyPr>
            <a:no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    Визначити втрати тиску на тертя під час руху нафти в кільцевому просторі між не новими зварними сталевими трубами експлуатаційної колони з внутрішнім діаметром </a:t>
            </a:r>
            <a:r>
              <a:rPr lang="uk-UA" sz="2400" i="1" dirty="0" smtClean="0">
                <a:solidFill>
                  <a:schemeClr val="tx1"/>
                </a:solidFill>
              </a:rPr>
              <a:t>D</a:t>
            </a:r>
            <a:r>
              <a:rPr lang="uk-UA" sz="2400" baseline="-25000" dirty="0" smtClean="0">
                <a:solidFill>
                  <a:schemeClr val="tx1"/>
                </a:solidFill>
              </a:rPr>
              <a:t>в</a:t>
            </a:r>
            <a:r>
              <a:rPr lang="uk-UA" sz="2400" dirty="0" smtClean="0">
                <a:solidFill>
                  <a:schemeClr val="tx1"/>
                </a:solidFill>
              </a:rPr>
              <a:t>=147,12 мм, і колони нкт з  зовнішнім діаметром </a:t>
            </a:r>
            <a:r>
              <a:rPr lang="uk-UA" sz="2400" i="1" dirty="0" smtClean="0">
                <a:solidFill>
                  <a:schemeClr val="tx1"/>
                </a:solidFill>
              </a:rPr>
              <a:t>d</a:t>
            </a:r>
            <a:r>
              <a:rPr lang="uk-UA" sz="2400" baseline="-25000" dirty="0" smtClean="0">
                <a:solidFill>
                  <a:schemeClr val="tx1"/>
                </a:solidFill>
              </a:rPr>
              <a:t>з </a:t>
            </a:r>
            <a:r>
              <a:rPr lang="uk-UA" sz="2400" dirty="0" smtClean="0">
                <a:solidFill>
                  <a:schemeClr val="tx1"/>
                </a:solidFill>
              </a:rPr>
              <a:t>= 88,9мм на ділянці довжиною </a:t>
            </a:r>
            <a:r>
              <a:rPr lang="uk-UA" sz="2400" i="1" dirty="0" smtClean="0">
                <a:solidFill>
                  <a:schemeClr val="tx1"/>
                </a:solidFill>
              </a:rPr>
              <a:t>L</a:t>
            </a:r>
            <a:r>
              <a:rPr lang="uk-UA" sz="2400" dirty="0" smtClean="0">
                <a:solidFill>
                  <a:schemeClr val="tx1"/>
                </a:solidFill>
              </a:rPr>
              <a:t>=100м; Відомо: витрата води </a:t>
            </a:r>
            <a:r>
              <a:rPr lang="uk-UA" sz="2400" i="1" dirty="0" smtClean="0">
                <a:solidFill>
                  <a:schemeClr val="tx1"/>
                </a:solidFill>
              </a:rPr>
              <a:t>Q</a:t>
            </a:r>
            <a:r>
              <a:rPr lang="uk-UA" sz="2400" dirty="0" smtClean="0">
                <a:solidFill>
                  <a:schemeClr val="tx1"/>
                </a:solidFill>
              </a:rPr>
              <a:t>= 29,2 л/с (два насосних агрегати, які працюють на ІV передачі).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864096"/>
          </a:xfrm>
        </p:spPr>
        <p:txBody>
          <a:bodyPr>
            <a:normAutofit/>
          </a:bodyPr>
          <a:lstStyle/>
          <a:p>
            <a:r>
              <a:rPr lang="uk-UA" sz="3200" dirty="0" smtClean="0">
                <a:effectLst/>
              </a:rPr>
              <a:t>Розв'язування задачі 3.4</a:t>
            </a:r>
            <a:endParaRPr lang="uk-UA" sz="3200" dirty="0">
              <a:effectLst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496855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Розраховуємо спочатку: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швидкість руху води в кільцевому зазорі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гідравлічний діаметр кільцевого простору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	d=D</a:t>
            </a:r>
            <a:r>
              <a:rPr lang="uk-UA" baseline="-25000" dirty="0" smtClean="0">
                <a:solidFill>
                  <a:schemeClr val="tx1"/>
                </a:solidFill>
              </a:rPr>
              <a:t>в </a:t>
            </a:r>
            <a:r>
              <a:rPr lang="uk-UA" i="1" dirty="0" smtClean="0">
                <a:solidFill>
                  <a:schemeClr val="tx1"/>
                </a:solidFill>
              </a:rPr>
              <a:t>– d</a:t>
            </a:r>
            <a:r>
              <a:rPr lang="uk-UA" baseline="-25000" dirty="0" smtClean="0">
                <a:solidFill>
                  <a:schemeClr val="tx1"/>
                </a:solidFill>
              </a:rPr>
              <a:t>з</a:t>
            </a:r>
            <a:r>
              <a:rPr lang="uk-UA" i="1" dirty="0" smtClean="0">
                <a:solidFill>
                  <a:schemeClr val="tx1"/>
                </a:solidFill>
              </a:rPr>
              <a:t>= </a:t>
            </a:r>
            <a:r>
              <a:rPr lang="uk-UA" dirty="0" smtClean="0">
                <a:solidFill>
                  <a:schemeClr val="tx1"/>
                </a:solidFill>
              </a:rPr>
              <a:t>147,12 – 88,9 = 58,22  мм;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– число Рейнольдса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де </a:t>
            </a:r>
            <a:r>
              <a:rPr lang="uk-UA" i="1" dirty="0" smtClean="0">
                <a:solidFill>
                  <a:schemeClr val="tx1"/>
                </a:solidFill>
              </a:rPr>
              <a:t>ν –</a:t>
            </a:r>
            <a:r>
              <a:rPr lang="uk-UA" dirty="0" smtClean="0">
                <a:solidFill>
                  <a:schemeClr val="tx1"/>
                </a:solidFill>
              </a:rPr>
              <a:t> кінематичний коефіцієнт в’язкості води, </a:t>
            </a:r>
            <a:r>
              <a:rPr lang="uk-UA" i="1" dirty="0" smtClean="0">
                <a:solidFill>
                  <a:schemeClr val="tx1"/>
                </a:solidFill>
              </a:rPr>
              <a:t>ν </a:t>
            </a:r>
            <a:r>
              <a:rPr lang="uk-UA" dirty="0" smtClean="0">
                <a:solidFill>
                  <a:schemeClr val="tx1"/>
                </a:solidFill>
              </a:rPr>
              <a:t>= 10</a:t>
            </a:r>
            <a:r>
              <a:rPr lang="uk-UA" baseline="30000" dirty="0" smtClean="0">
                <a:solidFill>
                  <a:schemeClr val="tx1"/>
                </a:solidFill>
              </a:rPr>
              <a:t>-6</a:t>
            </a:r>
            <a:r>
              <a:rPr lang="uk-UA" dirty="0" smtClean="0">
                <a:solidFill>
                  <a:schemeClr val="tx1"/>
                </a:solidFill>
              </a:rPr>
              <a:t> м</a:t>
            </a:r>
            <a:r>
              <a:rPr lang="uk-UA" baseline="30000" dirty="0" smtClean="0">
                <a:solidFill>
                  <a:schemeClr val="tx1"/>
                </a:solidFill>
              </a:rPr>
              <a:t>2</a:t>
            </a:r>
            <a:r>
              <a:rPr lang="uk-UA" dirty="0" smtClean="0">
                <a:solidFill>
                  <a:schemeClr val="tx1"/>
                </a:solidFill>
              </a:rPr>
              <a:t>/с.</a:t>
            </a:r>
          </a:p>
          <a:p>
            <a:endParaRPr lang="uk-UA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1547664" y="2276872"/>
          <a:ext cx="6696744" cy="946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Equation" r:id="rId3" imgW="3644900" imgH="520700" progId="Equation.DSMT4">
                  <p:embed/>
                </p:oleObj>
              </mc:Choice>
              <mc:Fallback>
                <p:oleObj name="Equation" r:id="rId3" imgW="3644900" imgH="5207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2276872"/>
                        <a:ext cx="6696744" cy="9466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2328231" y="4653136"/>
          <a:ext cx="4389607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7" name="Equation" r:id="rId5" imgW="2413000" imgH="482600" progId="Equation.DSMT4">
                  <p:embed/>
                </p:oleObj>
              </mc:Choice>
              <mc:Fallback>
                <p:oleObj name="Equation" r:id="rId5" imgW="2413000" imgH="4826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8231" y="4653136"/>
                        <a:ext cx="4389607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3421</TotalTime>
  <Words>350</Words>
  <Application>Microsoft Office PowerPoint</Application>
  <PresentationFormat>Екран (4:3)</PresentationFormat>
  <Paragraphs>162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7" baseType="lpstr">
      <vt:lpstr>Аспект</vt:lpstr>
      <vt:lpstr>Equation</vt:lpstr>
      <vt:lpstr>Практичне заняття  </vt:lpstr>
      <vt:lpstr>Задача 3.1</vt:lpstr>
      <vt:lpstr>Розв'язання задачі 3.1</vt:lpstr>
      <vt:lpstr>Задача 3.3</vt:lpstr>
      <vt:lpstr>Розв'язання задачі 3.3</vt:lpstr>
      <vt:lpstr>Продовження розвязування задачі  3.3</vt:lpstr>
      <vt:lpstr>Продовження розв'язування задачі  3.3</vt:lpstr>
      <vt:lpstr>Задача 3.4</vt:lpstr>
      <vt:lpstr>Розв'язування задачі 3.4</vt:lpstr>
      <vt:lpstr>Продовження розвязування  3.4</vt:lpstr>
      <vt:lpstr>завершення розв'язування  3.4</vt:lpstr>
      <vt:lpstr>Задача 3.5</vt:lpstr>
      <vt:lpstr>Розвязування задачі 3.5</vt:lpstr>
      <vt:lpstr>Продолвження розвязування 3.5</vt:lpstr>
      <vt:lpstr>Завершення розв'язування 3.5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Практичне заняття  </dc:title>
  <dc:creator>Ivan</dc:creator>
  <cp:lastModifiedBy>Admin</cp:lastModifiedBy>
  <cp:revision>18</cp:revision>
  <dcterms:created xsi:type="dcterms:W3CDTF">2021-09-23T06:21:50Z</dcterms:created>
  <dcterms:modified xsi:type="dcterms:W3CDTF">2024-03-19T20:08:25Z</dcterms:modified>
</cp:coreProperties>
</file>