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96" r:id="rId2"/>
  </p:sldMasterIdLst>
  <p:notesMasterIdLst>
    <p:notesMasterId r:id="rId46"/>
  </p:notesMasterIdLst>
  <p:sldIdLst>
    <p:sldId id="256" r:id="rId3"/>
    <p:sldId id="257" r:id="rId4"/>
    <p:sldId id="258" r:id="rId5"/>
    <p:sldId id="259" r:id="rId6"/>
    <p:sldId id="284" r:id="rId7"/>
    <p:sldId id="286" r:id="rId8"/>
    <p:sldId id="287" r:id="rId9"/>
    <p:sldId id="288" r:id="rId10"/>
    <p:sldId id="289" r:id="rId11"/>
    <p:sldId id="290" r:id="rId12"/>
    <p:sldId id="292" r:id="rId13"/>
    <p:sldId id="293" r:id="rId14"/>
    <p:sldId id="294" r:id="rId15"/>
    <p:sldId id="295" r:id="rId16"/>
    <p:sldId id="303" r:id="rId17"/>
    <p:sldId id="297" r:id="rId18"/>
    <p:sldId id="296" r:id="rId19"/>
    <p:sldId id="298" r:id="rId20"/>
    <p:sldId id="299" r:id="rId21"/>
    <p:sldId id="300" r:id="rId22"/>
    <p:sldId id="301" r:id="rId23"/>
    <p:sldId id="302" r:id="rId24"/>
    <p:sldId id="271" r:id="rId25"/>
    <p:sldId id="265" r:id="rId26"/>
    <p:sldId id="270" r:id="rId27"/>
    <p:sldId id="273" r:id="rId28"/>
    <p:sldId id="278" r:id="rId29"/>
    <p:sldId id="268" r:id="rId30"/>
    <p:sldId id="269" r:id="rId31"/>
    <p:sldId id="283" r:id="rId32"/>
    <p:sldId id="282" r:id="rId33"/>
    <p:sldId id="304" r:id="rId34"/>
    <p:sldId id="274" r:id="rId35"/>
    <p:sldId id="275" r:id="rId36"/>
    <p:sldId id="276" r:id="rId37"/>
    <p:sldId id="277" r:id="rId38"/>
    <p:sldId id="279" r:id="rId39"/>
    <p:sldId id="261" r:id="rId40"/>
    <p:sldId id="280" r:id="rId41"/>
    <p:sldId id="281" r:id="rId42"/>
    <p:sldId id="262" r:id="rId43"/>
    <p:sldId id="263" r:id="rId44"/>
    <p:sldId id="264" r:id="rId45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456" y="-4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0E4F32-4A09-48FD-A696-AF2F6BC46FBF}" type="datetimeFigureOut">
              <a:rPr lang="uk-UA" smtClean="0"/>
              <a:pPr/>
              <a:t>10.09.2024</a:t>
            </a:fld>
            <a:endParaRPr lang="uk-UA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CBD70-7387-47A8-AD5E-8D294E051BB0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69105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CBD70-7387-47A8-AD5E-8D294E051BB0}" type="slidenum">
              <a:rPr lang="uk-UA" smtClean="0"/>
              <a:pPr/>
              <a:t>36</a:t>
            </a:fld>
            <a:endParaRPr lang="uk-UA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4C2186-3AF8-4F58-8769-B091529ABCB5}" type="datetime1">
              <a:rPr lang="uk-UA" smtClean="0"/>
              <a:pPr/>
              <a:t>10.09.2024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D6343D-15A9-4D36-A499-BEAED81E21C8}" type="datetime1">
              <a:rPr lang="uk-UA" smtClean="0"/>
              <a:pPr/>
              <a:t>10.09.2024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BE3A71-0BCB-4829-BBC2-01BDB05DCD67}" type="datetime1">
              <a:rPr lang="uk-UA" smtClean="0"/>
              <a:pPr/>
              <a:t>10.09.2024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FA440-73FA-4AEA-810F-0E132ADA53FE}" type="datetime1">
              <a:rPr lang="uk-UA" smtClean="0"/>
              <a:pPr/>
              <a:t>10.09.2024</a:t>
            </a:fld>
            <a:endParaRPr lang="uk-UA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E62AA-8231-480E-8B06-D6FD4BE51C3A}" type="datetime1">
              <a:rPr lang="uk-UA" smtClean="0"/>
              <a:pPr/>
              <a:t>10.09.2024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0AAA4-EE47-4471-88AE-8F4ABAA0E953}" type="datetime1">
              <a:rPr lang="uk-UA" smtClean="0"/>
              <a:pPr/>
              <a:t>10.09.2024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0CF9D-7046-4043-B355-2B95E14EE176}" type="datetime1">
              <a:rPr lang="uk-UA" smtClean="0"/>
              <a:pPr/>
              <a:t>10.09.2024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0F44F-3D8D-4C78-9A8A-FCB35347D155}" type="datetime1">
              <a:rPr lang="uk-UA" smtClean="0"/>
              <a:pPr/>
              <a:t>10.09.2024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53585-49EE-42EF-9209-C2B9796C0243}" type="datetime1">
              <a:rPr lang="uk-UA" smtClean="0"/>
              <a:pPr/>
              <a:t>10.09.2024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97EE9-622A-4649-B2F2-44BA4B06233C}" type="datetime1">
              <a:rPr lang="uk-UA" smtClean="0"/>
              <a:pPr/>
              <a:t>10.09.2024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7E5E-B749-4E0C-AED9-61EE3F5538CB}" type="datetime1">
              <a:rPr lang="uk-UA" smtClean="0"/>
              <a:pPr/>
              <a:t>10.09.2024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432F61-6D09-4DB0-8355-D4BC615F26E1}" type="datetime1">
              <a:rPr lang="uk-UA" smtClean="0"/>
              <a:pPr/>
              <a:t>10.09.2024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73C8B-866D-40E4-9072-A27872091136}" type="datetime1">
              <a:rPr lang="uk-UA" smtClean="0"/>
              <a:pPr/>
              <a:t>10.09.2024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FB13787-07E9-44B6-8C1D-3D6589C78495}" type="slidenum">
              <a:rPr lang="uk-UA" smtClean="0"/>
              <a:pPr/>
              <a:t>‹№›</a:t>
            </a:fld>
            <a:endParaRPr lang="uk-UA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9D7C1-94DA-40C6-873B-420ED3202B07}" type="datetime1">
              <a:rPr lang="uk-UA" smtClean="0"/>
              <a:pPr/>
              <a:t>10.09.2024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C3BB9-3D48-4FEA-895D-0037E72BDF74}" type="datetime1">
              <a:rPr lang="uk-UA" smtClean="0"/>
              <a:pPr/>
              <a:t>10.09.2024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E306863-F044-4D6E-AD28-CDB5591A6EB5}" type="datetime1">
              <a:rPr lang="uk-UA" smtClean="0"/>
              <a:pPr/>
              <a:t>10.09.2024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6E62D2-6C13-4256-BA4C-7CA28CF45B54}" type="datetime1">
              <a:rPr lang="uk-UA" smtClean="0"/>
              <a:pPr/>
              <a:t>10.09.2024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4A9B667-F359-47C7-8514-74F879BC9010}" type="datetime1">
              <a:rPr lang="uk-UA" smtClean="0"/>
              <a:pPr/>
              <a:t>10.09.2024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5AA3473-ECA8-4700-AC3F-589400255B78}" type="datetime1">
              <a:rPr lang="uk-UA" smtClean="0"/>
              <a:pPr/>
              <a:t>10.09.2024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58811B6-AAD7-4C8C-85D3-FBB3B7740D6D}" type="datetime1">
              <a:rPr lang="uk-UA" smtClean="0"/>
              <a:pPr/>
              <a:t>10.09.2024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84A446E-00DA-446B-8769-5430A426E0EC}" type="datetime1">
              <a:rPr lang="uk-UA" smtClean="0"/>
              <a:pPr/>
              <a:t>10.09.2024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4C0AE1E-E8C0-4034-A36E-F88B30494C9A}" type="datetime1">
              <a:rPr lang="uk-UA" smtClean="0"/>
              <a:pPr/>
              <a:t>10.09.2024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FB13787-07E9-44B6-8C1D-3D6589C78495}" type="slidenum">
              <a:rPr lang="uk-UA" smtClean="0"/>
              <a:pPr/>
              <a:t>‹№›</a:t>
            </a:fld>
            <a:endParaRPr lang="uk-UA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25000">
              <a:schemeClr val="bg2">
                <a:tint val="83000"/>
                <a:satMod val="32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B1CC471-D2CE-4F79-85A6-B80595FA9B8D}" type="datetime1">
              <a:rPr lang="uk-UA" smtClean="0"/>
              <a:pPr/>
              <a:t>10.09.2024</a:t>
            </a:fld>
            <a:endParaRPr lang="uk-UA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FB13787-07E9-44B6-8C1D-3D6589C78495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25000">
              <a:schemeClr val="bg2">
                <a:tint val="83000"/>
                <a:satMod val="32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57DDEE4-83FE-4312-8533-95FD1035DE6B}" type="datetime1">
              <a:rPr lang="uk-UA" smtClean="0"/>
              <a:pPr/>
              <a:t>10.09.2024</a:t>
            </a:fld>
            <a:endParaRPr lang="uk-UA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FB13787-07E9-44B6-8C1D-3D6589C78495}" type="slidenum">
              <a:rPr lang="uk-UA" smtClean="0"/>
              <a:pPr/>
              <a:t>‹№›</a:t>
            </a:fld>
            <a:endParaRPr lang="uk-UA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eduknigi.com/ekol_view.php?id=248" TargetMode="External"/><Relationship Id="rId2" Type="http://schemas.openxmlformats.org/officeDocument/2006/relationships/hyperlink" Target="https://geoknigi.com/book_view.php?id=793" TargetMode="Externa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276872"/>
            <a:ext cx="77724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700" b="1" dirty="0" smtClean="0"/>
              <a:t/>
            </a:r>
            <a:br>
              <a:rPr lang="uk-UA" sz="2700" b="1" dirty="0" smtClean="0"/>
            </a:br>
            <a:r>
              <a:rPr lang="uk-UA" sz="2700" b="1" dirty="0" smtClean="0"/>
              <a:t/>
            </a:r>
            <a:br>
              <a:rPr lang="uk-UA" sz="2700" b="1" dirty="0" smtClean="0"/>
            </a:br>
            <a:r>
              <a:rPr lang="uk-UA" sz="2700" b="1" dirty="0" smtClean="0"/>
              <a:t/>
            </a:r>
            <a:br>
              <a:rPr lang="uk-UA" sz="2700" b="1" dirty="0" smtClean="0"/>
            </a:br>
            <a:r>
              <a:rPr lang="uk-UA" sz="2700" b="1" dirty="0" smtClean="0"/>
              <a:t/>
            </a:r>
            <a:br>
              <a:rPr lang="uk-UA" sz="2700" b="1" dirty="0" smtClean="0"/>
            </a:br>
            <a:r>
              <a:rPr lang="uk-UA" sz="2700" b="1" dirty="0" smtClean="0"/>
              <a:t/>
            </a:r>
            <a:br>
              <a:rPr lang="uk-UA" sz="2700" b="1" dirty="0" smtClean="0"/>
            </a:br>
            <a:r>
              <a:rPr lang="uk-UA" sz="2700" b="1" dirty="0" smtClean="0"/>
              <a:t/>
            </a:r>
            <a:br>
              <a:rPr lang="uk-UA" sz="2700" b="1" dirty="0" smtClean="0"/>
            </a:br>
            <a:r>
              <a:rPr lang="uk-UA" sz="4400" b="1" dirty="0" smtClean="0"/>
              <a:t>Фізика нафтового і газового пласта</a:t>
            </a:r>
            <a:br>
              <a:rPr lang="uk-UA" sz="4400" b="1" dirty="0" smtClean="0"/>
            </a:b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059832" y="4365104"/>
            <a:ext cx="5434944" cy="1760192"/>
          </a:xfrm>
        </p:spPr>
        <p:txBody>
          <a:bodyPr>
            <a:normAutofit/>
          </a:bodyPr>
          <a:lstStyle/>
          <a:p>
            <a:pPr algn="just"/>
            <a:r>
              <a:rPr lang="uk-UA" b="1" dirty="0" smtClean="0">
                <a:solidFill>
                  <a:schemeClr val="tx1"/>
                </a:solidFill>
              </a:rPr>
              <a:t>Лекція 1. Вступ. Зміст курсу. Роль нафти і газу в енергетичному комплексі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  <a:r>
              <a:rPr lang="uk-UA" b="1" dirty="0" smtClean="0">
                <a:solidFill>
                  <a:schemeClr val="tx1"/>
                </a:solidFill>
              </a:rPr>
              <a:t> 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4294967295"/>
          </p:nvPr>
        </p:nvSpPr>
        <p:spPr>
          <a:xfrm>
            <a:off x="539552" y="836712"/>
            <a:ext cx="7772400" cy="489585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uk-UA" dirty="0" smtClean="0"/>
              <a:t>     Американський нафтовий </a:t>
            </a:r>
            <a:r>
              <a:rPr lang="uk-UA" b="1" dirty="0" smtClean="0"/>
              <a:t>барель</a:t>
            </a:r>
            <a:r>
              <a:rPr lang="uk-UA" dirty="0" smtClean="0"/>
              <a:t> - одиниця виміру об’єму нафти, що дорівнює 42 галонам або </a:t>
            </a:r>
            <a:r>
              <a:rPr lang="uk-UA" b="1" dirty="0" smtClean="0"/>
              <a:t>158,988 літра</a:t>
            </a:r>
            <a:r>
              <a:rPr lang="uk-UA" dirty="0" smtClean="0"/>
              <a:t>. Цікаво, що барель для вимірювання інших рідин в Америці містить лише 31,5 галона. 1 галон США = 3.7854 літра.</a:t>
            </a:r>
          </a:p>
          <a:p>
            <a:pPr algn="just">
              <a:buNone/>
            </a:pPr>
            <a:r>
              <a:rPr lang="uk-UA" dirty="0" smtClean="0"/>
              <a:t> </a:t>
            </a:r>
          </a:p>
          <a:p>
            <a:pPr algn="just">
              <a:buNone/>
            </a:pPr>
            <a:r>
              <a:rPr lang="uk-UA" dirty="0" smtClean="0"/>
              <a:t>       На світовому ринку нафти барель використовується як основна одиниця виміру, і ціна на основні світові марки нафти встановлюється в доларах за барель.</a:t>
            </a:r>
          </a:p>
          <a:p>
            <a:pPr>
              <a:buNone/>
            </a:pPr>
            <a:r>
              <a:rPr lang="uk-UA" dirty="0" smtClean="0"/>
              <a:t> 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908720"/>
            <a:ext cx="73448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/>
              <a:t>Родовищ-гіганти, запаси яких перевищують 0,5 млрд.  т нафти</a:t>
            </a:r>
            <a:r>
              <a:rPr lang="uk-UA" dirty="0" smtClean="0"/>
              <a:t> </a:t>
            </a:r>
          </a:p>
          <a:p>
            <a:pPr algn="ctr"/>
            <a:endParaRPr lang="uk-UA" dirty="0" smtClean="0"/>
          </a:p>
          <a:p>
            <a:r>
              <a:rPr lang="uk-UA" dirty="0" smtClean="0"/>
              <a:t>      Їх є близько 30, серед  яких  найбільші:</a:t>
            </a:r>
          </a:p>
          <a:p>
            <a:r>
              <a:rPr lang="uk-UA" b="1" dirty="0" smtClean="0"/>
              <a:t>мексиканське -</a:t>
            </a:r>
            <a:r>
              <a:rPr lang="uk-UA" dirty="0" smtClean="0"/>
              <a:t> Чиконтепек (первинні  запаси 19 млд. т)</a:t>
            </a:r>
            <a:endParaRPr lang="uk-UA" b="1" dirty="0" smtClean="0"/>
          </a:p>
          <a:p>
            <a:r>
              <a:rPr lang="uk-UA" b="1" dirty="0" smtClean="0"/>
              <a:t>аравійські</a:t>
            </a:r>
            <a:r>
              <a:rPr lang="uk-UA" dirty="0" smtClean="0"/>
              <a:t> –  Аль-Гавар(–  10,1 млрд.  т), Сафанія-Хафджі (4,1  млрд. т); </a:t>
            </a:r>
          </a:p>
          <a:p>
            <a:r>
              <a:rPr lang="uk-UA" b="1" dirty="0" smtClean="0"/>
              <a:t>кувейтське</a:t>
            </a:r>
            <a:r>
              <a:rPr lang="uk-UA" dirty="0" smtClean="0"/>
              <a:t> –  Великий Бурган (9,9 млрд. т); </a:t>
            </a:r>
          </a:p>
          <a:p>
            <a:r>
              <a:rPr lang="uk-UA" b="1" dirty="0" smtClean="0"/>
              <a:t>іракські</a:t>
            </a:r>
            <a:r>
              <a:rPr lang="uk-UA" dirty="0" smtClean="0"/>
              <a:t> – Ер-Румайла (2,7 млрд. т), Кіркук (2,2 млрд. т), </a:t>
            </a:r>
            <a:r>
              <a:rPr lang="uk-UA" b="1" dirty="0" smtClean="0"/>
              <a:t>іранські</a:t>
            </a:r>
            <a:r>
              <a:rPr lang="uk-UA" dirty="0" smtClean="0"/>
              <a:t> – Ахваз (2,4 млрд.  т), Марун (2,2 млрд.  т), Гечсаран (2,1  млрд.т), </a:t>
            </a:r>
          </a:p>
          <a:p>
            <a:r>
              <a:rPr lang="uk-UA" b="1" dirty="0" smtClean="0"/>
              <a:t>венесуельське</a:t>
            </a:r>
            <a:r>
              <a:rPr lang="uk-UA" dirty="0" smtClean="0"/>
              <a:t> –  Шельф  Болівар (4,8 млрд.  т);  </a:t>
            </a:r>
            <a:r>
              <a:rPr lang="uk-UA" b="1" dirty="0" smtClean="0"/>
              <a:t>російські</a:t>
            </a:r>
            <a:r>
              <a:rPr lang="uk-UA" dirty="0" smtClean="0"/>
              <a:t> – Ромашкінське (3,0 млрд.  т),  Самотлор (2,7 млрд.  т),  Приобське (2,4 млрд. т). </a:t>
            </a:r>
            <a:endParaRPr lang="uk-UA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792088"/>
          </a:xfrm>
        </p:spPr>
        <p:txBody>
          <a:bodyPr>
            <a:normAutofit fontScale="90000"/>
          </a:bodyPr>
          <a:lstStyle/>
          <a:p>
            <a:r>
              <a:rPr lang="uk-UA" sz="2800" dirty="0" smtClean="0"/>
              <a:t>Рейтинг країн по видобутку нафти барель/доб  і експорту у %</a:t>
            </a:r>
            <a:endParaRPr lang="uk-UA" sz="2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1412776"/>
            <a:ext cx="7772400" cy="4896544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84784"/>
            <a:ext cx="7877175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96752"/>
            <a:ext cx="7772400" cy="648072"/>
          </a:xfrm>
        </p:spPr>
        <p:txBody>
          <a:bodyPr>
            <a:noAutofit/>
          </a:bodyPr>
          <a:lstStyle/>
          <a:p>
            <a:r>
              <a:rPr lang="uk-UA" sz="3200" dirty="0" smtClean="0"/>
              <a:t>Видобуток природного   газу в 2021 році </a:t>
            </a:r>
            <a:endParaRPr lang="uk-UA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2249488"/>
            <a:ext cx="7772400" cy="3123728"/>
          </a:xfrm>
        </p:spPr>
        <p:txBody>
          <a:bodyPr>
            <a:normAutofit lnSpcReduction="10000"/>
          </a:bodyPr>
          <a:lstStyle/>
          <a:p>
            <a:pPr algn="l"/>
            <a:r>
              <a:rPr lang="uk-UA" dirty="0" smtClean="0">
                <a:solidFill>
                  <a:schemeClr val="tx1"/>
                </a:solidFill>
              </a:rPr>
              <a:t>• Сполучені Штати 960. 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• Росія 705.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• Іран 234.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• Китай 195. 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• Канада 172.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• Катар 167. 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• Австралія 154. 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• Норвегія 116</a:t>
            </a:r>
          </a:p>
          <a:p>
            <a:pPr algn="l"/>
            <a:endParaRPr lang="uk-UA" dirty="0" smtClean="0">
              <a:solidFill>
                <a:schemeClr val="tx1"/>
              </a:solidFill>
            </a:endParaRP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Україна станом на 2021 р – 19,78 млд ( 31 місце) у 2022 скоротився до 18,5 </a:t>
            </a:r>
            <a:r>
              <a:rPr lang="uk-UA" dirty="0" err="1" smtClean="0">
                <a:solidFill>
                  <a:schemeClr val="tx1"/>
                </a:solidFill>
              </a:rPr>
              <a:t>млд</a:t>
            </a:r>
            <a:r>
              <a:rPr lang="uk-UA" smtClean="0">
                <a:solidFill>
                  <a:schemeClr val="tx1"/>
                </a:solidFill>
              </a:rPr>
              <a:t>.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648072"/>
          </a:xfrm>
        </p:spPr>
        <p:txBody>
          <a:bodyPr>
            <a:noAutofit/>
          </a:bodyPr>
          <a:lstStyle/>
          <a:p>
            <a:r>
              <a:rPr lang="uk-UA" sz="2800" dirty="0" smtClean="0"/>
              <a:t>Видобування вуглеводнів на сучасному етапі в Україні</a:t>
            </a:r>
            <a:endParaRPr lang="uk-UA" sz="2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1556792"/>
            <a:ext cx="7772400" cy="489654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Сучасний етап розвитку нафтогазовидобувної промисловості розпочався у 1950-х рр., коли на сході України була відкрита Дніпровсько-Донец. нафтогазоносна область, а у Передкарпатському прогині розвідані й уведені в розробку родовища, пов'язані з глибинними складками Передкарпат. прогину.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</a:t>
            </a:r>
            <a:r>
              <a:rPr lang="uk-UA" dirty="0" smtClean="0">
                <a:solidFill>
                  <a:srgbClr val="FF0000"/>
                </a:solidFill>
              </a:rPr>
              <a:t>1972 р.</a:t>
            </a:r>
            <a:r>
              <a:rPr lang="uk-UA" dirty="0" smtClean="0">
                <a:solidFill>
                  <a:schemeClr val="tx1"/>
                </a:solidFill>
              </a:rPr>
              <a:t> – досягнутий максимальний рівень видобутку нафти й конденсату в Україні – </a:t>
            </a:r>
            <a:r>
              <a:rPr lang="uk-UA" dirty="0" smtClean="0">
                <a:solidFill>
                  <a:srgbClr val="FF0000"/>
                </a:solidFill>
              </a:rPr>
              <a:t>14,5 млн. т</a:t>
            </a:r>
            <a:r>
              <a:rPr lang="uk-UA" dirty="0" smtClean="0">
                <a:solidFill>
                  <a:schemeClr val="tx1"/>
                </a:solidFill>
              </a:rPr>
              <a:t>;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</a:t>
            </a:r>
            <a:r>
              <a:rPr lang="uk-UA" dirty="0" smtClean="0">
                <a:solidFill>
                  <a:srgbClr val="FF0000"/>
                </a:solidFill>
              </a:rPr>
              <a:t>1975 р.</a:t>
            </a:r>
            <a:r>
              <a:rPr lang="uk-UA" dirty="0" smtClean="0">
                <a:solidFill>
                  <a:schemeClr val="tx1"/>
                </a:solidFill>
              </a:rPr>
              <a:t> – досягнутий максимальний рівень видобутку газу в Україні – </a:t>
            </a:r>
            <a:r>
              <a:rPr lang="uk-UA" dirty="0" smtClean="0">
                <a:solidFill>
                  <a:srgbClr val="FF0000"/>
                </a:solidFill>
              </a:rPr>
              <a:t>68,7</a:t>
            </a:r>
            <a:r>
              <a:rPr lang="uk-UA" dirty="0" smtClean="0">
                <a:solidFill>
                  <a:schemeClr val="tx1"/>
                </a:solidFill>
              </a:rPr>
              <a:t> млрд. куб. м;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Починаючи від серед. 1970-х рр. обсяги видобутку нафти та газу постійно зменшувалися. В 1996 р уперше  вдалося зупинити падіння видобутку вуглеводнів, що склав: нафти з конденсатом – 4,1 млн т (нафти – 2,95 млн т, конденсату – 1,15 млн. т), газу – 18,4 млрд. 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.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Донині у Сх., Зх. і Пд. нафтогазонос. регіонах відкрито понад 680 родовищ вуглеводнів.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755576" y="692696"/>
            <a:ext cx="8183880" cy="504056"/>
          </a:xfrm>
        </p:spPr>
        <p:txBody>
          <a:bodyPr>
            <a:noAutofit/>
          </a:bodyPr>
          <a:lstStyle/>
          <a:p>
            <a:r>
              <a:rPr lang="uk-UA" sz="2400" dirty="0" smtClean="0"/>
              <a:t>Карта нафтових і газових родовищ України</a:t>
            </a:r>
            <a:endParaRPr lang="uk-UA" sz="2400" dirty="0"/>
          </a:p>
        </p:txBody>
      </p:sp>
      <p:pic>
        <p:nvPicPr>
          <p:cNvPr id="61442" name="Picture 2" descr="Результат пошуку зображень за запитом Карта родовищ нафти Україн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411176"/>
            <a:ext cx="7416824" cy="4829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7724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0" dirty="0" smtClean="0">
                <a:solidFill>
                  <a:srgbClr val="C00000"/>
                </a:solidFill>
              </a:rPr>
              <a:t>Обсяги балансових запасів нафти родовищ України станом на 01.01.2021 р.(млн. т)</a:t>
            </a:r>
            <a:endParaRPr lang="uk-UA" sz="2400" dirty="0">
              <a:solidFill>
                <a:srgbClr val="C000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1412776"/>
            <a:ext cx="7772400" cy="496855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В Україні зосереджено 216 родовищ нафти, з яких найбільша частина є дуже дрібними родовищами.</a:t>
            </a:r>
            <a:br>
              <a:rPr lang="uk-UA" dirty="0" smtClean="0">
                <a:solidFill>
                  <a:schemeClr val="tx1"/>
                </a:solidFill>
              </a:rPr>
            </a:br>
            <a:r>
              <a:rPr lang="uk-UA" dirty="0" smtClean="0">
                <a:solidFill>
                  <a:schemeClr val="tx1"/>
                </a:solidFill>
              </a:rPr>
              <a:t>середнім є лише 1 родовище – Глинсько-Розбишівське (12,1 млн.т)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невеликим – є Бугруватівське родовище (7,7 млн.т)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/>
            </a:r>
            <a:br>
              <a:rPr lang="uk-UA" dirty="0" smtClean="0">
                <a:solidFill>
                  <a:schemeClr val="tx1"/>
                </a:solidFill>
              </a:rPr>
            </a:br>
            <a:r>
              <a:rPr lang="uk-UA" dirty="0" smtClean="0">
                <a:solidFill>
                  <a:schemeClr val="tx1"/>
                </a:solidFill>
              </a:rPr>
              <a:t>Дрібними вважаються 20 родовищ, серед яких( в млн..т):; Стинавське (4,2)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Битків-Бабченське (3,9)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Скороходівське (3,02)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Долинське(2,2)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Струтинське (1,9)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Гнідинцівське (1,3)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Анастасівське (1,2)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Качанівське (0,9)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Північно-Долинське (0,56)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Бориславське (0,2)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Рибальське (0,14)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Малодівицьке (0,11)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Коржівське(0,10)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980728"/>
            <a:ext cx="7772400" cy="864095"/>
          </a:xfrm>
        </p:spPr>
        <p:txBody>
          <a:bodyPr>
            <a:noAutofit/>
          </a:bodyPr>
          <a:lstStyle/>
          <a:p>
            <a:r>
              <a:rPr lang="uk-UA" sz="2800" dirty="0" smtClean="0">
                <a:solidFill>
                  <a:srgbClr val="00B050"/>
                </a:solidFill>
              </a:rPr>
              <a:t>Розподіл родовищ нафти і газу  за величиною запасів</a:t>
            </a:r>
            <a:endParaRPr lang="uk-UA" sz="2800" dirty="0">
              <a:solidFill>
                <a:srgbClr val="00B05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1988840"/>
            <a:ext cx="8496944" cy="5328592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/>
              <a:t>       </a:t>
            </a:r>
            <a:r>
              <a:rPr lang="hr-HR" dirty="0" smtClean="0">
                <a:solidFill>
                  <a:schemeClr val="tx1"/>
                </a:solidFill>
              </a:rPr>
              <a:t>За величиною ви</a:t>
            </a:r>
            <a:r>
              <a:rPr lang="uk-UA" dirty="0" smtClean="0">
                <a:solidFill>
                  <a:schemeClr val="tx1"/>
                </a:solidFill>
              </a:rPr>
              <a:t>добувних</a:t>
            </a:r>
            <a:r>
              <a:rPr lang="hr-HR" dirty="0" smtClean="0">
                <a:solidFill>
                  <a:schemeClr val="tx1"/>
                </a:solidFill>
              </a:rPr>
              <a:t> запасів </a:t>
            </a:r>
            <a:r>
              <a:rPr lang="uk-UA" dirty="0" smtClean="0">
                <a:solidFill>
                  <a:schemeClr val="tx1"/>
                </a:solidFill>
              </a:rPr>
              <a:t>родовища</a:t>
            </a:r>
            <a:r>
              <a:rPr lang="hr-HR" dirty="0" smtClean="0">
                <a:solidFill>
                  <a:schemeClr val="tx1"/>
                </a:solidFill>
              </a:rPr>
              <a:t> нафти</a:t>
            </a:r>
            <a:r>
              <a:rPr lang="uk-UA" dirty="0" smtClean="0">
                <a:solidFill>
                  <a:schemeClr val="tx1"/>
                </a:solidFill>
              </a:rPr>
              <a:t>(у </a:t>
            </a:r>
            <a:r>
              <a:rPr lang="hr-HR" dirty="0" smtClean="0">
                <a:solidFill>
                  <a:schemeClr val="tx1"/>
                </a:solidFill>
              </a:rPr>
              <a:t>млн.т.</a:t>
            </a:r>
            <a:r>
              <a:rPr lang="uk-UA" dirty="0" smtClean="0">
                <a:solidFill>
                  <a:schemeClr val="tx1"/>
                </a:solidFill>
              </a:rPr>
              <a:t>) і газу (млд. куб. м)</a:t>
            </a:r>
            <a:r>
              <a:rPr lang="hr-HR" dirty="0" smtClean="0">
                <a:solidFill>
                  <a:schemeClr val="tx1"/>
                </a:solidFill>
              </a:rPr>
              <a:t> умовно поділяють на</a:t>
            </a:r>
            <a:r>
              <a:rPr lang="uk-UA" dirty="0" smtClean="0">
                <a:solidFill>
                  <a:schemeClr val="tx1"/>
                </a:solidFill>
              </a:rPr>
              <a:t>:</a:t>
            </a:r>
          </a:p>
          <a:p>
            <a:pPr marL="514350" indent="-514350" algn="just"/>
            <a:r>
              <a:rPr lang="uk-UA" dirty="0" smtClean="0">
                <a:solidFill>
                  <a:schemeClr val="tx1"/>
                </a:solidFill>
              </a:rPr>
              <a:t>      дуже дрібні (до 1,0);</a:t>
            </a:r>
          </a:p>
          <a:p>
            <a:pPr marL="514350" indent="-514350" algn="just"/>
            <a:r>
              <a:rPr lang="uk-UA" dirty="0" smtClean="0">
                <a:solidFill>
                  <a:schemeClr val="tx1"/>
                </a:solidFill>
              </a:rPr>
              <a:t>      </a:t>
            </a:r>
            <a:r>
              <a:rPr lang="hr-HR" dirty="0" smtClean="0">
                <a:solidFill>
                  <a:schemeClr val="tx1"/>
                </a:solidFill>
              </a:rPr>
              <a:t>дрібні (1-5)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</a:p>
          <a:p>
            <a:pPr marL="514350" indent="-514350" algn="just"/>
            <a:r>
              <a:rPr lang="uk-UA" dirty="0" smtClean="0">
                <a:solidFill>
                  <a:schemeClr val="tx1"/>
                </a:solidFill>
              </a:rPr>
              <a:t>      невеликі (5-10);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endParaRPr lang="uk-UA" dirty="0" smtClean="0">
              <a:solidFill>
                <a:schemeClr val="tx1"/>
              </a:solidFill>
            </a:endParaRPr>
          </a:p>
          <a:p>
            <a:pPr marL="514350" indent="-514350" algn="just"/>
            <a:r>
              <a:rPr lang="uk-UA" dirty="0" smtClean="0">
                <a:solidFill>
                  <a:schemeClr val="tx1"/>
                </a:solidFill>
              </a:rPr>
              <a:t>      </a:t>
            </a:r>
            <a:r>
              <a:rPr lang="hr-HR" dirty="0" smtClean="0">
                <a:solidFill>
                  <a:schemeClr val="tx1"/>
                </a:solidFill>
              </a:rPr>
              <a:t>середні (10-30)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endParaRPr lang="uk-UA" dirty="0" smtClean="0">
              <a:solidFill>
                <a:schemeClr val="tx1"/>
              </a:solidFill>
            </a:endParaRPr>
          </a:p>
          <a:p>
            <a:pPr marL="514350" indent="-514350" algn="just"/>
            <a:r>
              <a:rPr lang="uk-UA" dirty="0" smtClean="0">
                <a:solidFill>
                  <a:schemeClr val="tx1"/>
                </a:solidFill>
              </a:rPr>
              <a:t>      в</a:t>
            </a:r>
            <a:r>
              <a:rPr lang="hr-HR" dirty="0" smtClean="0">
                <a:solidFill>
                  <a:schemeClr val="tx1"/>
                </a:solidFill>
              </a:rPr>
              <a:t>еликі (30-100)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  <a:r>
              <a:rPr lang="hr-HR" dirty="0" smtClean="0">
                <a:solidFill>
                  <a:schemeClr val="tx1"/>
                </a:solidFill>
              </a:rPr>
              <a:t> </a:t>
            </a:r>
            <a:endParaRPr lang="uk-UA" dirty="0" smtClean="0">
              <a:solidFill>
                <a:schemeClr val="tx1"/>
              </a:solidFill>
            </a:endParaRPr>
          </a:p>
          <a:p>
            <a:pPr marL="514350" indent="-514350" algn="just"/>
            <a:r>
              <a:rPr lang="uk-UA" dirty="0" smtClean="0">
                <a:solidFill>
                  <a:schemeClr val="tx1"/>
                </a:solidFill>
              </a:rPr>
              <a:t>      </a:t>
            </a:r>
            <a:r>
              <a:rPr lang="hr-HR" dirty="0" smtClean="0">
                <a:solidFill>
                  <a:schemeClr val="tx1"/>
                </a:solidFill>
              </a:rPr>
              <a:t>дуже великі (100-300)</a:t>
            </a:r>
            <a:r>
              <a:rPr lang="uk-UA" dirty="0" smtClean="0">
                <a:solidFill>
                  <a:schemeClr val="tx1"/>
                </a:solidFill>
              </a:rPr>
              <a:t>;</a:t>
            </a:r>
          </a:p>
          <a:p>
            <a:pPr marL="514350" indent="-514350" algn="just"/>
            <a:r>
              <a:rPr lang="uk-UA" dirty="0" smtClean="0">
                <a:solidFill>
                  <a:schemeClr val="tx1"/>
                </a:solidFill>
              </a:rPr>
              <a:t>      </a:t>
            </a:r>
            <a:r>
              <a:rPr lang="hr-HR" dirty="0" smtClean="0">
                <a:solidFill>
                  <a:schemeClr val="tx1"/>
                </a:solidFill>
              </a:rPr>
              <a:t>унікальні (понад 300). 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7724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0" dirty="0" smtClean="0">
                <a:solidFill>
                  <a:srgbClr val="C00000"/>
                </a:solidFill>
              </a:rPr>
              <a:t>Обсяги балансових запасів газу родовищ України станом на 01.01.2021 р.(млн. куб м)</a:t>
            </a:r>
            <a:endParaRPr lang="uk-UA" sz="2400" dirty="0">
              <a:solidFill>
                <a:srgbClr val="C000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1412776"/>
            <a:ext cx="7772400" cy="496855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З усіх </a:t>
            </a:r>
            <a:r>
              <a:rPr lang="ru-RU" dirty="0" smtClean="0">
                <a:solidFill>
                  <a:schemeClr val="tx1"/>
                </a:solidFill>
              </a:rPr>
              <a:t>467</a:t>
            </a:r>
            <a:r>
              <a:rPr lang="uk-UA" dirty="0" smtClean="0">
                <a:solidFill>
                  <a:schemeClr val="tx1"/>
                </a:solidFill>
              </a:rPr>
              <a:t> родовищ природного газу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крупним вважається одне – Шебелинське родовище;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великим родовищем є Західно-Хрестищенське;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середніми вважаються   9 родовищ: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невеликими – 18 родовищ ;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дрібними  – 90 родовищ;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дуже дрібними – решта 348 родовищ;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 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Найбільші родовища природного газу та їх обсяги балансових запасів :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Шебелинське  (102 107 млн.м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)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Західно-Хрестимщенське ( 51 151 млн.м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)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Яблунівське (26 602 млн.м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)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Єфремівське (17 497 млн.м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)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Мелихівське (8 413 млн.м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)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Битків-Бабчинське (4 326 млн.м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)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Машівське ( 4 232 млн.м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) </a:t>
            </a:r>
          </a:p>
          <a:p>
            <a:pPr algn="just"/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endParaRPr lang="uk-UA" dirty="0" smtClean="0">
              <a:solidFill>
                <a:schemeClr val="tx1"/>
              </a:solidFill>
            </a:endParaRPr>
          </a:p>
          <a:p>
            <a:r>
              <a:rPr lang="uk-UA" dirty="0" smtClean="0"/>
              <a:t> 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648072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Виснаженість газових родовищ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1340768"/>
            <a:ext cx="7772400" cy="4896544"/>
          </a:xfrm>
        </p:spPr>
        <p:txBody>
          <a:bodyPr/>
          <a:lstStyle/>
          <a:p>
            <a:pPr algn="just" fontAlgn="base"/>
            <a:r>
              <a:rPr lang="uk-UA" dirty="0" smtClean="0">
                <a:solidFill>
                  <a:schemeClr val="tx1"/>
                </a:solidFill>
              </a:rPr>
              <a:t>    Ми часто говоримо про значну виснаженість родовищ. Так, ось наводимо рівень виснаженості топ-5 найбільших газових і газоконденсатних родовищ:</a:t>
            </a:r>
          </a:p>
          <a:p>
            <a:pPr algn="just" fontAlgn="base"/>
            <a:r>
              <a:rPr lang="uk-UA" dirty="0" smtClean="0">
                <a:solidFill>
                  <a:schemeClr val="tx1"/>
                </a:solidFill>
              </a:rPr>
              <a:t>1. Шебелинське – 89%</a:t>
            </a:r>
          </a:p>
          <a:p>
            <a:pPr algn="just" fontAlgn="base"/>
            <a:r>
              <a:rPr lang="uk-UA" dirty="0" smtClean="0">
                <a:solidFill>
                  <a:schemeClr val="tx1"/>
                </a:solidFill>
              </a:rPr>
              <a:t>2. Західно-Хрестищенське – 90%</a:t>
            </a:r>
          </a:p>
          <a:p>
            <a:pPr algn="just" fontAlgn="base"/>
            <a:r>
              <a:rPr lang="uk-UA" dirty="0" smtClean="0">
                <a:solidFill>
                  <a:schemeClr val="tx1"/>
                </a:solidFill>
              </a:rPr>
              <a:t>3. Яблунівське – 79%</a:t>
            </a:r>
          </a:p>
          <a:p>
            <a:pPr algn="just" fontAlgn="base"/>
            <a:r>
              <a:rPr lang="uk-UA" dirty="0" smtClean="0">
                <a:solidFill>
                  <a:schemeClr val="tx1"/>
                </a:solidFill>
              </a:rPr>
              <a:t>4. Єфремівське – 82%</a:t>
            </a:r>
          </a:p>
          <a:p>
            <a:pPr algn="just" fontAlgn="base"/>
            <a:r>
              <a:rPr lang="uk-UA" dirty="0" smtClean="0">
                <a:solidFill>
                  <a:schemeClr val="tx1"/>
                </a:solidFill>
              </a:rPr>
              <a:t>5. Мелехівське – 82%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470025"/>
          </a:xfrm>
        </p:spPr>
        <p:txBody>
          <a:bodyPr/>
          <a:lstStyle/>
          <a:p>
            <a:r>
              <a:rPr lang="uk-UA" dirty="0" smtClean="0"/>
              <a:t>Література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611560" y="2132856"/>
            <a:ext cx="7920880" cy="4320480"/>
          </a:xfrm>
        </p:spPr>
        <p:txBody>
          <a:bodyPr>
            <a:normAutofit/>
          </a:bodyPr>
          <a:lstStyle/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b="1" dirty="0" smtClean="0">
                <a:solidFill>
                  <a:schemeClr val="tx1"/>
                </a:solidFill>
              </a:rPr>
              <a:t>Основна література</a:t>
            </a:r>
          </a:p>
          <a:p>
            <a:pPr marL="493776" indent="-457200" algn="just"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Купер, І. М. Фізика нафтового і газового пласта: підручник / І. М. Купер, А. В. Угриновський. – Івано-Франківськ : ІФНТУНГ, 2018. – 448 с. </a:t>
            </a:r>
          </a:p>
          <a:p>
            <a:pPr marL="493776" indent="-457200" algn="just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 Купер, І. М. Фізика нафтового і газового пласта [Текст] : конспект лекцій / І. М. Купер, А. В. Угриновський. – Івано-Франківськ : ІФНТУНГ, 2016. – 250 с.</a:t>
            </a:r>
            <a:endParaRPr lang="ru-RU" dirty="0" smtClean="0">
              <a:solidFill>
                <a:schemeClr val="tx1"/>
              </a:solidFill>
            </a:endParaRPr>
          </a:p>
          <a:p>
            <a:pPr marL="493776" indent="-457200" algn="just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 Бойко В.С., Бойко Р.В. Підземна гідрогазодинаміка. – Львів: Апріорі, 2005. – 452 с.</a:t>
            </a:r>
            <a:endParaRPr lang="ru-RU" dirty="0" smtClean="0">
              <a:solidFill>
                <a:schemeClr val="tx1"/>
              </a:solidFill>
            </a:endParaRPr>
          </a:p>
          <a:p>
            <a:pPr marL="493776" indent="-457200" algn="just">
              <a:buFont typeface="+mj-lt"/>
              <a:buAutoNum type="arabicPeriod"/>
            </a:pPr>
            <a:endParaRPr lang="ru-RU" dirty="0" smtClean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uk-UA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648072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5733256"/>
            <a:ext cx="7772400" cy="504056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3074" name="Picture 2" descr="Як змінювалися обсяги видобутку нафти в Україні та у який період було найбільше зниження, дивіться на інфографіці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404664"/>
            <a:ext cx="8548284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648072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1340768"/>
            <a:ext cx="7772400" cy="72008"/>
          </a:xfrm>
        </p:spPr>
        <p:txBody>
          <a:bodyPr>
            <a:normAutofit fontScale="25000" lnSpcReduction="20000"/>
          </a:bodyPr>
          <a:lstStyle/>
          <a:p>
            <a:endParaRPr lang="uk-UA" dirty="0"/>
          </a:p>
        </p:txBody>
      </p:sp>
      <p:pic>
        <p:nvPicPr>
          <p:cNvPr id="2050" name="Picture 2" descr="Больше всего газа добыто в Украине в 1991 и 2013 годах. Частные компании начали работать на рынке с 1996 года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8580972" cy="48295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404664"/>
            <a:ext cx="7772400" cy="64807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Перспективи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1412776"/>
            <a:ext cx="7772400" cy="446449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По-перше, необхідно продовжувати і прискорювати роботи по розширенню власної </a:t>
            </a:r>
            <a:r>
              <a:rPr lang="uk-UA" dirty="0" smtClean="0">
                <a:solidFill>
                  <a:schemeClr val="tx1"/>
                </a:solidFill>
                <a:hlinkClick r:id="rId2" tooltip="Мінеральні ресурси України"/>
              </a:rPr>
              <a:t>ресурсної бази</a:t>
            </a:r>
            <a:r>
              <a:rPr lang="uk-UA" dirty="0" smtClean="0">
                <a:solidFill>
                  <a:schemeClr val="tx1"/>
                </a:solidFill>
              </a:rPr>
              <a:t> за рахунок освоєння нових родовищ. Щодо капіталовкладень, то це в чотири рази менше, ніж витрати на купівлю і транспортування газу з віддалених від України регіонів.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По-друге, необхідно ширше впроваджувати прогресивні методи інтенсифікації видобутку нафти, газу і конденсату і методів підвищення коефіцієнтів вилучення вуглеводнів на родовищах, що вже експлуатуються.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По-третє освоїти запаси нетрадиційних вуглеводнів.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Слід також використати вдале географічне положення України для здійснення транзитних поставок газу з Середньої Азії та Близького Сходу, щоб одержувати у вигляді платні за транзит 20-25 млрд. кубометрів газу на рік.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І останнє. Близько 3-5 млрд кубометрів газу на рік Україні дає використання нетрадиційних джерел, таких як метан вугільних родовищ, </a:t>
            </a:r>
            <a:r>
              <a:rPr lang="uk-UA" dirty="0" smtClean="0">
                <a:solidFill>
                  <a:schemeClr val="tx1"/>
                </a:solidFill>
                <a:hlinkClick r:id="rId3" tooltip="Біогаз"/>
              </a:rPr>
              <a:t>біогаз</a:t>
            </a:r>
            <a:r>
              <a:rPr lang="uk-UA" dirty="0" smtClean="0">
                <a:solidFill>
                  <a:schemeClr val="tx1"/>
                </a:solidFill>
              </a:rPr>
              <a:t>, газогідратні родовища тощо.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548680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 smtClean="0">
                <a:solidFill>
                  <a:srgbClr val="FF0000"/>
                </a:solidFill>
                <a:effectLst/>
              </a:rPr>
              <a:t>Фізика нафтового і газового пласта, як наука</a:t>
            </a:r>
            <a:endParaRPr lang="uk-UA" sz="3200" dirty="0">
              <a:solidFill>
                <a:srgbClr val="FF0000"/>
              </a:solidFill>
              <a:effectLst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700808"/>
            <a:ext cx="6467475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828800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/>
              <a:t>ФІЗИЧНІ УМОВИ ЗАЛЯГАННЯ ВУГЛЕВОДНІВ У ПОКЛАДІ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4355976" y="1844824"/>
            <a:ext cx="4138800" cy="432048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 Нафта і природний газ залягають, зазвичай, під високим тиском у пористих гірських породах, насичуючи їх. У міру відбору із пласта нафти і газу пластовий тиск зменшується, а вуглеводні, які залишаються в пласті, постійно піддаються фізичним змінам. Тому виникає необхідність у вивченні фізико-хімічних властивостей вуглеводнів, що перебувають у пластових умовах, а особливо зміну цих властивостей від тиску і температури.</a:t>
            </a:r>
            <a:endParaRPr lang="ru-RU" dirty="0" smtClean="0">
              <a:solidFill>
                <a:schemeClr val="tx1"/>
              </a:solidFill>
            </a:endParaRPr>
          </a:p>
          <a:p>
            <a:pPr algn="just"/>
            <a:r>
              <a:rPr lang="uk-UA" b="1" dirty="0" smtClean="0">
                <a:solidFill>
                  <a:schemeClr val="tx1"/>
                </a:solidFill>
              </a:rPr>
              <a:t> </a:t>
            </a:r>
            <a:endParaRPr lang="ru-RU" dirty="0" smtClean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Образование залежей нефти и газа - ftjftj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844824"/>
            <a:ext cx="2808312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056784" cy="1051560"/>
          </a:xfrm>
        </p:spPr>
        <p:txBody>
          <a:bodyPr>
            <a:noAutofit/>
          </a:bodyPr>
          <a:lstStyle/>
          <a:p>
            <a:r>
              <a:rPr lang="uk-UA" sz="3200" dirty="0" smtClean="0"/>
              <a:t>Формування родовищ нафти і газу</a:t>
            </a:r>
            <a:endParaRPr lang="uk-UA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556792"/>
            <a:ext cx="7344816" cy="4270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25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22376" y="476672"/>
            <a:ext cx="7772400" cy="648072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effectLst/>
              </a:rPr>
              <a:t>Акумуляція</a:t>
            </a:r>
            <a:r>
              <a:rPr lang="uk-UA" dirty="0" smtClean="0"/>
              <a:t> вуглеводнів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55576" y="5085184"/>
            <a:ext cx="7772400" cy="914400"/>
          </a:xfrm>
        </p:spPr>
        <p:txBody>
          <a:bodyPr/>
          <a:lstStyle/>
          <a:p>
            <a:r>
              <a:rPr lang="uk-UA" dirty="0" smtClean="0"/>
              <a:t>пП</a:t>
            </a:r>
            <a:endParaRPr lang="uk-U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484784"/>
            <a:ext cx="7344816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183880" cy="1051560"/>
          </a:xfrm>
        </p:spPr>
        <p:txBody>
          <a:bodyPr>
            <a:normAutofit/>
          </a:bodyPr>
          <a:lstStyle/>
          <a:p>
            <a:r>
              <a:rPr lang="uk-UA" b="1" dirty="0" smtClean="0"/>
              <a:t>Природні резервуари нафти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700808"/>
            <a:ext cx="8183880" cy="301749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uk-UA" b="1" i="1" dirty="0" smtClean="0"/>
              <a:t>     Природним резервуаром</a:t>
            </a:r>
            <a:r>
              <a:rPr lang="uk-UA" dirty="0" smtClean="0"/>
              <a:t> нафти, газу та підземних вод називають пласт або групу пластів колекторських порід, перекритих зверху покришкою. Нафта і газ, що мають меншу густину, виринають з води вгору до покришки і займають найбільш підняті частини резервуару. Знизу нафту і газ підпирають підземні води.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27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1584176"/>
          </a:xfrm>
        </p:spPr>
        <p:txBody>
          <a:bodyPr>
            <a:normAutofit/>
          </a:bodyPr>
          <a:lstStyle/>
          <a:p>
            <a:r>
              <a:rPr lang="uk-UA" sz="3200" b="1" dirty="0" smtClean="0"/>
              <a:t>Зональність розміщення покладів нафти і газу в товщі осадових порід</a:t>
            </a:r>
            <a:r>
              <a:rPr lang="uk-UA" sz="3200" dirty="0" smtClean="0"/>
              <a:t>.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722376" y="2564904"/>
            <a:ext cx="7772400" cy="316835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dirty="0" smtClean="0">
                <a:solidFill>
                  <a:schemeClr val="tx1"/>
                </a:solidFill>
              </a:rPr>
              <a:t>   Виділено чотири зони покладів за глибиною розміщення:</a:t>
            </a:r>
            <a:endParaRPr lang="ru-RU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1 – переважно чистого газу, а також нафти, часто важкої (до 1350...1500 м, іноді - до 1900 м);</a:t>
            </a:r>
            <a:endParaRPr lang="ru-RU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2 – здебільшого легкої нафти, іноді конденсатного газу (до 4000...4500 м, іноді - до 6000 м);</a:t>
            </a:r>
            <a:endParaRPr lang="ru-RU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3 – переважно конденсатного газу і подекуди дуже легкої нафти (до 5000...6000 м, рідко – глибше);</a:t>
            </a:r>
            <a:endParaRPr lang="ru-RU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4 – сухого (метанового) газу (мабуть, до підошви осадової товщі). </a:t>
            </a:r>
            <a:endParaRPr lang="ru-RU" dirty="0" smtClean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476672"/>
            <a:ext cx="7772400" cy="1612776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                Тиск  у покладі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uk-UA" b="1" dirty="0" smtClean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827584" y="2060848"/>
            <a:ext cx="7772400" cy="3528392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У нафтовидобувній промисловості використовують поняття гідростатичного, гірничого і пластового тиску.</a:t>
            </a:r>
            <a:endParaRPr lang="ru-RU" dirty="0" smtClean="0">
              <a:solidFill>
                <a:schemeClr val="tx1"/>
              </a:solidFill>
            </a:endParaRPr>
          </a:p>
          <a:p>
            <a:pPr algn="just"/>
            <a:r>
              <a:rPr lang="uk-UA" b="1" i="1" dirty="0" smtClean="0">
                <a:solidFill>
                  <a:schemeClr val="tx1"/>
                </a:solidFill>
              </a:rPr>
              <a:t>Гідростатичний тиск</a:t>
            </a:r>
            <a:r>
              <a:rPr lang="uk-UA" b="1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– це тиск, який створює стовп води за умови нерозривності водної фази в породах (тиск водяного стовпа).</a:t>
            </a:r>
            <a:endParaRPr lang="ru-RU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b="1" i="1" dirty="0" smtClean="0">
                <a:solidFill>
                  <a:schemeClr val="tx1"/>
                </a:solidFill>
              </a:rPr>
              <a:t>Гірничий тиск </a:t>
            </a:r>
            <a:r>
              <a:rPr lang="uk-UA" dirty="0" smtClean="0">
                <a:solidFill>
                  <a:schemeClr val="tx1"/>
                </a:solidFill>
              </a:rPr>
              <a:t>– це тиск, який створюють вищезалеглі породи. </a:t>
            </a:r>
          </a:p>
          <a:p>
            <a:pPr algn="just"/>
            <a:r>
              <a:rPr lang="uk-UA" b="1" i="1" dirty="0" smtClean="0">
                <a:solidFill>
                  <a:schemeClr val="tx1"/>
                </a:solidFill>
              </a:rPr>
              <a:t>Пластовий тиск </a:t>
            </a:r>
            <a:r>
              <a:rPr lang="uk-UA" dirty="0" smtClean="0">
                <a:solidFill>
                  <a:schemeClr val="tx1"/>
                </a:solidFill>
              </a:rPr>
              <a:t>– це тиск флюїдів у конкретному пласті. У верхній зоні вільного водообміну осадової товщі пластовий тиск за своєю природою є гідростатичний, тобто дорівнює останньому. 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893961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Додаткова література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611560" y="1700808"/>
            <a:ext cx="8064896" cy="4608512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1. Довідник з нафтогазової справи. За загальною редакцією В.С. Бойка, Р.М. Кондрата, Р.С. Яремійчука. – К.: Львів, 1996. – 620 с.</a:t>
            </a:r>
            <a:endParaRPr lang="ru-RU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2. Іванишин В.С. Нафтогазопромислова геологія. – Львів, 2003. – 643 с.</a:t>
            </a:r>
            <a:endParaRPr lang="ru-RU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3. Л.В. Возняк, М.П. Возняк, Г.М. Кривенко, Є.І. Сухін. Фізико-технічні властивості нафти, нафтопродуктів і газів. – Івано-Франківськ: Факел, 2005. – 304 с.</a:t>
            </a:r>
            <a:endParaRPr lang="ru-RU" dirty="0" smtClean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28737"/>
            <a:ext cx="7772400" cy="857255"/>
          </a:xfrm>
        </p:spPr>
        <p:txBody>
          <a:bodyPr/>
          <a:lstStyle/>
          <a:p>
            <a:r>
              <a:rPr lang="uk-UA" dirty="0" smtClean="0"/>
              <a:t>Гірничий тиск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3214686"/>
            <a:ext cx="8064896" cy="1285884"/>
          </a:xfrm>
        </p:spPr>
        <p:txBody>
          <a:bodyPr>
            <a:normAutofit fontScale="70000" lnSpcReduction="20000"/>
          </a:bodyPr>
          <a:lstStyle/>
          <a:p>
            <a:pPr algn="l"/>
            <a:endParaRPr lang="uk-UA" dirty="0" smtClean="0"/>
          </a:p>
          <a:p>
            <a:pPr algn="l"/>
            <a:endParaRPr lang="uk-UA" dirty="0" smtClean="0"/>
          </a:p>
          <a:p>
            <a:pPr algn="l"/>
            <a:r>
              <a:rPr lang="uk-UA" sz="3200" dirty="0" smtClean="0">
                <a:solidFill>
                  <a:schemeClr val="tx1"/>
                </a:solidFill>
              </a:rPr>
              <a:t>де </a:t>
            </a:r>
            <a:r>
              <a:rPr lang="uk-UA" sz="3200" dirty="0" smtClean="0">
                <a:solidFill>
                  <a:schemeClr val="tx1"/>
                </a:solidFill>
                <a:sym typeface="Symbol"/>
              </a:rPr>
              <a:t></a:t>
            </a:r>
            <a:r>
              <a:rPr lang="uk-UA" sz="3200" baseline="-25000" dirty="0" smtClean="0">
                <a:solidFill>
                  <a:schemeClr val="tx1"/>
                </a:solidFill>
              </a:rPr>
              <a:t>п</a:t>
            </a:r>
            <a:r>
              <a:rPr lang="uk-UA" sz="3200" dirty="0" smtClean="0">
                <a:solidFill>
                  <a:schemeClr val="tx1"/>
                </a:solidFill>
              </a:rPr>
              <a:t> – середня густина вищезалеглих насичених порід, причому </a:t>
            </a:r>
            <a:r>
              <a:rPr lang="uk-UA" sz="3200" dirty="0" smtClean="0">
                <a:solidFill>
                  <a:schemeClr val="tx1"/>
                </a:solidFill>
                <a:sym typeface="Symbol"/>
              </a:rPr>
              <a:t></a:t>
            </a:r>
            <a:r>
              <a:rPr lang="uk-UA" sz="3200" baseline="-25000" dirty="0" smtClean="0">
                <a:solidFill>
                  <a:schemeClr val="tx1"/>
                </a:solidFill>
              </a:rPr>
              <a:t>п</a:t>
            </a:r>
            <a:r>
              <a:rPr lang="uk-UA" sz="3200" dirty="0" smtClean="0">
                <a:solidFill>
                  <a:schemeClr val="tx1"/>
                </a:solidFill>
              </a:rPr>
              <a:t> = 2300-2600 кг/м</a:t>
            </a:r>
            <a:r>
              <a:rPr lang="uk-UA" sz="3200" baseline="30000" dirty="0" smtClean="0">
                <a:solidFill>
                  <a:schemeClr val="tx1"/>
                </a:solidFill>
              </a:rPr>
              <a:t>3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2428868"/>
            <a:ext cx="2286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uk-UA" sz="3200" dirty="0" smtClean="0"/>
              <a:t>Аномально-високий і аномально низький пластовий тиск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276872"/>
            <a:ext cx="8183880" cy="418795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uk-UA" dirty="0" smtClean="0"/>
              <a:t>            Загалом пластовий тиск (Па) обчислюють за формулою:</a:t>
            </a:r>
            <a:endParaRPr lang="ru-RU" dirty="0" smtClean="0"/>
          </a:p>
          <a:p>
            <a:pPr algn="ctr">
              <a:buNone/>
            </a:pPr>
            <a:endParaRPr lang="uk-UA" dirty="0" smtClean="0"/>
          </a:p>
          <a:p>
            <a:pPr algn="ctr">
              <a:buNone/>
            </a:pPr>
            <a:r>
              <a:rPr lang="uk-UA" dirty="0" smtClean="0"/>
              <a:t> </a:t>
            </a:r>
            <a:r>
              <a:rPr lang="en-US" sz="3600" dirty="0" smtClean="0"/>
              <a:t>P</a:t>
            </a:r>
            <a:r>
              <a:rPr lang="uk-UA" sz="2600" dirty="0" smtClean="0"/>
              <a:t>пл</a:t>
            </a:r>
            <a:r>
              <a:rPr lang="uk-UA" sz="3600" dirty="0" smtClean="0"/>
              <a:t> = </a:t>
            </a:r>
            <a:r>
              <a:rPr lang="uk-UA" sz="3600" i="1" dirty="0" smtClean="0"/>
              <a:t>k</a:t>
            </a:r>
            <a:r>
              <a:rPr lang="uk-UA" sz="3600" baseline="-25000" dirty="0" smtClean="0"/>
              <a:t>а</a:t>
            </a:r>
            <a:r>
              <a:rPr lang="uk-UA" sz="3600" dirty="0" smtClean="0">
                <a:sym typeface="Symbol"/>
              </a:rPr>
              <a:t></a:t>
            </a:r>
            <a:r>
              <a:rPr lang="uk-UA" sz="3600" i="1" dirty="0" smtClean="0"/>
              <a:t>gH,</a:t>
            </a:r>
            <a:r>
              <a:rPr lang="uk-UA" sz="3600" dirty="0" smtClean="0"/>
              <a:t>  </a:t>
            </a:r>
          </a:p>
          <a:p>
            <a:pPr>
              <a:buNone/>
            </a:pPr>
            <a:r>
              <a:rPr lang="uk-UA" sz="3600" dirty="0" smtClean="0"/>
              <a:t>                  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            де </a:t>
            </a:r>
            <a:r>
              <a:rPr lang="uk-UA" i="1" dirty="0" smtClean="0"/>
              <a:t>k</a:t>
            </a:r>
            <a:r>
              <a:rPr lang="uk-UA" baseline="-25000" dirty="0" smtClean="0"/>
              <a:t>а</a:t>
            </a:r>
            <a:r>
              <a:rPr lang="uk-UA" dirty="0" smtClean="0"/>
              <a:t> – коефіцієнт аномалії тиску; </a:t>
            </a:r>
            <a:endParaRPr lang="ru-RU" dirty="0" smtClean="0"/>
          </a:p>
          <a:p>
            <a:pPr>
              <a:buNone/>
            </a:pPr>
            <a:r>
              <a:rPr lang="uk-UA" i="1" dirty="0" smtClean="0"/>
              <a:t>                H</a:t>
            </a:r>
            <a:r>
              <a:rPr lang="uk-UA" dirty="0" smtClean="0"/>
              <a:t> – глибина залягання розглядуваного пласта, м; 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                </a:t>
            </a:r>
            <a:r>
              <a:rPr lang="uk-UA" dirty="0" smtClean="0">
                <a:sym typeface="Symbol"/>
              </a:rPr>
              <a:t></a:t>
            </a:r>
            <a:r>
              <a:rPr lang="uk-UA" dirty="0" smtClean="0"/>
              <a:t> – густина прісної води, кг/м</a:t>
            </a:r>
            <a:r>
              <a:rPr lang="uk-UA" baseline="30000" dirty="0" smtClean="0"/>
              <a:t>3</a:t>
            </a:r>
            <a:r>
              <a:rPr lang="uk-UA" dirty="0" smtClean="0"/>
              <a:t>; </a:t>
            </a:r>
            <a:endParaRPr lang="ru-RU" dirty="0" smtClean="0"/>
          </a:p>
          <a:p>
            <a:pPr>
              <a:buNone/>
            </a:pPr>
            <a:r>
              <a:rPr lang="uk-UA" i="1" dirty="0" smtClean="0"/>
              <a:t>                 g</a:t>
            </a:r>
            <a:r>
              <a:rPr lang="uk-UA" dirty="0" smtClean="0"/>
              <a:t> – прискоренння вільного падіння, м/с</a:t>
            </a:r>
            <a:r>
              <a:rPr lang="uk-UA" baseline="30000" dirty="0" smtClean="0"/>
              <a:t>2</a:t>
            </a:r>
            <a:r>
              <a:rPr lang="uk-UA" dirty="0" smtClean="0"/>
              <a:t>.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             Якщо </a:t>
            </a:r>
            <a:r>
              <a:rPr lang="uk-UA" i="1" dirty="0" smtClean="0"/>
              <a:t>k</a:t>
            </a:r>
            <a:r>
              <a:rPr lang="uk-UA" baseline="-25000" dirty="0" smtClean="0"/>
              <a:t>а</a:t>
            </a:r>
            <a:r>
              <a:rPr lang="uk-UA" dirty="0" smtClean="0"/>
              <a:t> &gt; 1,2, то тиск називають </a:t>
            </a:r>
            <a:r>
              <a:rPr lang="uk-UA" i="1" dirty="0" smtClean="0"/>
              <a:t>аномально високим пластовим тиском</a:t>
            </a:r>
            <a:r>
              <a:rPr lang="uk-UA" dirty="0" smtClean="0"/>
              <a:t> (АВПТ), а якщо </a:t>
            </a:r>
            <a:r>
              <a:rPr lang="uk-UA" i="1" dirty="0" smtClean="0"/>
              <a:t>k</a:t>
            </a:r>
            <a:r>
              <a:rPr lang="uk-UA" baseline="-25000" dirty="0" smtClean="0"/>
              <a:t>а</a:t>
            </a:r>
            <a:r>
              <a:rPr lang="uk-UA" dirty="0" smtClean="0"/>
              <a:t> &lt; 1 – </a:t>
            </a:r>
            <a:r>
              <a:rPr lang="uk-UA" i="1" dirty="0" smtClean="0"/>
              <a:t>аномально низьким</a:t>
            </a:r>
            <a:r>
              <a:rPr lang="uk-UA" dirty="0" smtClean="0"/>
              <a:t> (АНПТ). Звідси зрозуміло, що </a:t>
            </a:r>
            <a:r>
              <a:rPr lang="uk-UA" i="1" dirty="0" smtClean="0"/>
              <a:t>коефіцієнт аномалії</a:t>
            </a:r>
            <a:r>
              <a:rPr lang="uk-UA" dirty="0" smtClean="0"/>
              <a:t> </a:t>
            </a:r>
            <a:r>
              <a:rPr lang="uk-UA" i="1" dirty="0" smtClean="0"/>
              <a:t>тиску</a:t>
            </a:r>
            <a:r>
              <a:rPr lang="uk-UA" dirty="0" smtClean="0"/>
              <a:t> – це відношення фактичного пластового тиску до умовного гідростатичного, тобто:</a:t>
            </a:r>
            <a:endParaRPr lang="ru-RU" dirty="0" smtClean="0"/>
          </a:p>
          <a:p>
            <a:pPr>
              <a:buNone/>
            </a:pPr>
            <a:r>
              <a:rPr lang="uk-UA" dirty="0" smtClean="0"/>
              <a:t>                          .</a:t>
            </a:r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340768"/>
            <a:ext cx="7772400" cy="4176464"/>
          </a:xfrm>
        </p:spPr>
        <p:txBody>
          <a:bodyPr>
            <a:normAutofit fontScale="90000"/>
          </a:bodyPr>
          <a:lstStyle/>
          <a:p>
            <a:pPr algn="l"/>
            <a:r>
              <a:rPr lang="uk-UA" sz="3600" b="1" dirty="0" smtClean="0"/>
              <a:t>              Пластова температура</a:t>
            </a:r>
            <a:br>
              <a:rPr lang="uk-UA" sz="3600" b="1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2700" b="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Пластова температура</a:t>
            </a:r>
            <a:r>
              <a:rPr lang="uk-UA" sz="27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це температура в покладі.</a:t>
            </a:r>
            <a:r>
              <a:rPr lang="uk-UA" sz="2700" b="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uk-UA" sz="2700" b="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700" b="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Геотермічний градієнт</a:t>
            </a:r>
            <a:r>
              <a:rPr lang="uk-UA" sz="27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700" b="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uk-UA" sz="2700" b="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 </a:t>
            </a:r>
            <a:r>
              <a:rPr lang="uk-UA" sz="27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що є зміною температури </a:t>
            </a:r>
            <a:r>
              <a:rPr lang="uk-UA" sz="2700" b="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 </a:t>
            </a:r>
            <a:r>
              <a:rPr lang="uk-UA" sz="27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зміни глибини </a:t>
            </a:r>
            <a:r>
              <a:rPr lang="uk-UA" sz="2700" b="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</a:t>
            </a:r>
            <a:r>
              <a:rPr lang="uk-UA" sz="27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тобто</a:t>
            </a:r>
            <a:r>
              <a:rPr lang="uk-UA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4581128"/>
            <a:ext cx="242889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496888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99592" y="1"/>
            <a:ext cx="7772400" cy="692695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Порода-колектор 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1124744"/>
            <a:ext cx="8136904" cy="4514056"/>
          </a:xfrm>
        </p:spPr>
        <p:txBody>
          <a:bodyPr>
            <a:normAutofit/>
          </a:bodyPr>
          <a:lstStyle/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 Колектором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>
                <a:solidFill>
                  <a:schemeClr val="tx1"/>
                </a:solidFill>
              </a:rPr>
              <a:t>називається гірська порода (пласт, масив), що здатна акумулювати (вміщувати) в собі вуглеводні і віддавати (фільтрувати) їх у процесі видобування при створенні відповідних умов.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Під </a:t>
            </a:r>
            <a:r>
              <a:rPr lang="uk-UA" i="1" dirty="0">
                <a:solidFill>
                  <a:schemeClr val="tx1"/>
                </a:solidFill>
              </a:rPr>
              <a:t>гірською породою</a:t>
            </a:r>
            <a:r>
              <a:rPr lang="uk-UA" dirty="0">
                <a:solidFill>
                  <a:schemeClr val="tx1"/>
                </a:solidFill>
              </a:rPr>
              <a:t> розуміють природний твердий агрегат певного складу та будови, що утворює в земній корі тіла різноманітної форми і розмірів.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188641"/>
            <a:ext cx="7772400" cy="720079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Типи порід-колекторів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043608" y="1196752"/>
            <a:ext cx="6728792" cy="4442048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</a:t>
            </a:r>
            <a:r>
              <a:rPr lang="uk-UA" sz="3200" dirty="0" smtClean="0">
                <a:solidFill>
                  <a:schemeClr val="tx1"/>
                </a:solidFill>
              </a:rPr>
              <a:t>Гірські </a:t>
            </a:r>
            <a:r>
              <a:rPr lang="uk-UA" sz="3200" dirty="0">
                <a:solidFill>
                  <a:schemeClr val="tx1"/>
                </a:solidFill>
              </a:rPr>
              <a:t>породи за генезисом (походженням) </a:t>
            </a:r>
            <a:r>
              <a:rPr lang="uk-UA" sz="3200" dirty="0" smtClean="0">
                <a:solidFill>
                  <a:schemeClr val="tx1"/>
                </a:solidFill>
              </a:rPr>
              <a:t>поділяють на: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sz="3200" dirty="0" smtClean="0">
                <a:solidFill>
                  <a:schemeClr val="tx1"/>
                </a:solidFill>
              </a:rPr>
              <a:t> осадові;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sz="3200" dirty="0" smtClean="0">
                <a:solidFill>
                  <a:schemeClr val="tx1"/>
                </a:solidFill>
              </a:rPr>
              <a:t> </a:t>
            </a:r>
            <a:r>
              <a:rPr lang="uk-UA" sz="3200" dirty="0">
                <a:solidFill>
                  <a:schemeClr val="tx1"/>
                </a:solidFill>
              </a:rPr>
              <a:t>магматичні (вивержені</a:t>
            </a:r>
            <a:r>
              <a:rPr lang="uk-UA" sz="3200" dirty="0" smtClean="0">
                <a:solidFill>
                  <a:schemeClr val="tx1"/>
                </a:solidFill>
              </a:rPr>
              <a:t>);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sz="3200" dirty="0" smtClean="0">
                <a:solidFill>
                  <a:schemeClr val="tx1"/>
                </a:solidFill>
              </a:rPr>
              <a:t>  метаморфічні.</a:t>
            </a:r>
            <a:endParaRPr lang="uk-UA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71600" y="1"/>
            <a:ext cx="7772400" cy="908720"/>
          </a:xfrm>
        </p:spPr>
        <p:txBody>
          <a:bodyPr>
            <a:normAutofit fontScale="90000"/>
          </a:bodyPr>
          <a:lstStyle/>
          <a:p>
            <a:r>
              <a:rPr lang="uk-UA" sz="3200" dirty="0" smtClean="0"/>
              <a:t>Осадові , магматичні і метаморфічні породи-колектори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1052736"/>
            <a:ext cx="8280920" cy="547260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i="1" dirty="0">
                <a:solidFill>
                  <a:schemeClr val="tx1"/>
                </a:solidFill>
              </a:rPr>
              <a:t>Осадові гірські породи, </a:t>
            </a:r>
            <a:r>
              <a:rPr lang="uk-UA" dirty="0">
                <a:solidFill>
                  <a:schemeClr val="tx1"/>
                </a:solidFill>
              </a:rPr>
              <a:t>що містяться у верхній частині земної кори, утворились у результаті руйнування і повторного відкладення раніше утворених порід, осідання продуктів життєдіяльності чи випадання різних речовин із розчинів</a:t>
            </a:r>
            <a:r>
              <a:rPr lang="uk-UA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i="1" dirty="0">
                <a:solidFill>
                  <a:schemeClr val="tx1"/>
                </a:solidFill>
              </a:rPr>
              <a:t>Магматичні</a:t>
            </a:r>
            <a:r>
              <a:rPr lang="uk-UA" b="1" dirty="0">
                <a:solidFill>
                  <a:schemeClr val="tx1"/>
                </a:solidFill>
              </a:rPr>
              <a:t> </a:t>
            </a:r>
            <a:r>
              <a:rPr lang="uk-UA" i="1" dirty="0">
                <a:solidFill>
                  <a:schemeClr val="tx1"/>
                </a:solidFill>
              </a:rPr>
              <a:t>гірські породи</a:t>
            </a:r>
            <a:r>
              <a:rPr lang="uk-UA" dirty="0">
                <a:solidFill>
                  <a:schemeClr val="tx1"/>
                </a:solidFill>
              </a:rPr>
              <a:t> утворились внаслідок застигання розплавленої речовини (магми) як під товщею уже сформованих порід (інтрузивні породи), так і на її поверхні або на дні водойм (ефузивні породи</a:t>
            </a:r>
            <a:r>
              <a:rPr lang="uk-UA" dirty="0" smtClean="0">
                <a:solidFill>
                  <a:schemeClr val="tx1"/>
                </a:solidFill>
              </a:rPr>
              <a:t>).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i="1" dirty="0">
                <a:solidFill>
                  <a:schemeClr val="tx1"/>
                </a:solidFill>
              </a:rPr>
              <a:t>Метаморфічні гірські породи</a:t>
            </a:r>
            <a:r>
              <a:rPr lang="uk-UA" dirty="0">
                <a:solidFill>
                  <a:schemeClr val="tx1"/>
                </a:solidFill>
              </a:rPr>
              <a:t> утворились у надрах земної кори в результаті хімічних перетворень за високих температур і тисків. </a:t>
            </a:r>
            <a:endParaRPr lang="uk-UA" dirty="0" smtClean="0">
              <a:solidFill>
                <a:schemeClr val="tx1"/>
              </a:solidFill>
            </a:endParaRPr>
          </a:p>
          <a:p>
            <a:endParaRPr lang="uk-UA" dirty="0"/>
          </a:p>
          <a:p>
            <a:endParaRPr lang="uk-UA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uk-UA" dirty="0" smtClean="0"/>
              <a:t>Типи осадових порід</a:t>
            </a:r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060848"/>
            <a:ext cx="7229475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36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131840" y="476672"/>
            <a:ext cx="5447576" cy="1051560"/>
          </a:xfrm>
        </p:spPr>
        <p:txBody>
          <a:bodyPr/>
          <a:lstStyle/>
          <a:p>
            <a:r>
              <a:rPr lang="uk-UA" dirty="0" smtClean="0"/>
              <a:t>                   Керн</a:t>
            </a:r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37</a:t>
            </a:fld>
            <a:endParaRPr lang="uk-UA" dirty="0"/>
          </a:p>
        </p:txBody>
      </p:sp>
      <p:pic>
        <p:nvPicPr>
          <p:cNvPr id="1026" name="Picture 2" descr="Результат пошуку зображень за запитом отбор керна картин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789040"/>
            <a:ext cx="7704856" cy="2109057"/>
          </a:xfrm>
          <a:prstGeom prst="rect">
            <a:avLst/>
          </a:prstGeom>
          <a:noFill/>
        </p:spPr>
      </p:pic>
      <p:pic>
        <p:nvPicPr>
          <p:cNvPr id="1028" name="Picture 4" descr="Результат пошуку зображень за запитом отбор керна картин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76672"/>
            <a:ext cx="1905000" cy="2466975"/>
          </a:xfrm>
          <a:prstGeom prst="rect">
            <a:avLst/>
          </a:prstGeom>
          <a:noFill/>
        </p:spPr>
      </p:pic>
      <p:pic>
        <p:nvPicPr>
          <p:cNvPr id="1030" name="Picture 6" descr="Результат пошуку зображень за запитом отбор керна картинк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1628800"/>
            <a:ext cx="3744416" cy="17776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772400" cy="1080120"/>
          </a:xfrm>
        </p:spPr>
        <p:txBody>
          <a:bodyPr>
            <a:normAutofit/>
          </a:bodyPr>
          <a:lstStyle/>
          <a:p>
            <a:r>
              <a:rPr lang="uk-UA" sz="3200" b="1" dirty="0" smtClean="0"/>
              <a:t>Пустоти порід-колекторів нафти і газу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755576" y="2492896"/>
            <a:ext cx="7772400" cy="331236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i="1" dirty="0" smtClean="0">
                <a:solidFill>
                  <a:schemeClr val="tx1"/>
                </a:solidFill>
              </a:rPr>
              <a:t>Пори</a:t>
            </a:r>
            <a:r>
              <a:rPr lang="uk-UA" dirty="0" smtClean="0">
                <a:solidFill>
                  <a:schemeClr val="tx1"/>
                </a:solidFill>
              </a:rPr>
              <a:t> – це пустоти, утворені міжзерновим простором,  які являють собою складні капілярні системи.</a:t>
            </a:r>
            <a:endParaRPr lang="ru-RU" dirty="0" smtClean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uk-UA" dirty="0" smtClean="0">
                <a:solidFill>
                  <a:schemeClr val="tx1"/>
                </a:solidFill>
              </a:rPr>
              <a:t> </a:t>
            </a:r>
            <a:endParaRPr lang="ru-RU" dirty="0" smtClean="0">
              <a:solidFill>
                <a:schemeClr val="tx1"/>
              </a:solidFill>
            </a:endParaRPr>
          </a:p>
          <a:p>
            <a:pPr algn="just"/>
            <a:r>
              <a:rPr lang="uk-UA" i="1" dirty="0" smtClean="0">
                <a:solidFill>
                  <a:schemeClr val="tx1"/>
                </a:solidFill>
              </a:rPr>
              <a:t>Тріщини </a:t>
            </a:r>
            <a:r>
              <a:rPr lang="uk-UA" dirty="0" smtClean="0">
                <a:solidFill>
                  <a:schemeClr val="tx1"/>
                </a:solidFill>
              </a:rPr>
              <a:t>– це пустоти, утворені в результаті руйнування суцільності породи, як правило, під дією механічних напружень. Характеризуються неспівмірністю одного лінійного розміру до інших.</a:t>
            </a:r>
            <a:endParaRPr lang="ru-RU" dirty="0" smtClean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uk-UA" dirty="0" smtClean="0">
                <a:solidFill>
                  <a:schemeClr val="tx1"/>
                </a:solidFill>
              </a:rPr>
              <a:t> </a:t>
            </a:r>
            <a:endParaRPr lang="ru-RU" dirty="0" smtClean="0">
              <a:solidFill>
                <a:schemeClr val="tx1"/>
              </a:solidFill>
            </a:endParaRPr>
          </a:p>
          <a:p>
            <a:pPr algn="just"/>
            <a:r>
              <a:rPr lang="uk-UA" i="1" dirty="0" smtClean="0">
                <a:solidFill>
                  <a:schemeClr val="tx1"/>
                </a:solidFill>
              </a:rPr>
              <a:t>Каверни</a:t>
            </a:r>
            <a:r>
              <a:rPr lang="uk-UA" dirty="0" smtClean="0">
                <a:solidFill>
                  <a:schemeClr val="tx1"/>
                </a:solidFill>
              </a:rPr>
              <a:t> – це пустоти значного розміру, що утворилися в результаті вилуговування гірської породи. На відміну від пор, у кавернах гравітаційні сили переважають над капілярними.</a:t>
            </a:r>
            <a:endParaRPr lang="ru-RU" dirty="0" smtClean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uk-UA" dirty="0" smtClean="0">
                <a:solidFill>
                  <a:schemeClr val="tx1"/>
                </a:solidFill>
              </a:rPr>
              <a:t> </a:t>
            </a:r>
            <a:endParaRPr lang="ru-RU" dirty="0" smtClean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43204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Різновиди  пустот</a:t>
            </a:r>
            <a:endParaRPr lang="uk-UA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39552" y="4581128"/>
            <a:ext cx="8352928" cy="180020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uk-UA" dirty="0" smtClean="0">
                <a:solidFill>
                  <a:schemeClr val="tx1"/>
                </a:solidFill>
              </a:rPr>
              <a:t>А-добре обкатаний і відсортований пісок , який має високу пористість; 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Б-погано відсортований пісок, який має низьку пористість; 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В- добре відсортована порода, зерна якої також пористі;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Г-добре відсортована порода пористість якої зменшена відкладами мінеральної речовини;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Д- тріщиннокавернозна порода; 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Е-порода, яка стала пористою внаслідок виникнення тріщин.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39</a:t>
            </a:fld>
            <a:endParaRPr lang="uk-UA" dirty="0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980728"/>
            <a:ext cx="7548423" cy="3456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368151"/>
          </a:xfrm>
        </p:spPr>
        <p:txBody>
          <a:bodyPr>
            <a:normAutofit/>
          </a:bodyPr>
          <a:lstStyle/>
          <a:p>
            <a:r>
              <a:rPr lang="uk-UA" sz="3100" dirty="0" smtClean="0"/>
              <a:t>Методичне забезпечення  </a:t>
            </a:r>
            <a:r>
              <a:rPr lang="uk-UA" dirty="0" smtClean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683568" y="2636912"/>
            <a:ext cx="7192888" cy="3168352"/>
          </a:xfrm>
        </p:spPr>
        <p:txBody>
          <a:bodyPr>
            <a:normAutofit/>
          </a:bodyPr>
          <a:lstStyle/>
          <a:p>
            <a:pPr marL="379476" indent="-342900" algn="just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Фізика нафтового і газового пласта : Лабораторний практикум  / І.М.Купер, М.О.Псюк </a:t>
            </a:r>
            <a:r>
              <a:rPr lang="uk-UA" baseline="-25000" dirty="0" smtClean="0">
                <a:solidFill>
                  <a:schemeClr val="tx1"/>
                </a:solidFill>
              </a:rPr>
              <a:t> </a:t>
            </a:r>
            <a:r>
              <a:rPr lang="uk-UA" b="1" dirty="0" smtClean="0">
                <a:solidFill>
                  <a:schemeClr val="tx1"/>
                </a:solidFill>
              </a:rPr>
              <a:t>–</a:t>
            </a:r>
            <a:r>
              <a:rPr lang="uk-UA" dirty="0" smtClean="0">
                <a:solidFill>
                  <a:schemeClr val="tx1"/>
                </a:solidFill>
              </a:rPr>
              <a:t> Івано-Франківськ :</a:t>
            </a:r>
            <a:r>
              <a:rPr lang="uk-UA" baseline="-25000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ІФНТУНГ,</a:t>
            </a:r>
            <a:r>
              <a:rPr lang="uk-UA" baseline="-25000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2024.</a:t>
            </a:r>
            <a:r>
              <a:rPr lang="uk-UA" baseline="-25000" dirty="0" smtClean="0">
                <a:solidFill>
                  <a:schemeClr val="tx1"/>
                </a:solidFill>
              </a:rPr>
              <a:t> </a:t>
            </a:r>
            <a:r>
              <a:rPr lang="uk-UA" b="1" dirty="0" smtClean="0">
                <a:solidFill>
                  <a:schemeClr val="tx1"/>
                </a:solidFill>
              </a:rPr>
              <a:t>– </a:t>
            </a:r>
            <a:r>
              <a:rPr lang="uk-UA" dirty="0" smtClean="0">
                <a:solidFill>
                  <a:schemeClr val="tx1"/>
                </a:solidFill>
              </a:rPr>
              <a:t>136</a:t>
            </a:r>
            <a:r>
              <a:rPr lang="uk-UA" baseline="-25000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с.</a:t>
            </a:r>
          </a:p>
          <a:p>
            <a:pPr marL="379476" indent="-342900" algn="just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Купер І.М Фізика нафтового і газового пласта: Методичні вказівки для вивчення дисципліни. – Івано-Франківськ: ІФНТУНГ, 2023. – 39 с. </a:t>
            </a:r>
          </a:p>
          <a:p>
            <a:pPr algn="just"/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 </a:t>
            </a:r>
          </a:p>
          <a:p>
            <a:pPr marL="514350" indent="-514350" algn="just">
              <a:buAutoNum type="arabicPeriod"/>
            </a:pPr>
            <a:endParaRPr lang="uk-UA" sz="17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95536" y="476672"/>
            <a:ext cx="8183880" cy="50405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Породи колектори нафти і газу</a:t>
            </a:r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40</a:t>
            </a:fld>
            <a:endParaRPr lang="uk-UA" dirty="0"/>
          </a:p>
        </p:txBody>
      </p:sp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9350" y="1196752"/>
            <a:ext cx="7611584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Структура породи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uk-UA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2552280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Існує два поняття структури, які близькі між собою:</a:t>
            </a:r>
            <a:endParaRPr lang="ru-RU" dirty="0" smtClean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uk-UA" dirty="0" smtClean="0">
                <a:solidFill>
                  <a:schemeClr val="tx1"/>
                </a:solidFill>
              </a:rPr>
              <a:t> </a:t>
            </a:r>
            <a:endParaRPr lang="ru-RU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- структура порового простору породи, що вказує на кількість і розмір порових каналів у породі;</a:t>
            </a:r>
            <a:endParaRPr lang="ru-RU" dirty="0" smtClean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uk-UA" dirty="0" smtClean="0">
                <a:solidFill>
                  <a:schemeClr val="tx1"/>
                </a:solidFill>
              </a:rPr>
              <a:t> </a:t>
            </a:r>
            <a:endParaRPr lang="ru-RU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- структура породи, що визначається переважно величиною та формою зерен.</a:t>
            </a:r>
            <a:endParaRPr lang="ru-RU" dirty="0" smtClean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908720"/>
            <a:ext cx="7772400" cy="864096"/>
          </a:xfrm>
        </p:spPr>
        <p:txBody>
          <a:bodyPr>
            <a:normAutofit/>
          </a:bodyPr>
          <a:lstStyle/>
          <a:p>
            <a:r>
              <a:rPr lang="uk-UA" sz="3200" b="1" dirty="0" smtClean="0"/>
              <a:t>Структури за розміром зерен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467544" y="2636912"/>
            <a:ext cx="8027232" cy="3384376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uk-UA" sz="8000" dirty="0" smtClean="0">
                <a:solidFill>
                  <a:schemeClr val="tx1"/>
                </a:solidFill>
              </a:rPr>
              <a:t>Розрізняють наступні структури за розміром зерен:</a:t>
            </a:r>
          </a:p>
          <a:p>
            <a:pPr algn="just"/>
            <a:endParaRPr lang="uk-UA" sz="8000" dirty="0" smtClean="0">
              <a:solidFill>
                <a:schemeClr val="tx1"/>
              </a:solidFill>
            </a:endParaRPr>
          </a:p>
          <a:p>
            <a:pPr algn="just">
              <a:buFontTx/>
              <a:buChar char="-"/>
            </a:pPr>
            <a:r>
              <a:rPr lang="uk-UA" sz="8000" dirty="0" smtClean="0">
                <a:solidFill>
                  <a:schemeClr val="tx1"/>
                </a:solidFill>
              </a:rPr>
              <a:t>- псефітову (розмір зерен або уламків більше ніж 2 мм);</a:t>
            </a:r>
          </a:p>
          <a:p>
            <a:pPr algn="just">
              <a:buFontTx/>
              <a:buChar char="-"/>
            </a:pPr>
            <a:endParaRPr lang="uk-UA" sz="8000" dirty="0" smtClean="0">
              <a:solidFill>
                <a:schemeClr val="tx1"/>
              </a:solidFill>
            </a:endParaRPr>
          </a:p>
          <a:p>
            <a:pPr algn="just">
              <a:buFontTx/>
              <a:buChar char="-"/>
            </a:pPr>
            <a:r>
              <a:rPr lang="uk-UA" sz="8000" dirty="0" smtClean="0">
                <a:solidFill>
                  <a:schemeClr val="tx1"/>
                </a:solidFill>
              </a:rPr>
              <a:t> - псамітову (розмір зерен – 0,1-2,0 мм);</a:t>
            </a:r>
            <a:endParaRPr lang="ru-RU" sz="8000" dirty="0" smtClean="0">
              <a:solidFill>
                <a:schemeClr val="tx1"/>
              </a:solidFill>
            </a:endParaRPr>
          </a:p>
          <a:p>
            <a:pPr algn="just"/>
            <a:r>
              <a:rPr lang="uk-UA" sz="8000" dirty="0" smtClean="0">
                <a:solidFill>
                  <a:schemeClr val="tx1"/>
                </a:solidFill>
              </a:rPr>
              <a:t> </a:t>
            </a:r>
            <a:endParaRPr lang="ru-RU" sz="8000" dirty="0" smtClean="0">
              <a:solidFill>
                <a:schemeClr val="tx1"/>
              </a:solidFill>
            </a:endParaRPr>
          </a:p>
          <a:p>
            <a:pPr algn="just"/>
            <a:r>
              <a:rPr lang="uk-UA" sz="8000" dirty="0" smtClean="0">
                <a:solidFill>
                  <a:schemeClr val="tx1"/>
                </a:solidFill>
              </a:rPr>
              <a:t>- алевритову (розмір частинок – 0,1-0,01 мм);</a:t>
            </a:r>
            <a:endParaRPr lang="ru-RU" sz="8000" dirty="0" smtClean="0">
              <a:solidFill>
                <a:schemeClr val="tx1"/>
              </a:solidFill>
            </a:endParaRPr>
          </a:p>
          <a:p>
            <a:pPr algn="just"/>
            <a:r>
              <a:rPr lang="uk-UA" sz="8000" dirty="0" smtClean="0">
                <a:solidFill>
                  <a:schemeClr val="tx1"/>
                </a:solidFill>
              </a:rPr>
              <a:t> </a:t>
            </a:r>
            <a:endParaRPr lang="ru-RU" sz="8000" dirty="0" smtClean="0">
              <a:solidFill>
                <a:schemeClr val="tx1"/>
              </a:solidFill>
            </a:endParaRPr>
          </a:p>
          <a:p>
            <a:pPr algn="just"/>
            <a:r>
              <a:rPr lang="uk-UA" sz="8000" dirty="0" smtClean="0">
                <a:solidFill>
                  <a:schemeClr val="tx1"/>
                </a:solidFill>
              </a:rPr>
              <a:t>- пелітову (розмір частинок менше ніж 0,01 мм).</a:t>
            </a:r>
            <a:endParaRPr lang="ru-RU" sz="8000" dirty="0" smtClean="0">
              <a:solidFill>
                <a:schemeClr val="tx1"/>
              </a:solidFill>
            </a:endParaRPr>
          </a:p>
          <a:p>
            <a:pPr algn="just"/>
            <a:r>
              <a:rPr lang="uk-UA" sz="8000" dirty="0" smtClean="0">
                <a:solidFill>
                  <a:schemeClr val="tx1"/>
                </a:solidFill>
              </a:rPr>
              <a:t> </a:t>
            </a:r>
            <a:endParaRPr lang="ru-RU" sz="8000" dirty="0" smtClean="0">
              <a:solidFill>
                <a:schemeClr val="tx1"/>
              </a:solidFill>
            </a:endParaRPr>
          </a:p>
          <a:p>
            <a:endParaRPr lang="ru-RU" sz="800" dirty="0" smtClean="0"/>
          </a:p>
          <a:p>
            <a:pPr algn="just"/>
            <a:endParaRPr lang="ru-RU" sz="8000" dirty="0" smtClean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uk-UA" sz="8000" dirty="0" smtClean="0">
                <a:solidFill>
                  <a:schemeClr val="tx1"/>
                </a:solidFill>
              </a:rPr>
              <a:t> </a:t>
            </a:r>
            <a:endParaRPr lang="ru-RU" sz="80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76672"/>
            <a:ext cx="7772400" cy="1252736"/>
          </a:xfrm>
        </p:spPr>
        <p:txBody>
          <a:bodyPr>
            <a:normAutofit/>
          </a:bodyPr>
          <a:lstStyle/>
          <a:p>
            <a:r>
              <a:rPr lang="uk-UA" sz="3200" b="1" dirty="0" smtClean="0"/>
              <a:t>Фізичні властивості </a:t>
            </a:r>
            <a:br>
              <a:rPr lang="uk-UA" sz="3200" b="1" dirty="0" smtClean="0"/>
            </a:br>
            <a:r>
              <a:rPr lang="uk-UA" sz="3200" b="1" dirty="0" smtClean="0"/>
              <a:t>порід-колекторів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611560" y="1988840"/>
            <a:ext cx="8064896" cy="4248472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uk-UA" sz="9600" dirty="0" smtClean="0">
                <a:solidFill>
                  <a:schemeClr val="tx1"/>
                </a:solidFill>
              </a:rPr>
              <a:t> - пористість; </a:t>
            </a:r>
          </a:p>
          <a:p>
            <a:pPr algn="just"/>
            <a:r>
              <a:rPr lang="uk-UA" sz="9600" dirty="0" smtClean="0">
                <a:solidFill>
                  <a:schemeClr val="tx1"/>
                </a:solidFill>
              </a:rPr>
              <a:t> - проникність;</a:t>
            </a:r>
          </a:p>
          <a:p>
            <a:pPr algn="just"/>
            <a:r>
              <a:rPr lang="uk-UA" sz="9600" dirty="0" smtClean="0">
                <a:solidFill>
                  <a:schemeClr val="tx1"/>
                </a:solidFill>
              </a:rPr>
              <a:t>- гранулометричний (механічний склад);</a:t>
            </a:r>
            <a:endParaRPr lang="ru-RU" sz="9600" dirty="0" smtClean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uk-UA" sz="9600" dirty="0" smtClean="0">
                <a:solidFill>
                  <a:schemeClr val="tx1"/>
                </a:solidFill>
              </a:rPr>
              <a:t> - питома поверхня та карбонатність;</a:t>
            </a:r>
            <a:endParaRPr lang="ru-RU" sz="9600" dirty="0" smtClean="0">
              <a:solidFill>
                <a:schemeClr val="tx1"/>
              </a:solidFill>
            </a:endParaRPr>
          </a:p>
          <a:p>
            <a:pPr algn="just"/>
            <a:r>
              <a:rPr lang="uk-UA" sz="9600" dirty="0" smtClean="0">
                <a:solidFill>
                  <a:schemeClr val="tx1"/>
                </a:solidFill>
              </a:rPr>
              <a:t> - насиченість порід нафтою, газом і водою;</a:t>
            </a:r>
            <a:endParaRPr lang="ru-RU" sz="9600" dirty="0" smtClean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uk-UA" sz="9600" dirty="0" smtClean="0">
                <a:solidFill>
                  <a:schemeClr val="tx1"/>
                </a:solidFill>
              </a:rPr>
              <a:t>-механічні властивості (пружність, пластичність, опірність розриву, стиснення та інші види деформацій);</a:t>
            </a:r>
            <a:endParaRPr lang="ru-RU" sz="9600" dirty="0" smtClean="0">
              <a:solidFill>
                <a:schemeClr val="tx1"/>
              </a:solidFill>
            </a:endParaRPr>
          </a:p>
          <a:p>
            <a:pPr algn="just"/>
            <a:r>
              <a:rPr lang="uk-UA" sz="9600" dirty="0" smtClean="0">
                <a:solidFill>
                  <a:schemeClr val="tx1"/>
                </a:solidFill>
              </a:rPr>
              <a:t> - теплові та акустичні властивості;</a:t>
            </a:r>
            <a:endParaRPr lang="ru-RU" sz="9600" dirty="0" smtClean="0">
              <a:solidFill>
                <a:schemeClr val="tx1"/>
              </a:solidFill>
            </a:endParaRPr>
          </a:p>
          <a:p>
            <a:pPr algn="just"/>
            <a:r>
              <a:rPr lang="uk-UA" sz="9600" dirty="0" smtClean="0">
                <a:solidFill>
                  <a:schemeClr val="tx1"/>
                </a:solidFill>
              </a:rPr>
              <a:t>- капілярні властивості (кут змочування та розтікання, міжфазний поверхневий натяг, капілярний тиск);</a:t>
            </a:r>
            <a:endParaRPr lang="ru-RU" sz="96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13787-07E9-44B6-8C1D-3D6589C78495}" type="slidenum">
              <a:rPr lang="uk-UA" smtClean="0"/>
              <a:pPr/>
              <a:t>5</a:t>
            </a:fld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455885"/>
            <a:ext cx="4680520" cy="6039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792088"/>
          </a:xfrm>
        </p:spPr>
        <p:txBody>
          <a:bodyPr>
            <a:noAutofit/>
          </a:bodyPr>
          <a:lstStyle/>
          <a:p>
            <a:r>
              <a:rPr lang="uk-UA" sz="2800" dirty="0" smtClean="0"/>
              <a:t>Роль нафти і газу в енергетичному комплексі</a:t>
            </a:r>
            <a:endParaRPr lang="uk-UA" sz="2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1412776"/>
            <a:ext cx="7772400" cy="4896544"/>
          </a:xfrm>
        </p:spPr>
        <p:txBody>
          <a:bodyPr/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Сьогодні нафта і природний газ є основою світового паливно-енергетичного балансу, «кров’ю та повітрям» глобальної економічної системи. Понад 85% енергії в світі отримують з паливних мінеральних ресурсів, при цьому розподіл за основними енергоносіями виглядає наступним чином: нафта – 32,6%, газ – 23,7%, вугілля – 30,0%, атомна електроенергія – 4,4%, гідроелектроенергія – 6,8%, відновлювальні джерела енергії – 2,5% (за даними </a:t>
            </a:r>
            <a:r>
              <a:rPr lang="en-US" dirty="0" smtClean="0">
                <a:solidFill>
                  <a:schemeClr val="tx1"/>
                </a:solidFill>
              </a:rPr>
              <a:t>British Petroleum Corp., 2014 </a:t>
            </a:r>
            <a:r>
              <a:rPr lang="uk-UA" dirty="0" smtClean="0">
                <a:solidFill>
                  <a:schemeClr val="tx1"/>
                </a:solidFill>
              </a:rPr>
              <a:t>р.).</a:t>
            </a:r>
            <a:r>
              <a:rPr lang="uk-UA" dirty="0" smtClean="0"/>
              <a:t> </a:t>
            </a:r>
            <a:endParaRPr lang="uk-UA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792088"/>
          </a:xfrm>
        </p:spPr>
        <p:txBody>
          <a:bodyPr>
            <a:noAutofit/>
          </a:bodyPr>
          <a:lstStyle/>
          <a:p>
            <a:r>
              <a:rPr lang="uk-UA" sz="2800" dirty="0" smtClean="0"/>
              <a:t>Зростання світового видобутку нафти</a:t>
            </a:r>
            <a:endParaRPr lang="uk-UA" sz="2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1412776"/>
            <a:ext cx="7772400" cy="489654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</a:rPr>
              <a:t>     До 1860 р. видобуток нафти в світі складав лише 2 – 5 тис. т на рік, а її використання здебільшого було пов’язано з виготовленням мастил для машин, механізмів і гужового транспорту. Після винаходу й масового розповсюдження гасової лампи попит на нафту почав зростати швидкими темпами. У 1862 р. її було видобуто 30 тис. т, у 1900 р. – вже 12 млн. т, а в 1912 р., коли нафтопродукти почали широко застосовували не тільки для освітлення приміщень, а також у хімічній галузі та в новому автомобільному транспорті, видобуток досяг 40 млн. т. Стрімкий розвиток автомобільного транспорту призвів до нового рівня потреб і масштабного збільшення видобутку. На рівень 1 млрд. т нафти на рік світ вийшов у 1960 р., а вже в 1965 р. 22 світовий видобуток склав близько 1,5 млрд. т, через 11 років він подвоївся (3 млрд. т), наступні чотири десятиріччя поступово зростав і досяг у 2016 році кількості 4,38 млрд</a:t>
            </a:r>
            <a:r>
              <a:rPr lang="ru-RU" dirty="0" smtClean="0"/>
              <a:t>. </a:t>
            </a:r>
            <a:endParaRPr lang="uk-UA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792088"/>
          </a:xfrm>
        </p:spPr>
        <p:txBody>
          <a:bodyPr/>
          <a:lstStyle/>
          <a:p>
            <a:r>
              <a:rPr lang="uk-UA" dirty="0" smtClean="0">
                <a:effectLst/>
              </a:rPr>
              <a:t>Запаси нафти у світі</a:t>
            </a:r>
            <a:endParaRPr lang="uk-UA" dirty="0">
              <a:effectLst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22376" y="1412776"/>
            <a:ext cx="7772400" cy="4896544"/>
          </a:xfrm>
        </p:spPr>
        <p:txBody>
          <a:bodyPr/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За даними </a:t>
            </a:r>
            <a:r>
              <a:rPr lang="en-US" dirty="0" smtClean="0">
                <a:solidFill>
                  <a:schemeClr val="tx1"/>
                </a:solidFill>
              </a:rPr>
              <a:t>British Petroleum Corp. (20</a:t>
            </a:r>
            <a:r>
              <a:rPr lang="uk-UA" dirty="0" smtClean="0">
                <a:solidFill>
                  <a:schemeClr val="tx1"/>
                </a:solidFill>
              </a:rPr>
              <a:t>20</a:t>
            </a:r>
            <a:r>
              <a:rPr lang="" dirty="0" smtClean="0">
                <a:solidFill>
                  <a:schemeClr val="tx1"/>
                </a:solidFill>
              </a:rPr>
              <a:t> р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r>
              <a:rPr lang="uk-UA" dirty="0" smtClean="0">
                <a:solidFill>
                  <a:schemeClr val="tx1"/>
                </a:solidFill>
              </a:rPr>
              <a:t>) доведені запаси нафти у світі оцінюються близько 244 млрд. т, прогнозні – до 270 млрд. т. (у разі «перемоги» неорганічної гіпотези походження нафти, це прогнозне значення може бути суттєво збільшене). Родовища нафти знаходяться в різних частинах світу, проте розподіляються по регіонах вкрай нерівномірно. Найбільші нафтові родовища зосереджені в країнах Близького й Середнього Сходу (Саудівська Аравія, Іран, Ірак, Кувейт, ОАЕ), Західному Сибіру (Росія), Південній і Центральній Америці (Венесуела, Бразилія, Мексика), Північній і Західній Африці (Лівія, Алжир, Нігерія), в Індонезії та ін.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95536" y="548680"/>
            <a:ext cx="8204448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800" dirty="0" smtClean="0">
                <a:solidFill>
                  <a:schemeClr val="tx1"/>
                </a:solidFill>
              </a:rPr>
              <a:t>Запаси нафти по країнах станом на 2020 р,  млд. барелів</a:t>
            </a:r>
            <a:endParaRPr lang="uk-UA" sz="2800" dirty="0">
              <a:solidFill>
                <a:schemeClr val="tx1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83568" y="6093296"/>
            <a:ext cx="7772400" cy="432048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Україна на 41 місці (0,4)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96752"/>
            <a:ext cx="7858383" cy="4759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4581</TotalTime>
  <Words>1782</Words>
  <Application>Microsoft Office PowerPoint</Application>
  <PresentationFormat>Екран (4:3)</PresentationFormat>
  <Paragraphs>226</Paragraphs>
  <Slides>43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слайдів</vt:lpstr>
      </vt:variant>
      <vt:variant>
        <vt:i4>43</vt:i4>
      </vt:variant>
    </vt:vector>
  </HeadingPairs>
  <TitlesOfParts>
    <vt:vector size="45" baseType="lpstr">
      <vt:lpstr>Аспект</vt:lpstr>
      <vt:lpstr>Поток</vt:lpstr>
      <vt:lpstr>      Фізика нафтового і газового пласта </vt:lpstr>
      <vt:lpstr>Література</vt:lpstr>
      <vt:lpstr>Додаткова література</vt:lpstr>
      <vt:lpstr>Методичне забезпечення   </vt:lpstr>
      <vt:lpstr>Презентація PowerPoint</vt:lpstr>
      <vt:lpstr>Роль нафти і газу в енергетичному комплексі</vt:lpstr>
      <vt:lpstr>Зростання світового видобутку нафти</vt:lpstr>
      <vt:lpstr>Запаси нафти у світі</vt:lpstr>
      <vt:lpstr>Запаси нафти по країнах станом на 2020 р,  млд. барелів</vt:lpstr>
      <vt:lpstr>Презентація PowerPoint</vt:lpstr>
      <vt:lpstr>Презентація PowerPoint</vt:lpstr>
      <vt:lpstr>Рейтинг країн по видобутку нафти барель/доб  і експорту у %</vt:lpstr>
      <vt:lpstr>Видобуток природного   газу в 2021 році </vt:lpstr>
      <vt:lpstr>Видобування вуглеводнів на сучасному етапі в Україні</vt:lpstr>
      <vt:lpstr>Карта нафтових і газових родовищ України</vt:lpstr>
      <vt:lpstr>Обсяги балансових запасів нафти родовищ України станом на 01.01.2021 р.(млн. т)</vt:lpstr>
      <vt:lpstr>Розподіл родовищ нафти і газу  за величиною запасів</vt:lpstr>
      <vt:lpstr>Обсяги балансових запасів газу родовищ України станом на 01.01.2021 р.(млн. куб м)</vt:lpstr>
      <vt:lpstr>Виснаженість газових родовищ</vt:lpstr>
      <vt:lpstr>Презентація PowerPoint</vt:lpstr>
      <vt:lpstr>Презентація PowerPoint</vt:lpstr>
      <vt:lpstr>Перспективи</vt:lpstr>
      <vt:lpstr>Фізика нафтового і газового пласта, як наука</vt:lpstr>
      <vt:lpstr>ФІЗИЧНІ УМОВИ ЗАЛЯГАННЯ ВУГЛЕВОДНІВ У ПОКЛАДІ </vt:lpstr>
      <vt:lpstr>Формування родовищ нафти і газу</vt:lpstr>
      <vt:lpstr>Акумуляція вуглеводнів</vt:lpstr>
      <vt:lpstr>Природні резервуари нафти </vt:lpstr>
      <vt:lpstr>Зональність розміщення покладів нафти і газу в товщі осадових порід. </vt:lpstr>
      <vt:lpstr>                Тиск  у покладі  </vt:lpstr>
      <vt:lpstr>Гірничий тиск</vt:lpstr>
      <vt:lpstr>Аномально-високий і аномально низький пластовий тиск</vt:lpstr>
      <vt:lpstr>              Пластова температура   Пластова температура – це температура в покладі.  Геотермічний градієнт ГТ , що є зміною температури Т за зміни глибини z, тобто   </vt:lpstr>
      <vt:lpstr>Порода-колектор </vt:lpstr>
      <vt:lpstr>Типи порід-колекторів</vt:lpstr>
      <vt:lpstr>Осадові , магматичні і метаморфічні породи-колектори</vt:lpstr>
      <vt:lpstr>Типи осадових порід</vt:lpstr>
      <vt:lpstr>                   Керн</vt:lpstr>
      <vt:lpstr>Пустоти порід-колекторів нафти і газу</vt:lpstr>
      <vt:lpstr>Різновиди  пустот</vt:lpstr>
      <vt:lpstr>Породи колектори нафти і газу</vt:lpstr>
      <vt:lpstr>Структура породи   </vt:lpstr>
      <vt:lpstr>Структури за розміром зерен</vt:lpstr>
      <vt:lpstr>Фізичні властивості  порід-колекторів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Лекеція 1 </dc:title>
  <dc:creator>Ivan</dc:creator>
  <cp:lastModifiedBy>Admin</cp:lastModifiedBy>
  <cp:revision>71</cp:revision>
  <dcterms:created xsi:type="dcterms:W3CDTF">2020-08-29T04:09:05Z</dcterms:created>
  <dcterms:modified xsi:type="dcterms:W3CDTF">2024-09-10T03:44:49Z</dcterms:modified>
</cp:coreProperties>
</file>