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6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84" r:id="rId7"/>
    <p:sldId id="286" r:id="rId8"/>
    <p:sldId id="287" r:id="rId9"/>
    <p:sldId id="288" r:id="rId10"/>
    <p:sldId id="289" r:id="rId11"/>
    <p:sldId id="290" r:id="rId12"/>
    <p:sldId id="292" r:id="rId13"/>
    <p:sldId id="293" r:id="rId14"/>
    <p:sldId id="294" r:id="rId15"/>
    <p:sldId id="295" r:id="rId16"/>
    <p:sldId id="303" r:id="rId17"/>
    <p:sldId id="297" r:id="rId18"/>
    <p:sldId id="296" r:id="rId19"/>
    <p:sldId id="298" r:id="rId20"/>
    <p:sldId id="299" r:id="rId21"/>
    <p:sldId id="300" r:id="rId22"/>
    <p:sldId id="301" r:id="rId23"/>
    <p:sldId id="302" r:id="rId24"/>
    <p:sldId id="271" r:id="rId25"/>
    <p:sldId id="265" r:id="rId26"/>
    <p:sldId id="270" r:id="rId27"/>
    <p:sldId id="273" r:id="rId28"/>
    <p:sldId id="278" r:id="rId29"/>
    <p:sldId id="268" r:id="rId30"/>
    <p:sldId id="269" r:id="rId31"/>
    <p:sldId id="283" r:id="rId32"/>
    <p:sldId id="282" r:id="rId33"/>
    <p:sldId id="304" r:id="rId34"/>
    <p:sldId id="274" r:id="rId35"/>
    <p:sldId id="275" r:id="rId36"/>
    <p:sldId id="276" r:id="rId37"/>
    <p:sldId id="277" r:id="rId38"/>
    <p:sldId id="279" r:id="rId39"/>
    <p:sldId id="261" r:id="rId40"/>
    <p:sldId id="280" r:id="rId41"/>
    <p:sldId id="281" r:id="rId42"/>
    <p:sldId id="262" r:id="rId43"/>
    <p:sldId id="263" r:id="rId44"/>
    <p:sldId id="264" r:id="rId4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4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E4F32-4A09-48FD-A696-AF2F6BC46FBF}" type="datetimeFigureOut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CBD70-7387-47A8-AD5E-8D294E051BB0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10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CBD70-7387-47A8-AD5E-8D294E051BB0}" type="slidenum">
              <a:rPr lang="uk-UA" smtClean="0"/>
              <a:pPr/>
              <a:t>36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C2186-3AF8-4F58-8769-B091529ABCB5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6343D-15A9-4D36-A499-BEAED81E21C8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E3A71-0BCB-4829-BBC2-01BDB05DCD67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A440-73FA-4AEA-810F-0E132ADA53FE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62AA-8231-480E-8B06-D6FD4BE51C3A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AAA4-EE47-4471-88AE-8F4ABAA0E953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CF9D-7046-4043-B355-2B95E14EE176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F44F-3D8D-4C78-9A8A-FCB35347D155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3585-49EE-42EF-9209-C2B9796C0243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7EE9-622A-4649-B2F2-44BA4B06233C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E5E-B749-4E0C-AED9-61EE3F5538CB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32F61-6D09-4DB0-8355-D4BC615F26E1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3C8B-866D-40E4-9072-A27872091136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D7C1-94DA-40C6-873B-420ED3202B07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3BB9-3D48-4FEA-895D-0037E72BDF74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306863-F044-4D6E-AD28-CDB5591A6EB5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E62D2-6C13-4256-BA4C-7CA28CF45B54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9B667-F359-47C7-8514-74F879BC9010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AA3473-ECA8-4700-AC3F-589400255B78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811B6-AAD7-4C8C-85D3-FBB3B7740D6D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A446E-00DA-446B-8769-5430A426E0EC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0AE1E-E8C0-4034-A36E-F88B30494C9A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1CC471-D2CE-4F79-85A6-B80595FA9B8D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7DDEE4-83FE-4312-8533-95FD1035DE6B}" type="datetime1">
              <a:rPr lang="uk-UA" smtClean="0"/>
              <a:pPr/>
              <a:t>10.09.2024</a:t>
            </a:fld>
            <a:endParaRPr lang="uk-UA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B13787-07E9-44B6-8C1D-3D6589C78495}" type="slidenum">
              <a:rPr lang="uk-UA" smtClean="0"/>
              <a:pPr/>
              <a:t>‹№›</a:t>
            </a:fld>
            <a:endParaRPr lang="uk-UA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knigi.com/ekol_view.php?id=248" TargetMode="External"/><Relationship Id="rId2" Type="http://schemas.openxmlformats.org/officeDocument/2006/relationships/hyperlink" Target="https://geoknigi.com/book_view.php?id=793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4400" b="1" dirty="0" smtClean="0"/>
              <a:t>Фізика нафтового і газового пласта</a:t>
            </a:r>
            <a:br>
              <a:rPr lang="uk-UA" sz="4400" b="1" dirty="0" smtClean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59832" y="4365104"/>
            <a:ext cx="5434944" cy="1760192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Лекція 1. Вступ. Зміст курсу. Роль нафти і газу в енергетичному комплексі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r>
              <a:rPr lang="uk-UA" b="1" dirty="0" smtClean="0">
                <a:solidFill>
                  <a:schemeClr val="tx1"/>
                </a:solidFill>
              </a:rPr>
              <a:t>  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539552" y="836712"/>
            <a:ext cx="7772400" cy="489585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dirty="0" smtClean="0"/>
              <a:t>     Американський нафтовий </a:t>
            </a:r>
            <a:r>
              <a:rPr lang="uk-UA" b="1" dirty="0" smtClean="0"/>
              <a:t>барель</a:t>
            </a:r>
            <a:r>
              <a:rPr lang="uk-UA" dirty="0" smtClean="0"/>
              <a:t> - одиниця виміру об’єму нафти, що дорівнює 42 галонам або </a:t>
            </a:r>
            <a:r>
              <a:rPr lang="uk-UA" b="1" dirty="0" smtClean="0"/>
              <a:t>158,988 літра</a:t>
            </a:r>
            <a:r>
              <a:rPr lang="uk-UA" dirty="0" smtClean="0"/>
              <a:t>. Цікаво, що барель для вимірювання інших рідин в Америці містить лише 31,5 галона. 1 галон США = 3.7854 літра.</a:t>
            </a:r>
          </a:p>
          <a:p>
            <a:pPr algn="just">
              <a:buNone/>
            </a:pPr>
            <a:r>
              <a:rPr lang="uk-UA" dirty="0" smtClean="0"/>
              <a:t> </a:t>
            </a:r>
          </a:p>
          <a:p>
            <a:pPr algn="just">
              <a:buNone/>
            </a:pPr>
            <a:r>
              <a:rPr lang="uk-UA" dirty="0" smtClean="0"/>
              <a:t>       На світовому ринку нафти барель використовується як основна одиниця виміру, і ціна на основні світові марки нафти встановлюється в доларах за барель.</a:t>
            </a:r>
          </a:p>
          <a:p>
            <a:pPr>
              <a:buNone/>
            </a:pPr>
            <a:r>
              <a:rPr lang="uk-UA" dirty="0" smtClean="0"/>
              <a:t> 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Родовищ-гіганти, запаси яких перевищують 0,5 млрд.  т нафти</a:t>
            </a:r>
            <a:r>
              <a:rPr lang="uk-UA" dirty="0" smtClean="0"/>
              <a:t> </a:t>
            </a:r>
          </a:p>
          <a:p>
            <a:pPr algn="ctr"/>
            <a:endParaRPr lang="uk-UA" dirty="0" smtClean="0"/>
          </a:p>
          <a:p>
            <a:r>
              <a:rPr lang="uk-UA" dirty="0" smtClean="0"/>
              <a:t>      Їх є близько 30, серед  яких  найбільші:</a:t>
            </a:r>
          </a:p>
          <a:p>
            <a:r>
              <a:rPr lang="uk-UA" b="1" dirty="0" smtClean="0"/>
              <a:t>мексиканське -</a:t>
            </a:r>
            <a:r>
              <a:rPr lang="uk-UA" dirty="0" smtClean="0"/>
              <a:t> Чиконтепек (первинні  запаси 19 млд. т)</a:t>
            </a:r>
            <a:endParaRPr lang="uk-UA" b="1" dirty="0" smtClean="0"/>
          </a:p>
          <a:p>
            <a:r>
              <a:rPr lang="uk-UA" b="1" dirty="0" smtClean="0"/>
              <a:t>аравійські</a:t>
            </a:r>
            <a:r>
              <a:rPr lang="uk-UA" dirty="0" smtClean="0"/>
              <a:t> –  Аль-Гавар(–  10,1 млрд.  т), Сафанія-Хафджі (4,1  млрд. т); </a:t>
            </a:r>
          </a:p>
          <a:p>
            <a:r>
              <a:rPr lang="uk-UA" b="1" dirty="0" smtClean="0"/>
              <a:t>кувейтське</a:t>
            </a:r>
            <a:r>
              <a:rPr lang="uk-UA" dirty="0" smtClean="0"/>
              <a:t> –  Великий Бурган (9,9 млрд. т); </a:t>
            </a:r>
          </a:p>
          <a:p>
            <a:r>
              <a:rPr lang="uk-UA" b="1" dirty="0" smtClean="0"/>
              <a:t>іракські</a:t>
            </a:r>
            <a:r>
              <a:rPr lang="uk-UA" dirty="0" smtClean="0"/>
              <a:t> – Ер-Румайла (2,7 млрд. т), Кіркук (2,2 млрд. т), </a:t>
            </a:r>
            <a:r>
              <a:rPr lang="uk-UA" b="1" dirty="0" smtClean="0"/>
              <a:t>іранські</a:t>
            </a:r>
            <a:r>
              <a:rPr lang="uk-UA" dirty="0" smtClean="0"/>
              <a:t> – Ахваз (2,4 млрд.  т), Марун (2,2 млрд.  т), Гечсаран (2,1  млрд.т), </a:t>
            </a:r>
          </a:p>
          <a:p>
            <a:r>
              <a:rPr lang="uk-UA" b="1" dirty="0" smtClean="0"/>
              <a:t>венесуельське</a:t>
            </a:r>
            <a:r>
              <a:rPr lang="uk-UA" dirty="0" smtClean="0"/>
              <a:t> –  Шельф  Болівар (4,8 млрд.  т);  </a:t>
            </a:r>
            <a:r>
              <a:rPr lang="uk-UA" b="1" dirty="0" smtClean="0"/>
              <a:t>російські</a:t>
            </a:r>
            <a:r>
              <a:rPr lang="uk-UA" dirty="0" smtClean="0"/>
              <a:t> – Ромашкінське (3,0 млрд.  т),  Самотлор (2,7 млрд.  т),  Приобське (2,4 млрд. т). 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Рейтинг країн по видобутку нафти барель/доб  і експорту у %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412776"/>
            <a:ext cx="7772400" cy="489654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877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6480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Видобуток природного   газу в 2021 році </a:t>
            </a:r>
            <a:endParaRPr lang="uk-UA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49488"/>
            <a:ext cx="7772400" cy="3123728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• Сполучені Штати 960. 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• Росія 705.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• Іран 234.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• Китай 195. 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• Канада 172.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• Катар 167. 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• Австралія 154. 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• Норвегія 116</a:t>
            </a:r>
          </a:p>
          <a:p>
            <a:pPr algn="l"/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Україна станом на 2021 р – 19,78 млд ( 31 місце) у 2022 скоротився до 18,5 </a:t>
            </a:r>
            <a:r>
              <a:rPr lang="uk-UA" dirty="0" err="1" smtClean="0">
                <a:solidFill>
                  <a:schemeClr val="tx1"/>
                </a:solidFill>
              </a:rPr>
              <a:t>млд</a:t>
            </a:r>
            <a:r>
              <a:rPr lang="uk-UA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648072"/>
          </a:xfrm>
        </p:spPr>
        <p:txBody>
          <a:bodyPr>
            <a:noAutofit/>
          </a:bodyPr>
          <a:lstStyle/>
          <a:p>
            <a:r>
              <a:rPr lang="uk-UA" sz="2800" dirty="0" smtClean="0"/>
              <a:t>Видобування вуглеводнів на сучасному етапі в Україні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772400" cy="4896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Сучасний етап розвитку нафтогазовидобувної промисловості розпочався у 1950-х рр., коли на сході України була відкрита Дніпровсько-Донец. нафтогазоносна область, а у Передкарпатському прогині розвідані й уведені в розробку родовища, пов'язані з глибинними складками Передкарпат. прогину.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</a:t>
            </a:r>
            <a:r>
              <a:rPr lang="uk-UA" dirty="0" smtClean="0">
                <a:solidFill>
                  <a:srgbClr val="FF0000"/>
                </a:solidFill>
              </a:rPr>
              <a:t>1972 р.</a:t>
            </a:r>
            <a:r>
              <a:rPr lang="uk-UA" dirty="0" smtClean="0">
                <a:solidFill>
                  <a:schemeClr val="tx1"/>
                </a:solidFill>
              </a:rPr>
              <a:t> – досягнутий максимальний рівень видобутку нафти й конденсату в Україні – </a:t>
            </a:r>
            <a:r>
              <a:rPr lang="uk-UA" dirty="0" smtClean="0">
                <a:solidFill>
                  <a:srgbClr val="FF0000"/>
                </a:solidFill>
              </a:rPr>
              <a:t>14,5 млн. т</a:t>
            </a:r>
            <a:r>
              <a:rPr lang="uk-UA" dirty="0" smtClean="0">
                <a:solidFill>
                  <a:schemeClr val="tx1"/>
                </a:solidFill>
              </a:rPr>
              <a:t>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</a:t>
            </a:r>
            <a:r>
              <a:rPr lang="uk-UA" dirty="0" smtClean="0">
                <a:solidFill>
                  <a:srgbClr val="FF0000"/>
                </a:solidFill>
              </a:rPr>
              <a:t>1975 р.</a:t>
            </a:r>
            <a:r>
              <a:rPr lang="uk-UA" dirty="0" smtClean="0">
                <a:solidFill>
                  <a:schemeClr val="tx1"/>
                </a:solidFill>
              </a:rPr>
              <a:t> – досягнутий максимальний рівень видобутку газу в Україні – </a:t>
            </a:r>
            <a:r>
              <a:rPr lang="uk-UA" dirty="0" smtClean="0">
                <a:solidFill>
                  <a:srgbClr val="FF0000"/>
                </a:solidFill>
              </a:rPr>
              <a:t>68,7</a:t>
            </a:r>
            <a:r>
              <a:rPr lang="uk-UA" dirty="0" smtClean="0">
                <a:solidFill>
                  <a:schemeClr val="tx1"/>
                </a:solidFill>
              </a:rPr>
              <a:t> млрд. куб. м;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Починаючи від серед. 1970-х рр. обсяги видобутку нафти та газу постійно зменшувалися. В 1996 р уперше  вдалося зупинити падіння видобутку вуглеводнів, що склав: нафти з конденсатом – 4,1 млн т (нафти – 2,95 млн т, конденсату – 1,15 млн. т), газу – 18,4 млрд. 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Донині у Сх., Зх. і Пд. нафтогазонос. регіонах відкрито понад 680 родовищ вуглеводнів.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692696"/>
            <a:ext cx="8183880" cy="504056"/>
          </a:xfrm>
        </p:spPr>
        <p:txBody>
          <a:bodyPr>
            <a:noAutofit/>
          </a:bodyPr>
          <a:lstStyle/>
          <a:p>
            <a:r>
              <a:rPr lang="uk-UA" sz="2400" dirty="0" smtClean="0"/>
              <a:t>Карта нафтових і газових родовищ України</a:t>
            </a:r>
            <a:endParaRPr lang="uk-UA" sz="2400" dirty="0"/>
          </a:p>
        </p:txBody>
      </p:sp>
      <p:pic>
        <p:nvPicPr>
          <p:cNvPr id="61442" name="Picture 2" descr="Результат пошуку зображень за запитом Карта родовищ нафти Украї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1176"/>
            <a:ext cx="7416824" cy="482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0" dirty="0" smtClean="0">
                <a:solidFill>
                  <a:srgbClr val="C00000"/>
                </a:solidFill>
              </a:rPr>
              <a:t>Обсяги балансових запасів нафти родовищ України станом на 01.01.2021 р.(млн. т)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412776"/>
            <a:ext cx="7772400" cy="49685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В Україні зосереджено 216 родовищ нафти, з яких найбільша частина є дуже дрібними родовищами.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середнім є лише 1 родовище – Глинсько-Розбишівське (12,1 млн.т)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невеликим – є Бугруватівське родовище (7,7 млн.т)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Дрібними вважаються 20 родовищ, серед яких( в млн..т):; Стинавське (4,2)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Битків-Бабченське (3,9)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Скороходівське (3,02)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Долинське(2,2)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Струтинське (1,9)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Гнідинцівське (1,3)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Анастасівське (1,2)</a:t>
            </a:r>
          </a:p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Качанівське (0,9)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Північно-Долинське (0,56)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Бориславське (0,2)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Рибальське (0,14)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Малодівицьке (0,11)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Коржівське(0,10)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864095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B050"/>
                </a:solidFill>
              </a:rPr>
              <a:t>Розподіл родовищ нафти і газу  за величиною запасів</a:t>
            </a:r>
            <a:endParaRPr lang="uk-UA" sz="2800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496944" cy="532859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       </a:t>
            </a:r>
            <a:r>
              <a:rPr lang="hr-HR" dirty="0" smtClean="0">
                <a:solidFill>
                  <a:schemeClr val="tx1"/>
                </a:solidFill>
              </a:rPr>
              <a:t>За величиною ви</a:t>
            </a:r>
            <a:r>
              <a:rPr lang="uk-UA" dirty="0" smtClean="0">
                <a:solidFill>
                  <a:schemeClr val="tx1"/>
                </a:solidFill>
              </a:rPr>
              <a:t>добувних</a:t>
            </a:r>
            <a:r>
              <a:rPr lang="hr-HR" dirty="0" smtClean="0">
                <a:solidFill>
                  <a:schemeClr val="tx1"/>
                </a:solidFill>
              </a:rPr>
              <a:t> запасів </a:t>
            </a:r>
            <a:r>
              <a:rPr lang="uk-UA" dirty="0" smtClean="0">
                <a:solidFill>
                  <a:schemeClr val="tx1"/>
                </a:solidFill>
              </a:rPr>
              <a:t>родовища</a:t>
            </a:r>
            <a:r>
              <a:rPr lang="hr-HR" dirty="0" smtClean="0">
                <a:solidFill>
                  <a:schemeClr val="tx1"/>
                </a:solidFill>
              </a:rPr>
              <a:t> нафти</a:t>
            </a:r>
            <a:r>
              <a:rPr lang="uk-UA" dirty="0" smtClean="0">
                <a:solidFill>
                  <a:schemeClr val="tx1"/>
                </a:solidFill>
              </a:rPr>
              <a:t>(у </a:t>
            </a:r>
            <a:r>
              <a:rPr lang="hr-HR" dirty="0" smtClean="0">
                <a:solidFill>
                  <a:schemeClr val="tx1"/>
                </a:solidFill>
              </a:rPr>
              <a:t>млн.т.</a:t>
            </a:r>
            <a:r>
              <a:rPr lang="uk-UA" dirty="0" smtClean="0">
                <a:solidFill>
                  <a:schemeClr val="tx1"/>
                </a:solidFill>
              </a:rPr>
              <a:t>) і газу (млд. куб. м)</a:t>
            </a:r>
            <a:r>
              <a:rPr lang="hr-HR" dirty="0" smtClean="0">
                <a:solidFill>
                  <a:schemeClr val="tx1"/>
                </a:solidFill>
              </a:rPr>
              <a:t> умовно поділяють на</a:t>
            </a:r>
            <a:r>
              <a:rPr lang="uk-UA" dirty="0" smtClean="0">
                <a:solidFill>
                  <a:schemeClr val="tx1"/>
                </a:solidFill>
              </a:rPr>
              <a:t>:</a:t>
            </a:r>
          </a:p>
          <a:p>
            <a:pPr marL="514350" indent="-514350" algn="just"/>
            <a:r>
              <a:rPr lang="uk-UA" dirty="0" smtClean="0">
                <a:solidFill>
                  <a:schemeClr val="tx1"/>
                </a:solidFill>
              </a:rPr>
              <a:t>      дуже дрібні (до 1,0);</a:t>
            </a:r>
          </a:p>
          <a:p>
            <a:pPr marL="514350" indent="-514350" algn="just"/>
            <a:r>
              <a:rPr lang="uk-UA" dirty="0" smtClean="0">
                <a:solidFill>
                  <a:schemeClr val="tx1"/>
                </a:solidFill>
              </a:rPr>
              <a:t>      </a:t>
            </a:r>
            <a:r>
              <a:rPr lang="hr-HR" dirty="0" smtClean="0">
                <a:solidFill>
                  <a:schemeClr val="tx1"/>
                </a:solidFill>
              </a:rPr>
              <a:t>дрібні (1-5)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algn="just"/>
            <a:r>
              <a:rPr lang="uk-UA" dirty="0" smtClean="0">
                <a:solidFill>
                  <a:schemeClr val="tx1"/>
                </a:solidFill>
              </a:rPr>
              <a:t>      невеликі (5-10);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endParaRPr lang="uk-UA" dirty="0" smtClean="0">
              <a:solidFill>
                <a:schemeClr val="tx1"/>
              </a:solidFill>
            </a:endParaRPr>
          </a:p>
          <a:p>
            <a:pPr marL="514350" indent="-514350" algn="just"/>
            <a:r>
              <a:rPr lang="uk-UA" dirty="0" smtClean="0">
                <a:solidFill>
                  <a:schemeClr val="tx1"/>
                </a:solidFill>
              </a:rPr>
              <a:t>      </a:t>
            </a:r>
            <a:r>
              <a:rPr lang="hr-HR" dirty="0" smtClean="0">
                <a:solidFill>
                  <a:schemeClr val="tx1"/>
                </a:solidFill>
              </a:rPr>
              <a:t>середні (10-30)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endParaRPr lang="uk-UA" dirty="0" smtClean="0">
              <a:solidFill>
                <a:schemeClr val="tx1"/>
              </a:solidFill>
            </a:endParaRPr>
          </a:p>
          <a:p>
            <a:pPr marL="514350" indent="-514350" algn="just"/>
            <a:r>
              <a:rPr lang="uk-UA" dirty="0" smtClean="0">
                <a:solidFill>
                  <a:schemeClr val="tx1"/>
                </a:solidFill>
              </a:rPr>
              <a:t>      в</a:t>
            </a:r>
            <a:r>
              <a:rPr lang="hr-HR" dirty="0" smtClean="0">
                <a:solidFill>
                  <a:schemeClr val="tx1"/>
                </a:solidFill>
              </a:rPr>
              <a:t>еликі (30-100)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endParaRPr lang="uk-UA" dirty="0" smtClean="0">
              <a:solidFill>
                <a:schemeClr val="tx1"/>
              </a:solidFill>
            </a:endParaRPr>
          </a:p>
          <a:p>
            <a:pPr marL="514350" indent="-514350" algn="just"/>
            <a:r>
              <a:rPr lang="uk-UA" dirty="0" smtClean="0">
                <a:solidFill>
                  <a:schemeClr val="tx1"/>
                </a:solidFill>
              </a:rPr>
              <a:t>      </a:t>
            </a:r>
            <a:r>
              <a:rPr lang="hr-HR" dirty="0" smtClean="0">
                <a:solidFill>
                  <a:schemeClr val="tx1"/>
                </a:solidFill>
              </a:rPr>
              <a:t>дуже великі (100-300)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algn="just"/>
            <a:r>
              <a:rPr lang="uk-UA" dirty="0" smtClean="0">
                <a:solidFill>
                  <a:schemeClr val="tx1"/>
                </a:solidFill>
              </a:rPr>
              <a:t>      </a:t>
            </a:r>
            <a:r>
              <a:rPr lang="hr-HR" dirty="0" smtClean="0">
                <a:solidFill>
                  <a:schemeClr val="tx1"/>
                </a:solidFill>
              </a:rPr>
              <a:t>унікальні (понад 300). 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0" dirty="0" smtClean="0">
                <a:solidFill>
                  <a:srgbClr val="C00000"/>
                </a:solidFill>
              </a:rPr>
              <a:t>Обсяги балансових запасів газу родовищ України станом на 01.01.2021 р.(млн. куб м)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412776"/>
            <a:ext cx="7772400" cy="49685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З усіх </a:t>
            </a:r>
            <a:r>
              <a:rPr lang="ru-RU" dirty="0" smtClean="0">
                <a:solidFill>
                  <a:schemeClr val="tx1"/>
                </a:solidFill>
              </a:rPr>
              <a:t>467</a:t>
            </a:r>
            <a:r>
              <a:rPr lang="uk-UA" dirty="0" smtClean="0">
                <a:solidFill>
                  <a:schemeClr val="tx1"/>
                </a:solidFill>
              </a:rPr>
              <a:t> родовищ природного газу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крупним вважається одне – Шебелинське родовище;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великим родовищем є Західно-Хрестищенське;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середніми вважаються   9 родовищ: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невеликими – 18 родовищ 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дрібними  – 90 родовищ;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дуже дрібними – решта 348 родовищ;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Найбільші родовища природного газу та їх обсяги балансових запасів 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Шебелинське  (102 107 млн.м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)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Західно-Хрестимщенське ( 51 151 млн.м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)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Яблунівське (26 602 млн.м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)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Єфремівське (17 497 млн.м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)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Мелихівське (8 413 млн.м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)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Битків-Бабчинське (4 326 млн.м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)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Машівське ( 4 232 млн.м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) </a:t>
            </a:r>
          </a:p>
          <a:p>
            <a:pPr algn="just"/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/>
              <a:t> 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Виснаженість газових родовищ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772400" cy="4896544"/>
          </a:xfrm>
        </p:spPr>
        <p:txBody>
          <a:bodyPr/>
          <a:lstStyle/>
          <a:p>
            <a:pPr algn="just" fontAlgn="base"/>
            <a:r>
              <a:rPr lang="uk-UA" dirty="0" smtClean="0">
                <a:solidFill>
                  <a:schemeClr val="tx1"/>
                </a:solidFill>
              </a:rPr>
              <a:t>    Ми часто говоримо про значну виснаженість родовищ. Так, ось наводимо рівень виснаженості топ-5 найбільших газових і газоконденсатних родовищ:</a:t>
            </a:r>
          </a:p>
          <a:p>
            <a:pPr algn="just" fontAlgn="base"/>
            <a:r>
              <a:rPr lang="uk-UA" dirty="0" smtClean="0">
                <a:solidFill>
                  <a:schemeClr val="tx1"/>
                </a:solidFill>
              </a:rPr>
              <a:t>1. Шебелинське – 89%</a:t>
            </a:r>
          </a:p>
          <a:p>
            <a:pPr algn="just" fontAlgn="base"/>
            <a:r>
              <a:rPr lang="uk-UA" dirty="0" smtClean="0">
                <a:solidFill>
                  <a:schemeClr val="tx1"/>
                </a:solidFill>
              </a:rPr>
              <a:t>2. Західно-Хрестищенське – 90%</a:t>
            </a:r>
          </a:p>
          <a:p>
            <a:pPr algn="just" fontAlgn="base"/>
            <a:r>
              <a:rPr lang="uk-UA" dirty="0" smtClean="0">
                <a:solidFill>
                  <a:schemeClr val="tx1"/>
                </a:solidFill>
              </a:rPr>
              <a:t>3. Яблунівське – 79%</a:t>
            </a:r>
          </a:p>
          <a:p>
            <a:pPr algn="just" fontAlgn="base"/>
            <a:r>
              <a:rPr lang="uk-UA" dirty="0" smtClean="0">
                <a:solidFill>
                  <a:schemeClr val="tx1"/>
                </a:solidFill>
              </a:rPr>
              <a:t>4. Єфремівське – 82%</a:t>
            </a:r>
          </a:p>
          <a:p>
            <a:pPr algn="just" fontAlgn="base"/>
            <a:r>
              <a:rPr lang="uk-UA" dirty="0" smtClean="0">
                <a:solidFill>
                  <a:schemeClr val="tx1"/>
                </a:solidFill>
              </a:rPr>
              <a:t>5. Мелехівське – 82%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920880" cy="4320480"/>
          </a:xfrm>
        </p:spPr>
        <p:txBody>
          <a:bodyPr>
            <a:normAutofit/>
          </a:bodyPr>
          <a:lstStyle/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Основна література</a:t>
            </a:r>
          </a:p>
          <a:p>
            <a:pPr marL="493776" indent="-4572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Купер, І. М. Фізика нафтового і газового пласта: підручник / І. М. Купер, А. В. Угриновський. – Івано-Франківськ : ІФНТУНГ, 2018. – 448 с. </a:t>
            </a:r>
          </a:p>
          <a:p>
            <a:pPr marL="493776" indent="-457200" algn="just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 Купер, І. М. Фізика нафтового і газового пласта [Текст] : конспект лекцій / І. М. Купер, А. В. Угриновський. – Івано-Франківськ : ІФНТУНГ, 2016. – 250 с.</a:t>
            </a:r>
            <a:endParaRPr lang="ru-RU" dirty="0" smtClean="0">
              <a:solidFill>
                <a:schemeClr val="tx1"/>
              </a:solidFill>
            </a:endParaRPr>
          </a:p>
          <a:p>
            <a:pPr marL="493776" indent="-457200" algn="just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 Бойко В.С., Бойко Р.В. Підземна гідрогазодинаміка. – Львів: Апріорі, 2005. – 452 с.</a:t>
            </a:r>
            <a:endParaRPr lang="ru-RU" dirty="0" smtClean="0">
              <a:solidFill>
                <a:schemeClr val="tx1"/>
              </a:solidFill>
            </a:endParaRPr>
          </a:p>
          <a:p>
            <a:pPr marL="493776" indent="-457200" algn="just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64807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5733256"/>
            <a:ext cx="7772400" cy="50405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074" name="Picture 2" descr="Як змінювалися обсяги видобутку нафти в Україні та у який період було найбільше зниження, дивіться на інфографіці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04664"/>
            <a:ext cx="854828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64807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772400" cy="72008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2050" name="Picture 2" descr="Больше всего газа добыто в Украине в 1991 и 2013 годах. Частные компании начали работать на рынке с 1996 год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80972" cy="4829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Перспективи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412776"/>
            <a:ext cx="7772400" cy="44644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По-перше, необхідно продовжувати і прискорювати роботи по розширенню власної </a:t>
            </a:r>
            <a:r>
              <a:rPr lang="uk-UA" dirty="0" smtClean="0">
                <a:solidFill>
                  <a:schemeClr val="tx1"/>
                </a:solidFill>
                <a:hlinkClick r:id="rId2" tooltip="Мінеральні ресурси України"/>
              </a:rPr>
              <a:t>ресурсної бази</a:t>
            </a:r>
            <a:r>
              <a:rPr lang="uk-UA" dirty="0" smtClean="0">
                <a:solidFill>
                  <a:schemeClr val="tx1"/>
                </a:solidFill>
              </a:rPr>
              <a:t> за рахунок освоєння нових родовищ. Щодо капіталовкладень, то це в чотири рази менше, ніж витрати на купівлю і транспортування газу з віддалених від України регіонів.</a:t>
            </a:r>
          </a:p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По-друге, необхідно ширше впроваджувати прогресивні методи інтенсифікації видобутку нафти, газу і конденсату і методів підвищення коефіцієнтів вилучення вуглеводнів на родовищах, що вже експлуатуються.</a:t>
            </a:r>
          </a:p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По-третє освоїти запаси нетрадиційних вуглеводнів.</a:t>
            </a:r>
          </a:p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Слід також використати вдале географічне положення України для здійснення транзитних поставок газу з Середньої Азії та Близького Сходу, щоб одержувати у вигляді платні за транзит 20-25 млрд. кубометрів газу на рік.</a:t>
            </a:r>
          </a:p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І останнє. Близько 3-5 млрд кубометрів газу на рік Україні дає використання нетрадиційних джерел, таких як метан вугільних родовищ, </a:t>
            </a:r>
            <a:r>
              <a:rPr lang="uk-UA" dirty="0" smtClean="0">
                <a:solidFill>
                  <a:schemeClr val="tx1"/>
                </a:solidFill>
                <a:hlinkClick r:id="rId3" tooltip="Біогаз"/>
              </a:rPr>
              <a:t>біогаз</a:t>
            </a:r>
            <a:r>
              <a:rPr lang="uk-UA" dirty="0" smtClean="0">
                <a:solidFill>
                  <a:schemeClr val="tx1"/>
                </a:solidFill>
              </a:rPr>
              <a:t>, газогідратні родовища тощо.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effectLst/>
              </a:rPr>
              <a:t>Фізика нафтового і газового пласта, як наука</a:t>
            </a:r>
            <a:endParaRPr lang="uk-UA" sz="3200" dirty="0">
              <a:solidFill>
                <a:srgbClr val="FF0000"/>
              </a:solidFill>
              <a:effectLst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4674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ФІЗИЧНІ УМОВИ ЗАЛЯГАННЯ ВУГЛЕВОДНІВ У ПОКЛАДІ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355976" y="1844824"/>
            <a:ext cx="4138800" cy="43204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   Нафта і природний газ залягають, зазвичай, під високим тиском у пористих гірських породах, насичуючи їх. У міру відбору із пласта нафти і газу пластовий тиск зменшується, а вуглеводні, які залишаються в пласті, постійно піддаються фізичним змінам. Тому виникає необхідність у вивченні фізико-хімічних властивостей вуглеводнів, що перебувають у пластових умовах, а особливо зміну цих властивостей від тиску і температури.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Образование залежей нефти и газа - ftjftj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28083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56784" cy="1051560"/>
          </a:xfrm>
        </p:spPr>
        <p:txBody>
          <a:bodyPr>
            <a:noAutofit/>
          </a:bodyPr>
          <a:lstStyle/>
          <a:p>
            <a:r>
              <a:rPr lang="uk-UA" sz="3200" dirty="0" smtClean="0"/>
              <a:t>Формування родовищ нафти і газу</a:t>
            </a:r>
            <a:endParaRPr lang="uk-UA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344816" cy="427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25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/>
              </a:rPr>
              <a:t>Акумуляція</a:t>
            </a:r>
            <a:r>
              <a:rPr lang="uk-UA" dirty="0" smtClean="0"/>
              <a:t> вуглеводнів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5085184"/>
            <a:ext cx="7772400" cy="914400"/>
          </a:xfrm>
        </p:spPr>
        <p:txBody>
          <a:bodyPr/>
          <a:lstStyle/>
          <a:p>
            <a:r>
              <a:rPr lang="uk-UA" dirty="0" smtClean="0"/>
              <a:t>пП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3448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/>
          </a:bodyPr>
          <a:lstStyle/>
          <a:p>
            <a:r>
              <a:rPr lang="uk-UA" b="1" dirty="0" smtClean="0"/>
              <a:t>Природні резервуари нафти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30174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i="1" dirty="0" smtClean="0"/>
              <a:t>     Природним резервуаром</a:t>
            </a:r>
            <a:r>
              <a:rPr lang="uk-UA" dirty="0" smtClean="0"/>
              <a:t> нафти, газу та підземних вод називають пласт або групу пластів колекторських порід, перекритих зверху покришкою. Нафта і газ, що мають меншу густину, виринають з води вгору до покришки і займають найбільш підняті частини резервуару. Знизу нафту і газ підпирають підземні води.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27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584176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Зональність розміщення покладів нафти і газу в товщі осадових порід</a:t>
            </a:r>
            <a:r>
              <a:rPr lang="uk-UA" sz="3200" dirty="0" smtClean="0"/>
              <a:t>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722376" y="2564904"/>
            <a:ext cx="7772400" cy="31683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   Виділено чотири зони покладів за глибиною розміщення: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1 – переважно чистого газу, а також нафти, часто важкої (до 1350...1500 м, іноді - до 1900 м);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2 – здебільшого легкої нафти, іноді конденсатного газу (до 4000...4500 м, іноді - до 6000 м);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3 – переважно конденсатного газу і подекуди дуже легкої нафти (до 5000...6000 м, рідко – глибше);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4 – сухого (метанового) газу (мабуть, до підошви осадової товщі).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7772400" cy="161277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                Тиск  у покладі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772400" cy="352839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У нафтовидобувній промисловості використовують поняття гідростатичного, гірничого і пластового тиску.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uk-UA" b="1" i="1" dirty="0" smtClean="0">
                <a:solidFill>
                  <a:schemeClr val="tx1"/>
                </a:solidFill>
              </a:rPr>
              <a:t>Гідростатичний тиск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– це тиск, який створює стовп води за умови нерозривності водної фази в породах (тиск водяного стовпа).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Гірничий тиск </a:t>
            </a:r>
            <a:r>
              <a:rPr lang="uk-UA" dirty="0" smtClean="0">
                <a:solidFill>
                  <a:schemeClr val="tx1"/>
                </a:solidFill>
              </a:rPr>
              <a:t>– це тиск, який створюють вищезалеглі породи. </a:t>
            </a:r>
          </a:p>
          <a:p>
            <a:pPr algn="just"/>
            <a:r>
              <a:rPr lang="uk-UA" b="1" i="1" dirty="0" smtClean="0">
                <a:solidFill>
                  <a:schemeClr val="tx1"/>
                </a:solidFill>
              </a:rPr>
              <a:t>Пластовий тиск </a:t>
            </a:r>
            <a:r>
              <a:rPr lang="uk-UA" dirty="0" smtClean="0">
                <a:solidFill>
                  <a:schemeClr val="tx1"/>
                </a:solidFill>
              </a:rPr>
              <a:t>– це тиск флюїдів у конкретному пласті. У верхній зоні вільного водообміну осадової товщі пластовий тиск за своєю природою є гідростатичний, тобто дорівнює останньому.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893961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Додаткова література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064896" cy="460851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1. Довідник з нафтогазової справи. За загальною редакцією В.С. Бойка, Р.М. Кондрата, Р.С. Яремійчука. – К.: Львів, 1996. – 620 с.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2. Іванишин В.С. Нафтогазопромислова геологія. – Львів, 2003. – 643 с.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3. Л.В. Возняк, М.П. Возняк, Г.М. Кривенко, Є.І. Сухін. Фізико-технічні властивості нафти, нафтопродуктів і газів. – Івано-Франківськ: Факел, 2005. – 304 с.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857255"/>
          </a:xfrm>
        </p:spPr>
        <p:txBody>
          <a:bodyPr/>
          <a:lstStyle/>
          <a:p>
            <a:r>
              <a:rPr lang="uk-UA" dirty="0" smtClean="0"/>
              <a:t>Гірничий тиск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214686"/>
            <a:ext cx="8064896" cy="1285884"/>
          </a:xfrm>
        </p:spPr>
        <p:txBody>
          <a:bodyPr>
            <a:normAutofit fontScale="70000" lnSpcReduction="20000"/>
          </a:bodyPr>
          <a:lstStyle/>
          <a:p>
            <a:pPr algn="l"/>
            <a:endParaRPr lang="uk-UA" dirty="0" smtClean="0"/>
          </a:p>
          <a:p>
            <a:pPr algn="l"/>
            <a:endParaRPr lang="uk-UA" dirty="0" smtClean="0"/>
          </a:p>
          <a:p>
            <a:pPr algn="l"/>
            <a:r>
              <a:rPr lang="uk-UA" sz="3200" dirty="0" smtClean="0">
                <a:solidFill>
                  <a:schemeClr val="tx1"/>
                </a:solidFill>
              </a:rPr>
              <a:t>де </a:t>
            </a:r>
            <a:r>
              <a:rPr lang="uk-UA" sz="3200" dirty="0" smtClean="0">
                <a:solidFill>
                  <a:schemeClr val="tx1"/>
                </a:solidFill>
                <a:sym typeface="Symbol"/>
              </a:rPr>
              <a:t></a:t>
            </a:r>
            <a:r>
              <a:rPr lang="uk-UA" sz="3200" baseline="-25000" dirty="0" smtClean="0">
                <a:solidFill>
                  <a:schemeClr val="tx1"/>
                </a:solidFill>
              </a:rPr>
              <a:t>п</a:t>
            </a:r>
            <a:r>
              <a:rPr lang="uk-UA" sz="3200" dirty="0" smtClean="0">
                <a:solidFill>
                  <a:schemeClr val="tx1"/>
                </a:solidFill>
              </a:rPr>
              <a:t> – середня густина вищезалеглих насичених порід, причому </a:t>
            </a:r>
            <a:r>
              <a:rPr lang="uk-UA" sz="3200" dirty="0" smtClean="0">
                <a:solidFill>
                  <a:schemeClr val="tx1"/>
                </a:solidFill>
                <a:sym typeface="Symbol"/>
              </a:rPr>
              <a:t></a:t>
            </a:r>
            <a:r>
              <a:rPr lang="uk-UA" sz="3200" baseline="-25000" dirty="0" smtClean="0">
                <a:solidFill>
                  <a:schemeClr val="tx1"/>
                </a:solidFill>
              </a:rPr>
              <a:t>п</a:t>
            </a:r>
            <a:r>
              <a:rPr lang="uk-UA" sz="3200" dirty="0" smtClean="0">
                <a:solidFill>
                  <a:schemeClr val="tx1"/>
                </a:solidFill>
              </a:rPr>
              <a:t> = 2300-2600 кг/м</a:t>
            </a:r>
            <a:r>
              <a:rPr lang="uk-UA" sz="3200" baseline="30000" dirty="0" smtClean="0">
                <a:solidFill>
                  <a:schemeClr val="tx1"/>
                </a:solidFill>
              </a:rPr>
              <a:t>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428868"/>
            <a:ext cx="2286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Аномально-високий і аномально низький пластовий тиск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183880" cy="41879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            Загалом пластовий тиск (Па) обчислюють за формулою:</a:t>
            </a:r>
            <a:endParaRPr lang="ru-RU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en-US" sz="3600" dirty="0" smtClean="0"/>
              <a:t>P</a:t>
            </a:r>
            <a:r>
              <a:rPr lang="uk-UA" sz="2600" dirty="0" smtClean="0"/>
              <a:t>пл</a:t>
            </a:r>
            <a:r>
              <a:rPr lang="uk-UA" sz="3600" dirty="0" smtClean="0"/>
              <a:t> = </a:t>
            </a:r>
            <a:r>
              <a:rPr lang="uk-UA" sz="3600" i="1" dirty="0" smtClean="0"/>
              <a:t>k</a:t>
            </a:r>
            <a:r>
              <a:rPr lang="uk-UA" sz="3600" baseline="-25000" dirty="0" smtClean="0"/>
              <a:t>а</a:t>
            </a:r>
            <a:r>
              <a:rPr lang="uk-UA" sz="3600" dirty="0" smtClean="0">
                <a:sym typeface="Symbol"/>
              </a:rPr>
              <a:t></a:t>
            </a:r>
            <a:r>
              <a:rPr lang="uk-UA" sz="3600" i="1" dirty="0" smtClean="0"/>
              <a:t>gH,</a:t>
            </a:r>
            <a:r>
              <a:rPr lang="uk-UA" sz="3600" dirty="0" smtClean="0"/>
              <a:t>  </a:t>
            </a:r>
          </a:p>
          <a:p>
            <a:pPr>
              <a:buNone/>
            </a:pPr>
            <a:r>
              <a:rPr lang="uk-UA" sz="3600" dirty="0" smtClean="0"/>
              <a:t>                 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        де </a:t>
            </a:r>
            <a:r>
              <a:rPr lang="uk-UA" i="1" dirty="0" smtClean="0"/>
              <a:t>k</a:t>
            </a:r>
            <a:r>
              <a:rPr lang="uk-UA" baseline="-25000" dirty="0" smtClean="0"/>
              <a:t>а</a:t>
            </a:r>
            <a:r>
              <a:rPr lang="uk-UA" dirty="0" smtClean="0"/>
              <a:t> – коефіцієнт аномалії тиску;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H</a:t>
            </a:r>
            <a:r>
              <a:rPr lang="uk-UA" dirty="0" smtClean="0"/>
              <a:t> – глибина залягання розглядуваного пласта, м;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            </a:t>
            </a:r>
            <a:r>
              <a:rPr lang="uk-UA" dirty="0" smtClean="0">
                <a:sym typeface="Symbol"/>
              </a:rPr>
              <a:t></a:t>
            </a:r>
            <a:r>
              <a:rPr lang="uk-UA" dirty="0" smtClean="0"/>
              <a:t> – густина прісної води, кг/м</a:t>
            </a:r>
            <a:r>
              <a:rPr lang="uk-UA" baseline="30000" dirty="0" smtClean="0"/>
              <a:t>3</a:t>
            </a:r>
            <a:r>
              <a:rPr lang="uk-UA" dirty="0" smtClean="0"/>
              <a:t>;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g</a:t>
            </a:r>
            <a:r>
              <a:rPr lang="uk-UA" dirty="0" smtClean="0"/>
              <a:t> – прискоренння вільного падіння, м/с</a:t>
            </a:r>
            <a:r>
              <a:rPr lang="uk-UA" baseline="30000" dirty="0" smtClean="0"/>
              <a:t>2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         Якщо </a:t>
            </a:r>
            <a:r>
              <a:rPr lang="uk-UA" i="1" dirty="0" smtClean="0"/>
              <a:t>k</a:t>
            </a:r>
            <a:r>
              <a:rPr lang="uk-UA" baseline="-25000" dirty="0" smtClean="0"/>
              <a:t>а</a:t>
            </a:r>
            <a:r>
              <a:rPr lang="uk-UA" dirty="0" smtClean="0"/>
              <a:t> &gt; 1,2, то тиск називають </a:t>
            </a:r>
            <a:r>
              <a:rPr lang="uk-UA" i="1" dirty="0" smtClean="0"/>
              <a:t>аномально високим пластовим тиском</a:t>
            </a:r>
            <a:r>
              <a:rPr lang="uk-UA" dirty="0" smtClean="0"/>
              <a:t> (АВПТ), а якщо </a:t>
            </a:r>
            <a:r>
              <a:rPr lang="uk-UA" i="1" dirty="0" smtClean="0"/>
              <a:t>k</a:t>
            </a:r>
            <a:r>
              <a:rPr lang="uk-UA" baseline="-25000" dirty="0" smtClean="0"/>
              <a:t>а</a:t>
            </a:r>
            <a:r>
              <a:rPr lang="uk-UA" dirty="0" smtClean="0"/>
              <a:t> &lt; 1 – </a:t>
            </a:r>
            <a:r>
              <a:rPr lang="uk-UA" i="1" dirty="0" smtClean="0"/>
              <a:t>аномально низьким</a:t>
            </a:r>
            <a:r>
              <a:rPr lang="uk-UA" dirty="0" smtClean="0"/>
              <a:t> (АНПТ). Звідси зрозуміло, що </a:t>
            </a:r>
            <a:r>
              <a:rPr lang="uk-UA" i="1" dirty="0" smtClean="0"/>
              <a:t>коефіцієнт аномалії</a:t>
            </a:r>
            <a:r>
              <a:rPr lang="uk-UA" dirty="0" smtClean="0"/>
              <a:t> </a:t>
            </a:r>
            <a:r>
              <a:rPr lang="uk-UA" i="1" dirty="0" smtClean="0"/>
              <a:t>тиску</a:t>
            </a:r>
            <a:r>
              <a:rPr lang="uk-UA" dirty="0" smtClean="0"/>
              <a:t> – це відношення фактичного пластового тиску до умовного гідростатичного, тобто: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                      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4176464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dirty="0" smtClean="0"/>
              <a:t>              Пластова температура</a:t>
            </a:r>
            <a:br>
              <a:rPr lang="uk-UA" sz="3600" b="1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27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Пластова температура</a:t>
            </a:r>
            <a:r>
              <a:rPr lang="uk-UA" sz="27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це температура в покладі.</a:t>
            </a:r>
            <a:r>
              <a:rPr lang="uk-UA" sz="27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27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Геотермічний градієнт</a:t>
            </a:r>
            <a:r>
              <a:rPr lang="uk-UA" sz="27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7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sz="2700" b="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 </a:t>
            </a:r>
            <a:r>
              <a:rPr lang="uk-UA" sz="27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є зміною температури </a:t>
            </a:r>
            <a:r>
              <a:rPr lang="uk-UA" sz="27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 </a:t>
            </a:r>
            <a:r>
              <a:rPr lang="uk-UA" sz="27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зміни глибини </a:t>
            </a:r>
            <a:r>
              <a:rPr lang="uk-UA" sz="27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uk-UA" sz="27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тобто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581128"/>
            <a:ext cx="24288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9688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"/>
            <a:ext cx="7772400" cy="69269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Порода-колектор 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136904" cy="4514056"/>
          </a:xfrm>
        </p:spPr>
        <p:txBody>
          <a:bodyPr>
            <a:normAutofit/>
          </a:bodyPr>
          <a:lstStyle/>
          <a:p>
            <a:pPr algn="just"/>
            <a:r>
              <a:rPr lang="uk-UA" i="1" dirty="0" smtClean="0">
                <a:solidFill>
                  <a:schemeClr val="tx1"/>
                </a:solidFill>
              </a:rPr>
              <a:t>       Колектором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називається гірська порода (пласт, масив), що здатна акумулювати (вміщувати) в собі вуглеводні і віддавати (фільтрувати) їх у процесі видобування при створенні відповідних умов.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Під </a:t>
            </a:r>
            <a:r>
              <a:rPr lang="uk-UA" i="1" dirty="0">
                <a:solidFill>
                  <a:schemeClr val="tx1"/>
                </a:solidFill>
              </a:rPr>
              <a:t>гірською породою</a:t>
            </a:r>
            <a:r>
              <a:rPr lang="uk-UA" dirty="0">
                <a:solidFill>
                  <a:schemeClr val="tx1"/>
                </a:solidFill>
              </a:rPr>
              <a:t> розуміють природний твердий агрегат певного складу та будови, що утворює в земній корі тіла різноманітної форми і розмірів.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Типи порід-колекторів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1196752"/>
            <a:ext cx="6728792" cy="444204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</a:t>
            </a:r>
            <a:r>
              <a:rPr lang="uk-UA" sz="3200" dirty="0" smtClean="0">
                <a:solidFill>
                  <a:schemeClr val="tx1"/>
                </a:solidFill>
              </a:rPr>
              <a:t>Гірські </a:t>
            </a:r>
            <a:r>
              <a:rPr lang="uk-UA" sz="3200" dirty="0">
                <a:solidFill>
                  <a:schemeClr val="tx1"/>
                </a:solidFill>
              </a:rPr>
              <a:t>породи за генезисом (походженням) </a:t>
            </a:r>
            <a:r>
              <a:rPr lang="uk-UA" sz="3200" dirty="0" smtClean="0">
                <a:solidFill>
                  <a:schemeClr val="tx1"/>
                </a:solidFill>
              </a:rPr>
              <a:t>поділяють на: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3200" dirty="0" smtClean="0">
                <a:solidFill>
                  <a:schemeClr val="tx1"/>
                </a:solidFill>
              </a:rPr>
              <a:t> осадові;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3200" dirty="0" smtClean="0">
                <a:solidFill>
                  <a:schemeClr val="tx1"/>
                </a:solidFill>
              </a:rPr>
              <a:t> </a:t>
            </a:r>
            <a:r>
              <a:rPr lang="uk-UA" sz="3200" dirty="0">
                <a:solidFill>
                  <a:schemeClr val="tx1"/>
                </a:solidFill>
              </a:rPr>
              <a:t>магматичні (вивержені</a:t>
            </a:r>
            <a:r>
              <a:rPr lang="uk-UA" sz="3200" dirty="0" smtClean="0">
                <a:solidFill>
                  <a:schemeClr val="tx1"/>
                </a:solidFill>
              </a:rPr>
              <a:t>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3200" dirty="0" smtClean="0">
                <a:solidFill>
                  <a:schemeClr val="tx1"/>
                </a:solidFill>
              </a:rPr>
              <a:t>  метаморфічні.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1"/>
            <a:ext cx="7772400" cy="90872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Осадові , магматичні і метаморфічні породи-колектори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280920" cy="54726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i="1" dirty="0">
                <a:solidFill>
                  <a:schemeClr val="tx1"/>
                </a:solidFill>
              </a:rPr>
              <a:t>Осадові гірські породи, </a:t>
            </a:r>
            <a:r>
              <a:rPr lang="uk-UA" dirty="0">
                <a:solidFill>
                  <a:schemeClr val="tx1"/>
                </a:solidFill>
              </a:rPr>
              <a:t>що містяться у верхній частині земної кори, утворились у результаті руйнування і повторного відкладення раніше утворених порід, осідання продуктів життєдіяльності чи випадання різних речовин із розчинів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i="1" dirty="0">
                <a:solidFill>
                  <a:schemeClr val="tx1"/>
                </a:solidFill>
              </a:rPr>
              <a:t>Магматичні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i="1" dirty="0">
                <a:solidFill>
                  <a:schemeClr val="tx1"/>
                </a:solidFill>
              </a:rPr>
              <a:t>гірські породи</a:t>
            </a:r>
            <a:r>
              <a:rPr lang="uk-UA" dirty="0">
                <a:solidFill>
                  <a:schemeClr val="tx1"/>
                </a:solidFill>
              </a:rPr>
              <a:t> утворились внаслідок застигання розплавленої речовини (магми) як під товщею уже сформованих порід (інтрузивні породи), так і на її поверхні або на дні водойм (ефузивні породи</a:t>
            </a:r>
            <a:r>
              <a:rPr lang="uk-UA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i="1" dirty="0">
                <a:solidFill>
                  <a:schemeClr val="tx1"/>
                </a:solidFill>
              </a:rPr>
              <a:t>Метаморфічні гірські породи</a:t>
            </a:r>
            <a:r>
              <a:rPr lang="uk-UA" dirty="0">
                <a:solidFill>
                  <a:schemeClr val="tx1"/>
                </a:solidFill>
              </a:rPr>
              <a:t> утворились у надрах земної кори в результаті хімічних перетворень за високих температур і тисків. 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uk-UA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 smtClean="0"/>
              <a:t>Типи осадових порід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72294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36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131840" y="476672"/>
            <a:ext cx="5447576" cy="1051560"/>
          </a:xfrm>
        </p:spPr>
        <p:txBody>
          <a:bodyPr/>
          <a:lstStyle/>
          <a:p>
            <a:r>
              <a:rPr lang="uk-UA" dirty="0" smtClean="0"/>
              <a:t>                   Керн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37</a:t>
            </a:fld>
            <a:endParaRPr lang="uk-UA" dirty="0"/>
          </a:p>
        </p:txBody>
      </p:sp>
      <p:pic>
        <p:nvPicPr>
          <p:cNvPr id="1026" name="Picture 2" descr="Результат пошуку зображень за запитом отбор керна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7704856" cy="2109057"/>
          </a:xfrm>
          <a:prstGeom prst="rect">
            <a:avLst/>
          </a:prstGeom>
          <a:noFill/>
        </p:spPr>
      </p:pic>
      <p:pic>
        <p:nvPicPr>
          <p:cNvPr id="1028" name="Picture 4" descr="Результат пошуку зображень за запитом отбор керна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1905000" cy="2466975"/>
          </a:xfrm>
          <a:prstGeom prst="rect">
            <a:avLst/>
          </a:prstGeom>
          <a:noFill/>
        </p:spPr>
      </p:pic>
      <p:pic>
        <p:nvPicPr>
          <p:cNvPr id="1030" name="Picture 6" descr="Результат пошуку зображень за запитом отбор керна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628800"/>
            <a:ext cx="3744416" cy="1777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08012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Пустоти порід-колекторів нафти і газу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772400" cy="33123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i="1" dirty="0" smtClean="0">
                <a:solidFill>
                  <a:schemeClr val="tx1"/>
                </a:solidFill>
              </a:rPr>
              <a:t>Пори</a:t>
            </a:r>
            <a:r>
              <a:rPr lang="uk-UA" dirty="0" smtClean="0">
                <a:solidFill>
                  <a:schemeClr val="tx1"/>
                </a:solidFill>
              </a:rPr>
              <a:t> – це пустоти, утворені міжзерновим простором,  які являють собою складні капілярні системи.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uk-UA" i="1" dirty="0" smtClean="0">
                <a:solidFill>
                  <a:schemeClr val="tx1"/>
                </a:solidFill>
              </a:rPr>
              <a:t>Тріщини </a:t>
            </a:r>
            <a:r>
              <a:rPr lang="uk-UA" dirty="0" smtClean="0">
                <a:solidFill>
                  <a:schemeClr val="tx1"/>
                </a:solidFill>
              </a:rPr>
              <a:t>– це пустоти, утворені в результаті руйнування суцільності породи, як правило, під дією механічних напружень. Характеризуються неспівмірністю одного лінійного розміру до інших.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uk-UA" i="1" dirty="0" smtClean="0">
                <a:solidFill>
                  <a:schemeClr val="tx1"/>
                </a:solidFill>
              </a:rPr>
              <a:t>Каверни</a:t>
            </a:r>
            <a:r>
              <a:rPr lang="uk-UA" dirty="0" smtClean="0">
                <a:solidFill>
                  <a:schemeClr val="tx1"/>
                </a:solidFill>
              </a:rPr>
              <a:t> – це пустоти значного розміру, що утворилися в результаті вилуговування гірської породи. На відміну від пор, у кавернах гравітаційні сили переважають над капілярними.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Різновиди  пустот</a:t>
            </a:r>
            <a:endParaRPr lang="uk-UA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8352928" cy="1800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А-добре обкатаний і відсортований пісок , який має високу пористість; 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Б-погано відсортований пісок, який має низьку пористість; 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В- добре відсортована порода, зерна якої також пористі;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Г-добре відсортована порода пористість якої зменшена відкладами мінеральної речовини;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Д- тріщиннокавернозна порода; 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Е-порода, яка стала пористою внаслідок виникнення тріщин.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39</a:t>
            </a:fld>
            <a:endParaRPr lang="uk-UA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548423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368151"/>
          </a:xfrm>
        </p:spPr>
        <p:txBody>
          <a:bodyPr>
            <a:normAutofit/>
          </a:bodyPr>
          <a:lstStyle/>
          <a:p>
            <a:r>
              <a:rPr lang="uk-UA" sz="3100" dirty="0" smtClean="0"/>
              <a:t>Методичне забезпечення  </a:t>
            </a:r>
            <a:r>
              <a:rPr lang="uk-UA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92888" cy="3168352"/>
          </a:xfrm>
        </p:spPr>
        <p:txBody>
          <a:bodyPr>
            <a:normAutofit/>
          </a:bodyPr>
          <a:lstStyle/>
          <a:p>
            <a:pPr marL="379476" indent="-342900" algn="just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Фізика нафтового і газового пласта : Лабораторний практикум  / І.М.Купер, М.О.Псюк </a:t>
            </a:r>
            <a:r>
              <a:rPr lang="uk-UA" baseline="-25000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–</a:t>
            </a:r>
            <a:r>
              <a:rPr lang="uk-UA" dirty="0" smtClean="0">
                <a:solidFill>
                  <a:schemeClr val="tx1"/>
                </a:solidFill>
              </a:rPr>
              <a:t> Івано-Франківськ :</a:t>
            </a:r>
            <a:r>
              <a:rPr lang="uk-UA" baseline="-25000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ІФНТУНГ,</a:t>
            </a:r>
            <a:r>
              <a:rPr lang="uk-UA" baseline="-25000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2024.</a:t>
            </a:r>
            <a:r>
              <a:rPr lang="uk-UA" baseline="-25000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– </a:t>
            </a:r>
            <a:r>
              <a:rPr lang="uk-UA" dirty="0" smtClean="0">
                <a:solidFill>
                  <a:schemeClr val="tx1"/>
                </a:solidFill>
              </a:rPr>
              <a:t>136</a:t>
            </a:r>
            <a:r>
              <a:rPr lang="uk-UA" baseline="-25000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с.</a:t>
            </a:r>
          </a:p>
          <a:p>
            <a:pPr marL="379476" indent="-342900" algn="just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Купер І.М Фізика нафтового і газового пласта: Методичні вказівки для вивчення дисципліни. – Івано-Франківськ: ІФНТУНГ, 2023. – 39 с. </a:t>
            </a:r>
          </a:p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  </a:t>
            </a:r>
          </a:p>
          <a:p>
            <a:pPr marL="514350" indent="-514350" algn="just">
              <a:buAutoNum type="arabicPeriod"/>
            </a:pPr>
            <a:endParaRPr lang="uk-UA" sz="17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5040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Породи колектори нафти і газу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40</a:t>
            </a:fld>
            <a:endParaRPr lang="uk-UA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350" y="1196752"/>
            <a:ext cx="76115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Структура породи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55228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Існує два поняття структури, які близькі між собою: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- структура порового простору породи, що вказує на кількість і розмір порових каналів у породі;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- структура породи, що визначається переважно величиною та формою зерен.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864096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Структури за розміром зерен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027232" cy="338437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uk-UA" sz="8000" dirty="0" smtClean="0">
                <a:solidFill>
                  <a:schemeClr val="tx1"/>
                </a:solidFill>
              </a:rPr>
              <a:t>Розрізняють наступні структури за розміром зерен:</a:t>
            </a:r>
          </a:p>
          <a:p>
            <a:pPr algn="just"/>
            <a:endParaRPr lang="uk-UA" sz="80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uk-UA" sz="8000" dirty="0" smtClean="0">
                <a:solidFill>
                  <a:schemeClr val="tx1"/>
                </a:solidFill>
              </a:rPr>
              <a:t>- псефітову (розмір зерен або уламків більше ніж 2 мм);</a:t>
            </a:r>
          </a:p>
          <a:p>
            <a:pPr algn="just">
              <a:buFontTx/>
              <a:buChar char="-"/>
            </a:pPr>
            <a:endParaRPr lang="uk-UA" sz="80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uk-UA" sz="8000" dirty="0" smtClean="0">
                <a:solidFill>
                  <a:schemeClr val="tx1"/>
                </a:solidFill>
              </a:rPr>
              <a:t> - псамітову (розмір зерен – 0,1-2,0 мм);</a:t>
            </a:r>
            <a:endParaRPr lang="ru-RU" sz="8000" dirty="0" smtClean="0">
              <a:solidFill>
                <a:schemeClr val="tx1"/>
              </a:solidFill>
            </a:endParaRPr>
          </a:p>
          <a:p>
            <a:pPr algn="just"/>
            <a:r>
              <a:rPr lang="uk-UA" sz="8000" dirty="0" smtClean="0">
                <a:solidFill>
                  <a:schemeClr val="tx1"/>
                </a:solidFill>
              </a:rPr>
              <a:t> </a:t>
            </a:r>
            <a:endParaRPr lang="ru-RU" sz="8000" dirty="0" smtClean="0">
              <a:solidFill>
                <a:schemeClr val="tx1"/>
              </a:solidFill>
            </a:endParaRPr>
          </a:p>
          <a:p>
            <a:pPr algn="just"/>
            <a:r>
              <a:rPr lang="uk-UA" sz="8000" dirty="0" smtClean="0">
                <a:solidFill>
                  <a:schemeClr val="tx1"/>
                </a:solidFill>
              </a:rPr>
              <a:t>- алевритову (розмір частинок – 0,1-0,01 мм);</a:t>
            </a:r>
            <a:endParaRPr lang="ru-RU" sz="8000" dirty="0" smtClean="0">
              <a:solidFill>
                <a:schemeClr val="tx1"/>
              </a:solidFill>
            </a:endParaRPr>
          </a:p>
          <a:p>
            <a:pPr algn="just"/>
            <a:r>
              <a:rPr lang="uk-UA" sz="8000" dirty="0" smtClean="0">
                <a:solidFill>
                  <a:schemeClr val="tx1"/>
                </a:solidFill>
              </a:rPr>
              <a:t> </a:t>
            </a:r>
            <a:endParaRPr lang="ru-RU" sz="8000" dirty="0" smtClean="0">
              <a:solidFill>
                <a:schemeClr val="tx1"/>
              </a:solidFill>
            </a:endParaRPr>
          </a:p>
          <a:p>
            <a:pPr algn="just"/>
            <a:r>
              <a:rPr lang="uk-UA" sz="8000" dirty="0" smtClean="0">
                <a:solidFill>
                  <a:schemeClr val="tx1"/>
                </a:solidFill>
              </a:rPr>
              <a:t>- пелітову (розмір частинок менше ніж 0,01 мм).</a:t>
            </a:r>
            <a:endParaRPr lang="ru-RU" sz="8000" dirty="0" smtClean="0">
              <a:solidFill>
                <a:schemeClr val="tx1"/>
              </a:solidFill>
            </a:endParaRPr>
          </a:p>
          <a:p>
            <a:pPr algn="just"/>
            <a:r>
              <a:rPr lang="uk-UA" sz="8000" dirty="0" smtClean="0">
                <a:solidFill>
                  <a:schemeClr val="tx1"/>
                </a:solidFill>
              </a:rPr>
              <a:t> </a:t>
            </a:r>
            <a:endParaRPr lang="ru-RU" sz="8000" dirty="0" smtClean="0">
              <a:solidFill>
                <a:schemeClr val="tx1"/>
              </a:solidFill>
            </a:endParaRPr>
          </a:p>
          <a:p>
            <a:endParaRPr lang="ru-RU" sz="800" dirty="0" smtClean="0"/>
          </a:p>
          <a:p>
            <a:pPr algn="just"/>
            <a:endParaRPr lang="ru-RU" sz="8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sz="8000" dirty="0" smtClean="0">
                <a:solidFill>
                  <a:schemeClr val="tx1"/>
                </a:solidFill>
              </a:rPr>
              <a:t> </a:t>
            </a:r>
            <a:endParaRPr lang="ru-RU" sz="8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252736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Фізичні властивості </a:t>
            </a:r>
            <a:br>
              <a:rPr lang="uk-UA" sz="3200" b="1" dirty="0" smtClean="0"/>
            </a:br>
            <a:r>
              <a:rPr lang="uk-UA" sz="3200" b="1" dirty="0" smtClean="0"/>
              <a:t>порід-колекторів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8064896" cy="424847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uk-UA" sz="9600" dirty="0" smtClean="0">
                <a:solidFill>
                  <a:schemeClr val="tx1"/>
                </a:solidFill>
              </a:rPr>
              <a:t> - пористість; </a:t>
            </a:r>
          </a:p>
          <a:p>
            <a:pPr algn="just"/>
            <a:r>
              <a:rPr lang="uk-UA" sz="9600" dirty="0" smtClean="0">
                <a:solidFill>
                  <a:schemeClr val="tx1"/>
                </a:solidFill>
              </a:rPr>
              <a:t> - проникність;</a:t>
            </a:r>
          </a:p>
          <a:p>
            <a:pPr algn="just"/>
            <a:r>
              <a:rPr lang="uk-UA" sz="9600" dirty="0" smtClean="0">
                <a:solidFill>
                  <a:schemeClr val="tx1"/>
                </a:solidFill>
              </a:rPr>
              <a:t>- гранулометричний (механічний склад);</a:t>
            </a:r>
            <a:endParaRPr lang="ru-RU" sz="96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sz="9600" dirty="0" smtClean="0">
                <a:solidFill>
                  <a:schemeClr val="tx1"/>
                </a:solidFill>
              </a:rPr>
              <a:t> - питома поверхня та карбонатність;</a:t>
            </a:r>
            <a:endParaRPr lang="ru-RU" sz="9600" dirty="0" smtClean="0">
              <a:solidFill>
                <a:schemeClr val="tx1"/>
              </a:solidFill>
            </a:endParaRPr>
          </a:p>
          <a:p>
            <a:pPr algn="just"/>
            <a:r>
              <a:rPr lang="uk-UA" sz="9600" dirty="0" smtClean="0">
                <a:solidFill>
                  <a:schemeClr val="tx1"/>
                </a:solidFill>
              </a:rPr>
              <a:t> - насиченість порід нафтою, газом і водою;</a:t>
            </a:r>
            <a:endParaRPr lang="ru-RU" sz="96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sz="9600" dirty="0" smtClean="0">
                <a:solidFill>
                  <a:schemeClr val="tx1"/>
                </a:solidFill>
              </a:rPr>
              <a:t>-механічні властивості (пружність, пластичність, опірність розриву, стиснення та інші види деформацій);</a:t>
            </a:r>
            <a:endParaRPr lang="ru-RU" sz="9600" dirty="0" smtClean="0">
              <a:solidFill>
                <a:schemeClr val="tx1"/>
              </a:solidFill>
            </a:endParaRPr>
          </a:p>
          <a:p>
            <a:pPr algn="just"/>
            <a:r>
              <a:rPr lang="uk-UA" sz="9600" dirty="0" smtClean="0">
                <a:solidFill>
                  <a:schemeClr val="tx1"/>
                </a:solidFill>
              </a:rPr>
              <a:t> - теплові та акустичні властивості;</a:t>
            </a:r>
            <a:endParaRPr lang="ru-RU" sz="9600" dirty="0" smtClean="0">
              <a:solidFill>
                <a:schemeClr val="tx1"/>
              </a:solidFill>
            </a:endParaRPr>
          </a:p>
          <a:p>
            <a:pPr algn="just"/>
            <a:r>
              <a:rPr lang="uk-UA" sz="9600" dirty="0" smtClean="0">
                <a:solidFill>
                  <a:schemeClr val="tx1"/>
                </a:solidFill>
              </a:rPr>
              <a:t>- капілярні властивості (кут змочування та розтікання, міжфазний поверхневий натяг, капілярний тиск);</a:t>
            </a:r>
            <a:endParaRPr lang="ru-RU" sz="9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5</a:t>
            </a:fld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55885"/>
            <a:ext cx="4680520" cy="60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792088"/>
          </a:xfrm>
        </p:spPr>
        <p:txBody>
          <a:bodyPr>
            <a:noAutofit/>
          </a:bodyPr>
          <a:lstStyle/>
          <a:p>
            <a:r>
              <a:rPr lang="uk-UA" sz="2800" dirty="0" smtClean="0"/>
              <a:t>Роль нафти і газу в енергетичному комплексі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412776"/>
            <a:ext cx="7772400" cy="4896544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Сьогодні нафта і природний газ є основою світового паливно-енергетичного балансу, «кров’ю та повітрям» глобальної економічної системи. Понад 85% енергії в світі отримують з паливних мінеральних ресурсів, при цьому розподіл за основними енергоносіями виглядає наступним чином: нафта – 32,6%, газ – 23,7%, вугілля – 30,0%, атомна електроенергія – 4,4%, гідроелектроенергія – 6,8%, відновлювальні джерела енергії – 2,5% (за даними </a:t>
            </a:r>
            <a:r>
              <a:rPr lang="en-US" dirty="0" smtClean="0">
                <a:solidFill>
                  <a:schemeClr val="tx1"/>
                </a:solidFill>
              </a:rPr>
              <a:t>British Petroleum Corp., 2014 </a:t>
            </a:r>
            <a:r>
              <a:rPr lang="uk-UA" dirty="0" smtClean="0">
                <a:solidFill>
                  <a:schemeClr val="tx1"/>
                </a:solidFill>
              </a:rPr>
              <a:t>р.).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792088"/>
          </a:xfrm>
        </p:spPr>
        <p:txBody>
          <a:bodyPr>
            <a:noAutofit/>
          </a:bodyPr>
          <a:lstStyle/>
          <a:p>
            <a:r>
              <a:rPr lang="uk-UA" sz="2800" dirty="0" smtClean="0"/>
              <a:t>Зростання світового видобутку нафти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412776"/>
            <a:ext cx="7772400" cy="4896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До 1860 р. видобуток нафти в світі складав лише 2 – 5 тис. т на рік, а її використання здебільшого було пов’язано з виготовленням мастил для машин, механізмів і гужового транспорту. Після винаходу й масового розповсюдження гасової лампи попит на нафту почав зростати швидкими темпами. У 1862 р. її було видобуто 30 тис. т, у 1900 р. – вже 12 млн. т, а в 1912 р., коли нафтопродукти почали широко застосовували не тільки для освітлення приміщень, а також у хімічній галузі та в новому автомобільному транспорті, видобуток досяг 40 млн. т. Стрімкий розвиток автомобільного транспорту призвів до нового рівня потреб і масштабного збільшення видобутку. На рівень 1 млрд. т нафти на рік світ вийшов у 1960 р., а вже в 1965 р. 22 світовий видобуток склав близько 1,5 млрд. т, через 11 років він подвоївся (3 млрд. т), наступні чотири десятиріччя поступово зростав і досяг у 2016 році кількості 4,38 млрд</a:t>
            </a:r>
            <a:r>
              <a:rPr lang="ru-RU" dirty="0" smtClean="0"/>
              <a:t>. 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792088"/>
          </a:xfrm>
        </p:spPr>
        <p:txBody>
          <a:bodyPr/>
          <a:lstStyle/>
          <a:p>
            <a:r>
              <a:rPr lang="uk-UA" dirty="0" smtClean="0">
                <a:effectLst/>
              </a:rPr>
              <a:t>Запаси нафти у світі</a:t>
            </a:r>
            <a:endParaRPr lang="uk-UA" dirty="0"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412776"/>
            <a:ext cx="7772400" cy="4896544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За даними </a:t>
            </a:r>
            <a:r>
              <a:rPr lang="en-US" dirty="0" smtClean="0">
                <a:solidFill>
                  <a:schemeClr val="tx1"/>
                </a:solidFill>
              </a:rPr>
              <a:t>British Petroleum Corp. (20</a:t>
            </a:r>
            <a:r>
              <a:rPr lang="uk-UA" dirty="0" smtClean="0">
                <a:solidFill>
                  <a:schemeClr val="tx1"/>
                </a:solidFill>
              </a:rPr>
              <a:t>20</a:t>
            </a:r>
            <a:r>
              <a:rPr lang="" dirty="0" smtClean="0">
                <a:solidFill>
                  <a:schemeClr val="tx1"/>
                </a:solidFill>
              </a:rPr>
              <a:t> р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uk-UA" dirty="0" smtClean="0">
                <a:solidFill>
                  <a:schemeClr val="tx1"/>
                </a:solidFill>
              </a:rPr>
              <a:t>) доведені запаси нафти у світі оцінюються близько 244 млрд. т, прогнозні – до 270 млрд. т. (у разі «перемоги» неорганічної гіпотези походження нафти, це прогнозне значення може бути суттєво збільшене). Родовища нафти знаходяться в різних частинах світу, проте розподіляються по регіонах вкрай нерівномірно. Найбільші нафтові родовища зосереджені в країнах Близького й Середнього Сходу (Саудівська Аравія, Іран, Ірак, Кувейт, ОАЕ), Західному Сибіру (Росія), Південній і Центральній Америці (Венесуела, Бразилія, Мексика), Північній і Західній Африці (Лівія, Алжир, Нігерія), в Індонезії та ін.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044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Запаси нафти по країнах станом на 2020 р,  млд. барелів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6093296"/>
            <a:ext cx="7772400" cy="43204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Україна на 41 місці (0,4)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858383" cy="475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4581</TotalTime>
  <Words>1782</Words>
  <Application>Microsoft Office PowerPoint</Application>
  <PresentationFormat>Екран (4:3)</PresentationFormat>
  <Paragraphs>226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43</vt:i4>
      </vt:variant>
    </vt:vector>
  </HeadingPairs>
  <TitlesOfParts>
    <vt:vector size="45" baseType="lpstr">
      <vt:lpstr>Аспект</vt:lpstr>
      <vt:lpstr>Поток</vt:lpstr>
      <vt:lpstr>      Фізика нафтового і газового пласта </vt:lpstr>
      <vt:lpstr>Література</vt:lpstr>
      <vt:lpstr>Додаткова література</vt:lpstr>
      <vt:lpstr>Методичне забезпечення   </vt:lpstr>
      <vt:lpstr>Презентація PowerPoint</vt:lpstr>
      <vt:lpstr>Роль нафти і газу в енергетичному комплексі</vt:lpstr>
      <vt:lpstr>Зростання світового видобутку нафти</vt:lpstr>
      <vt:lpstr>Запаси нафти у світі</vt:lpstr>
      <vt:lpstr>Запаси нафти по країнах станом на 2020 р,  млд. барелів</vt:lpstr>
      <vt:lpstr>Презентація PowerPoint</vt:lpstr>
      <vt:lpstr>Презентація PowerPoint</vt:lpstr>
      <vt:lpstr>Рейтинг країн по видобутку нафти барель/доб  і експорту у %</vt:lpstr>
      <vt:lpstr>Видобуток природного   газу в 2021 році </vt:lpstr>
      <vt:lpstr>Видобування вуглеводнів на сучасному етапі в Україні</vt:lpstr>
      <vt:lpstr>Карта нафтових і газових родовищ України</vt:lpstr>
      <vt:lpstr>Обсяги балансових запасів нафти родовищ України станом на 01.01.2021 р.(млн. т)</vt:lpstr>
      <vt:lpstr>Розподіл родовищ нафти і газу  за величиною запасів</vt:lpstr>
      <vt:lpstr>Обсяги балансових запасів газу родовищ України станом на 01.01.2021 р.(млн. куб м)</vt:lpstr>
      <vt:lpstr>Виснаженість газових родовищ</vt:lpstr>
      <vt:lpstr>Презентація PowerPoint</vt:lpstr>
      <vt:lpstr>Презентація PowerPoint</vt:lpstr>
      <vt:lpstr>Перспективи</vt:lpstr>
      <vt:lpstr>Фізика нафтового і газового пласта, як наука</vt:lpstr>
      <vt:lpstr>ФІЗИЧНІ УМОВИ ЗАЛЯГАННЯ ВУГЛЕВОДНІВ У ПОКЛАДІ </vt:lpstr>
      <vt:lpstr>Формування родовищ нафти і газу</vt:lpstr>
      <vt:lpstr>Акумуляція вуглеводнів</vt:lpstr>
      <vt:lpstr>Природні резервуари нафти </vt:lpstr>
      <vt:lpstr>Зональність розміщення покладів нафти і газу в товщі осадових порід. </vt:lpstr>
      <vt:lpstr>                Тиск  у покладі  </vt:lpstr>
      <vt:lpstr>Гірничий тиск</vt:lpstr>
      <vt:lpstr>Аномально-високий і аномально низький пластовий тиск</vt:lpstr>
      <vt:lpstr>              Пластова температура   Пластова температура – це температура в покладі.  Геотермічний градієнт ГТ , що є зміною температури Т за зміни глибини z, тобто   </vt:lpstr>
      <vt:lpstr>Порода-колектор </vt:lpstr>
      <vt:lpstr>Типи порід-колекторів</vt:lpstr>
      <vt:lpstr>Осадові , магматичні і метаморфічні породи-колектори</vt:lpstr>
      <vt:lpstr>Типи осадових порід</vt:lpstr>
      <vt:lpstr>                   Керн</vt:lpstr>
      <vt:lpstr>Пустоти порід-колекторів нафти і газу</vt:lpstr>
      <vt:lpstr>Різновиди  пустот</vt:lpstr>
      <vt:lpstr>Породи колектори нафти і газу</vt:lpstr>
      <vt:lpstr>Структура породи   </vt:lpstr>
      <vt:lpstr>Структури за розміром зерен</vt:lpstr>
      <vt:lpstr>Фізичні властивості  порід-колекторів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Лекеція 1 </dc:title>
  <dc:creator>Ivan</dc:creator>
  <cp:lastModifiedBy>Admin</cp:lastModifiedBy>
  <cp:revision>71</cp:revision>
  <dcterms:created xsi:type="dcterms:W3CDTF">2020-08-29T04:09:05Z</dcterms:created>
  <dcterms:modified xsi:type="dcterms:W3CDTF">2024-09-10T03:44:49Z</dcterms:modified>
</cp:coreProperties>
</file>