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57" r:id="rId3"/>
    <p:sldId id="258" r:id="rId4"/>
    <p:sldId id="259" r:id="rId5"/>
    <p:sldId id="271" r:id="rId6"/>
    <p:sldId id="260" r:id="rId7"/>
    <p:sldId id="272" r:id="rId8"/>
    <p:sldId id="261" r:id="rId9"/>
    <p:sldId id="273" r:id="rId10"/>
    <p:sldId id="262" r:id="rId11"/>
    <p:sldId id="274" r:id="rId12"/>
    <p:sldId id="263" r:id="rId13"/>
    <p:sldId id="275" r:id="rId14"/>
    <p:sldId id="264" r:id="rId15"/>
    <p:sldId id="276" r:id="rId16"/>
    <p:sldId id="265" r:id="rId17"/>
    <p:sldId id="266" r:id="rId18"/>
    <p:sldId id="277" r:id="rId19"/>
    <p:sldId id="267" r:id="rId20"/>
    <p:sldId id="268" r:id="rId21"/>
    <p:sldId id="270" r:id="rId22"/>
    <p:sldId id="278" r:id="rId23"/>
    <p:sldId id="280" r:id="rId24"/>
    <p:sldId id="269" r:id="rId25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69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4" Type="http://schemas.openxmlformats.org/officeDocument/2006/relationships/image" Target="../media/image5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Relationship Id="rId5" Type="http://schemas.openxmlformats.org/officeDocument/2006/relationships/image" Target="../media/image10.wmf"/><Relationship Id="rId4" Type="http://schemas.openxmlformats.org/officeDocument/2006/relationships/image" Target="../media/image9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D99CCF-6D9F-4B78-91E2-F483527AC596}" type="datetimeFigureOut">
              <a:rPr lang="uk-UA" smtClean="0"/>
              <a:pPr/>
              <a:t>27.09.2021</a:t>
            </a:fld>
            <a:endParaRPr lang="uk-UA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B4B0EA-4CD0-47B0-B650-61C498BF3075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7C1D19-21D3-4F2D-9687-7E3C31DBD7E7}" type="slidenum">
              <a:rPr lang="uk-UA" smtClean="0"/>
              <a:pPr/>
              <a:t>4</a:t>
            </a:fld>
            <a:endParaRPr lang="uk-UA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DC638C-DA97-4299-B0DF-846222F6F2DD}" type="datetimeFigureOut">
              <a:rPr lang="uk-UA" smtClean="0"/>
              <a:pPr/>
              <a:t>27.09.2021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93E544-EBC2-4243-A052-246D540E870C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DC638C-DA97-4299-B0DF-846222F6F2DD}" type="datetimeFigureOut">
              <a:rPr lang="uk-UA" smtClean="0"/>
              <a:pPr/>
              <a:t>27.09.2021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93E544-EBC2-4243-A052-246D540E870C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DC638C-DA97-4299-B0DF-846222F6F2DD}" type="datetimeFigureOut">
              <a:rPr lang="uk-UA" smtClean="0"/>
              <a:pPr/>
              <a:t>27.09.2021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93E544-EBC2-4243-A052-246D540E870C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DC638C-DA97-4299-B0DF-846222F6F2DD}" type="datetimeFigureOut">
              <a:rPr lang="uk-UA" smtClean="0"/>
              <a:pPr/>
              <a:t>27.09.2021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93E544-EBC2-4243-A052-246D540E870C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DC638C-DA97-4299-B0DF-846222F6F2DD}" type="datetimeFigureOut">
              <a:rPr lang="uk-UA" smtClean="0"/>
              <a:pPr/>
              <a:t>27.09.2021</a:t>
            </a:fld>
            <a:endParaRPr lang="uk-UA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93E544-EBC2-4243-A052-246D540E870C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DC638C-DA97-4299-B0DF-846222F6F2DD}" type="datetimeFigureOut">
              <a:rPr lang="uk-UA" smtClean="0"/>
              <a:pPr/>
              <a:t>27.09.2021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93E544-EBC2-4243-A052-246D540E870C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DC638C-DA97-4299-B0DF-846222F6F2DD}" type="datetimeFigureOut">
              <a:rPr lang="uk-UA" smtClean="0"/>
              <a:pPr/>
              <a:t>27.09.2021</a:t>
            </a:fld>
            <a:endParaRPr lang="uk-UA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93E544-EBC2-4243-A052-246D540E870C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DC638C-DA97-4299-B0DF-846222F6F2DD}" type="datetimeFigureOut">
              <a:rPr lang="uk-UA" smtClean="0"/>
              <a:pPr/>
              <a:t>27.09.2021</a:t>
            </a:fld>
            <a:endParaRPr lang="uk-UA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93E544-EBC2-4243-A052-246D540E870C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DC638C-DA97-4299-B0DF-846222F6F2DD}" type="datetimeFigureOut">
              <a:rPr lang="uk-UA" smtClean="0"/>
              <a:pPr/>
              <a:t>27.09.2021</a:t>
            </a:fld>
            <a:endParaRPr lang="uk-UA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93E544-EBC2-4243-A052-246D540E870C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DC638C-DA97-4299-B0DF-846222F6F2DD}" type="datetimeFigureOut">
              <a:rPr lang="uk-UA" smtClean="0"/>
              <a:pPr/>
              <a:t>27.09.2021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93E544-EBC2-4243-A052-246D540E870C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0DC638C-DA97-4299-B0DF-846222F6F2DD}" type="datetimeFigureOut">
              <a:rPr lang="uk-UA" smtClean="0"/>
              <a:pPr/>
              <a:t>27.09.2021</a:t>
            </a:fld>
            <a:endParaRPr lang="uk-UA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E993E544-EBC2-4243-A052-246D540E870C}" type="slidenum">
              <a:rPr lang="uk-UA" smtClean="0"/>
              <a:pPr/>
              <a:t>‹#›</a:t>
            </a:fld>
            <a:endParaRPr lang="uk-UA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dirty="0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70DC638C-DA97-4299-B0DF-846222F6F2DD}" type="datetimeFigureOut">
              <a:rPr lang="uk-UA" smtClean="0"/>
              <a:pPr/>
              <a:t>27.09.2021</a:t>
            </a:fld>
            <a:endParaRPr lang="uk-UA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uk-UA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E993E544-EBC2-4243-A052-246D540E870C}" type="slidenum">
              <a:rPr lang="uk-UA" smtClean="0"/>
              <a:pPr/>
              <a:t>‹#›</a:t>
            </a:fld>
            <a:endParaRPr lang="uk-U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4.bin"/><Relationship Id="rId5" Type="http://schemas.openxmlformats.org/officeDocument/2006/relationships/oleObject" Target="../embeddings/oleObject3.bin"/><Relationship Id="rId4" Type="http://schemas.openxmlformats.org/officeDocument/2006/relationships/oleObject" Target="../embeddings/oleObject2.bin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18.png"/><Relationship Id="rId4" Type="http://schemas.openxmlformats.org/officeDocument/2006/relationships/oleObject" Target="../embeddings/oleObject11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oleObject" Target="../embeddings/oleObject5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8.bin"/><Relationship Id="rId5" Type="http://schemas.openxmlformats.org/officeDocument/2006/relationships/oleObject" Target="../embeddings/oleObject7.bin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1196752"/>
            <a:ext cx="7772400" cy="18288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Розробка та експлуатація нафтових родовищ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4149080"/>
            <a:ext cx="7772400" cy="914400"/>
          </a:xfrm>
        </p:spPr>
        <p:txBody>
          <a:bodyPr/>
          <a:lstStyle/>
          <a:p>
            <a:r>
              <a:rPr lang="uk-UA" dirty="0" smtClean="0">
                <a:solidFill>
                  <a:schemeClr val="tx1"/>
                </a:solidFill>
              </a:rPr>
              <a:t>Лекція. Джерела пластової енергії. Режими роботи нафтових покладів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539552" y="188640"/>
            <a:ext cx="7772400" cy="1470025"/>
          </a:xfrm>
        </p:spPr>
        <p:txBody>
          <a:bodyPr/>
          <a:lstStyle/>
          <a:p>
            <a:r>
              <a:rPr lang="hr-HR" i="1" dirty="0" smtClean="0"/>
              <a:t>Водонапірний режим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211960" y="1844824"/>
            <a:ext cx="4320480" cy="432048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hr-HR" i="1" dirty="0" smtClean="0">
                <a:solidFill>
                  <a:schemeClr val="tx1"/>
                </a:solidFill>
              </a:rPr>
              <a:t>Водонапірний режим</a:t>
            </a:r>
            <a:r>
              <a:rPr lang="hr-HR" dirty="0" smtClean="0">
                <a:solidFill>
                  <a:schemeClr val="tx1"/>
                </a:solidFill>
              </a:rPr>
              <a:t>.  </a:t>
            </a:r>
            <a:r>
              <a:rPr lang="uk-UA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афта </a:t>
            </a:r>
            <a:r>
              <a:rPr lang="uk-UA" dirty="0" smtClean="0">
                <a:solidFill>
                  <a:schemeClr val="tx1"/>
                </a:solidFill>
              </a:rPr>
              <a:t>перебуває </a:t>
            </a:r>
            <a:r>
              <a:rPr lang="hr-HR" dirty="0" smtClean="0">
                <a:solidFill>
                  <a:schemeClr val="tx1"/>
                </a:solidFill>
              </a:rPr>
              <a:t>в однофазному стані </a:t>
            </a:r>
            <a:r>
              <a:rPr lang="en-US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в</a:t>
            </a:r>
            <a:r>
              <a:rPr lang="hr-HR" i="1" baseline="-25000" dirty="0" smtClean="0">
                <a:solidFill>
                  <a:schemeClr val="tx1"/>
                </a:solidFill>
              </a:rPr>
              <a:t> </a:t>
            </a:r>
            <a:r>
              <a:rPr lang="hr-HR" dirty="0" smtClean="0">
                <a:solidFill>
                  <a:schemeClr val="tx1"/>
                </a:solidFill>
                <a:sym typeface="Symbol"/>
              </a:rPr>
              <a:t></a:t>
            </a:r>
            <a:r>
              <a:rPr lang="hr-HR" dirty="0" smtClean="0">
                <a:solidFill>
                  <a:schemeClr val="tx1"/>
                </a:solidFill>
              </a:rPr>
              <a:t> 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н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                                              </a:t>
            </a:r>
            <a:endParaRPr lang="uk-UA" baseline="-25000" dirty="0" smtClean="0">
              <a:solidFill>
                <a:schemeClr val="tx1"/>
              </a:solidFill>
            </a:endParaRPr>
          </a:p>
          <a:p>
            <a:pPr algn="just"/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Р</a:t>
            </a:r>
            <a:r>
              <a:rPr lang="hr-HR" dirty="0" smtClean="0">
                <a:solidFill>
                  <a:schemeClr val="tx1"/>
                </a:solidFill>
              </a:rPr>
              <a:t>озчинений газ не виділяється</a:t>
            </a:r>
            <a:r>
              <a:rPr lang="uk-UA" dirty="0" smtClean="0">
                <a:solidFill>
                  <a:schemeClr val="tx1"/>
                </a:solidFill>
              </a:rPr>
              <a:t>. Нафта в</a:t>
            </a:r>
            <a:r>
              <a:rPr lang="hr-HR" dirty="0" smtClean="0">
                <a:solidFill>
                  <a:schemeClr val="tx1"/>
                </a:solidFill>
              </a:rPr>
              <a:t>итісняється до свердловин водою. Водонапірний режим у "чистому вигляді" спостерiгається тоді, коли настає рівновага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баланс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між відбором із покладу рідини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нафти, води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і припливом законтурної води </a:t>
            </a:r>
            <a:r>
              <a:rPr lang="uk-UA" dirty="0" smtClean="0">
                <a:solidFill>
                  <a:schemeClr val="tx1"/>
                </a:solidFill>
              </a:rPr>
              <a:t>в</a:t>
            </a:r>
            <a:r>
              <a:rPr lang="hr-HR" dirty="0" smtClean="0">
                <a:solidFill>
                  <a:schemeClr val="tx1"/>
                </a:solidFill>
              </a:rPr>
              <a:t> поклад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його ще називають тоді </a:t>
            </a:r>
            <a:r>
              <a:rPr lang="hr-HR" i="1" dirty="0" smtClean="0">
                <a:solidFill>
                  <a:schemeClr val="tx1"/>
                </a:solidFill>
              </a:rPr>
              <a:t>жорстким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hr-HR" i="1" dirty="0" smtClean="0">
                <a:solidFill>
                  <a:schemeClr val="tx1"/>
                </a:solidFill>
              </a:rPr>
              <a:t>водонапірним режимом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.</a:t>
            </a:r>
            <a:endParaRPr lang="uk-UA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Легко ли добыть нефть. Режимы работы нефтяных месторождений | Пикабу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204864"/>
            <a:ext cx="3600400" cy="38539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792088"/>
          </a:xfrm>
        </p:spPr>
        <p:txBody>
          <a:bodyPr>
            <a:normAutofit/>
          </a:bodyPr>
          <a:lstStyle/>
          <a:p>
            <a:r>
              <a:rPr lang="uk-UA" sz="2800" dirty="0" smtClean="0"/>
              <a:t>Продовження слайду </a:t>
            </a:r>
            <a:endParaRPr lang="uk-UA" sz="28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7544" y="1196752"/>
            <a:ext cx="8352928" cy="5112568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</a:t>
            </a:r>
            <a:r>
              <a:rPr lang="hr-HR" dirty="0" smtClean="0">
                <a:solidFill>
                  <a:schemeClr val="tx1"/>
                </a:solidFill>
              </a:rPr>
              <a:t>Така рівновага можлива за рахунок припливу із зак</a:t>
            </a:r>
            <a:r>
              <a:rPr lang="uk-UA" dirty="0" smtClean="0">
                <a:solidFill>
                  <a:schemeClr val="tx1"/>
                </a:solidFill>
              </a:rPr>
              <a:t>онтурної</a:t>
            </a:r>
            <a:r>
              <a:rPr lang="hr-HR" dirty="0" smtClean="0">
                <a:solidFill>
                  <a:schemeClr val="tx1"/>
                </a:solidFill>
              </a:rPr>
              <a:t> області, або нагніт</a:t>
            </a:r>
            <a:r>
              <a:rPr lang="uk-UA" dirty="0" smtClean="0">
                <a:solidFill>
                  <a:schemeClr val="tx1"/>
                </a:solidFill>
              </a:rPr>
              <a:t>ання</a:t>
            </a:r>
            <a:r>
              <a:rPr lang="hr-HR" dirty="0" smtClean="0">
                <a:solidFill>
                  <a:schemeClr val="tx1"/>
                </a:solidFill>
              </a:rPr>
              <a:t> з поверхні потрібної кількості води. Тиск у покладі і вибійні тиски тоді є сталими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повна компенсація відбору нагніт</a:t>
            </a:r>
            <a:r>
              <a:rPr lang="uk-UA" dirty="0" smtClean="0">
                <a:solidFill>
                  <a:schemeClr val="tx1"/>
                </a:solidFill>
              </a:rPr>
              <a:t>анням)</a:t>
            </a:r>
            <a:r>
              <a:rPr lang="hr-HR" dirty="0" smtClean="0">
                <a:solidFill>
                  <a:schemeClr val="tx1"/>
                </a:solidFill>
              </a:rPr>
              <a:t>, газовий фактор стабільний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на рівні газонасиченості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, обводненість продукції зростає, дебіти свердловин щодо рiдини змінюються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в основному збільшуються, оскільки найчастіше в’язкість нафти є більшою в’язкості води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.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</a:t>
            </a:r>
            <a:r>
              <a:rPr lang="hr-HR" dirty="0" smtClean="0">
                <a:solidFill>
                  <a:schemeClr val="tx1"/>
                </a:solidFill>
              </a:rPr>
              <a:t>Виділення цього режиму сприяє успішному і достатньо надійному проектуванню процесу видобу</a:t>
            </a:r>
            <a:r>
              <a:rPr lang="uk-UA" dirty="0" smtClean="0">
                <a:solidFill>
                  <a:schemeClr val="tx1"/>
                </a:solidFill>
              </a:rPr>
              <a:t>вання</a:t>
            </a:r>
            <a:r>
              <a:rPr lang="hr-HR" dirty="0" smtClean="0">
                <a:solidFill>
                  <a:schemeClr val="tx1"/>
                </a:solidFill>
              </a:rPr>
              <a:t> нафти. Порушення рівноваги між відбором рідини і надходженням води призводить до того, що починають відігравати роль енергії інших видів: </a:t>
            </a:r>
            <a:r>
              <a:rPr lang="uk-UA" dirty="0" smtClean="0">
                <a:solidFill>
                  <a:schemeClr val="tx1"/>
                </a:solidFill>
              </a:rPr>
              <a:t>у разі</a:t>
            </a:r>
            <a:r>
              <a:rPr lang="hr-HR" dirty="0" smtClean="0">
                <a:solidFill>
                  <a:schemeClr val="tx1"/>
                </a:solidFill>
              </a:rPr>
              <a:t> збільшенн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надходження води – енергі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пружності; </a:t>
            </a:r>
            <a:r>
              <a:rPr lang="uk-UA" dirty="0" smtClean="0">
                <a:solidFill>
                  <a:schemeClr val="tx1"/>
                </a:solidFill>
              </a:rPr>
              <a:t>в разі</a:t>
            </a:r>
            <a:r>
              <a:rPr lang="hr-HR" dirty="0" smtClean="0">
                <a:solidFill>
                  <a:schemeClr val="tx1"/>
                </a:solidFill>
              </a:rPr>
              <a:t> зменшенн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надходження води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збільшенн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відбору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і зниженн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тиску нижче тиску насичення – </a:t>
            </a:r>
            <a:r>
              <a:rPr lang="uk-UA" dirty="0" smtClean="0">
                <a:solidFill>
                  <a:schemeClr val="tx1"/>
                </a:solidFill>
              </a:rPr>
              <a:t>енергія розширення вільного газу, який виділяється із нафти</a:t>
            </a:r>
            <a:r>
              <a:rPr lang="hr-HR" dirty="0" smtClean="0">
                <a:solidFill>
                  <a:schemeClr val="tx1"/>
                </a:solidFill>
              </a:rPr>
              <a:t>.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11560" y="1"/>
            <a:ext cx="7772400" cy="908720"/>
          </a:xfrm>
        </p:spPr>
        <p:txBody>
          <a:bodyPr>
            <a:normAutofit/>
          </a:bodyPr>
          <a:lstStyle/>
          <a:p>
            <a:r>
              <a:rPr lang="hr-HR" sz="3600" i="1" dirty="0" smtClean="0"/>
              <a:t>Газонапірний режим</a:t>
            </a:r>
            <a:endParaRPr lang="uk-UA" sz="36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139952" y="2276872"/>
            <a:ext cx="4464496" cy="5472608"/>
          </a:xfrm>
        </p:spPr>
        <p:txBody>
          <a:bodyPr>
            <a:normAutofit/>
          </a:bodyPr>
          <a:lstStyle/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 </a:t>
            </a:r>
            <a:r>
              <a:rPr lang="hr-HR" i="1" dirty="0" smtClean="0">
                <a:solidFill>
                  <a:schemeClr val="tx1"/>
                </a:solidFill>
              </a:rPr>
              <a:t>Газонапірний режим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режим газової шапки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по</a:t>
            </a:r>
            <a:r>
              <a:rPr lang="hr-HR" dirty="0" smtClean="0">
                <a:solidFill>
                  <a:schemeClr val="tx1"/>
                </a:solidFill>
              </a:rPr>
              <a:t>в’язаний із первинним прояв</a:t>
            </a:r>
            <a:r>
              <a:rPr lang="uk-UA" dirty="0" err="1" smtClean="0">
                <a:solidFill>
                  <a:schemeClr val="tx1"/>
                </a:solidFill>
              </a:rPr>
              <a:t>ленням</a:t>
            </a:r>
            <a:r>
              <a:rPr lang="hr-HR" dirty="0" smtClean="0">
                <a:solidFill>
                  <a:schemeClr val="tx1"/>
                </a:solidFill>
              </a:rPr>
              <a:t> енергії розширення стисненого вільного газу газової шапки. Залежно від </a:t>
            </a:r>
            <a:r>
              <a:rPr lang="uk-UA" dirty="0" smtClean="0">
                <a:solidFill>
                  <a:schemeClr val="tx1"/>
                </a:solidFill>
              </a:rPr>
              <a:t>зміни</a:t>
            </a:r>
            <a:r>
              <a:rPr lang="hr-HR" dirty="0" smtClean="0">
                <a:solidFill>
                  <a:schemeClr val="tx1"/>
                </a:solidFill>
              </a:rPr>
              <a:t> тиску в газовій шапці розрізняють газонапірний режим двох видів: пружний і жорсткий.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</a:t>
            </a:r>
            <a:endParaRPr lang="uk-UA" dirty="0">
              <a:solidFill>
                <a:schemeClr val="tx1"/>
              </a:solidFill>
            </a:endParaRPr>
          </a:p>
        </p:txBody>
      </p:sp>
      <p:pic>
        <p:nvPicPr>
          <p:cNvPr id="6" name="Рисунок 5" descr="Режимы работы нефтегазоносных пластов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988840"/>
            <a:ext cx="3324602" cy="33123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548680"/>
            <a:ext cx="7772400" cy="720080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Продовження слайду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467544" y="1268760"/>
            <a:ext cx="8280920" cy="5112568"/>
          </a:xfrm>
        </p:spPr>
        <p:txBody>
          <a:bodyPr/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За </a:t>
            </a:r>
            <a:r>
              <a:rPr lang="hr-HR" i="1" dirty="0" smtClean="0">
                <a:solidFill>
                  <a:schemeClr val="tx1"/>
                </a:solidFill>
              </a:rPr>
              <a:t>пружно</a:t>
            </a:r>
            <a:r>
              <a:rPr lang="uk-UA" i="1" dirty="0" smtClean="0">
                <a:solidFill>
                  <a:schemeClr val="tx1"/>
                </a:solidFill>
              </a:rPr>
              <a:t>го</a:t>
            </a:r>
            <a:r>
              <a:rPr lang="hr-HR" i="1" dirty="0" smtClean="0">
                <a:solidFill>
                  <a:schemeClr val="tx1"/>
                </a:solidFill>
              </a:rPr>
              <a:t> газонапірно</a:t>
            </a:r>
            <a:r>
              <a:rPr lang="uk-UA" i="1" dirty="0" smtClean="0">
                <a:solidFill>
                  <a:schemeClr val="tx1"/>
                </a:solidFill>
              </a:rPr>
              <a:t>го</a:t>
            </a:r>
            <a:r>
              <a:rPr lang="hr-HR" i="1" dirty="0" smtClean="0">
                <a:solidFill>
                  <a:schemeClr val="tx1"/>
                </a:solidFill>
              </a:rPr>
              <a:t> режим</a:t>
            </a:r>
            <a:r>
              <a:rPr lang="uk-UA" i="1" dirty="0" smtClean="0">
                <a:solidFill>
                  <a:schemeClr val="tx1"/>
                </a:solidFill>
              </a:rPr>
              <a:t>у</a:t>
            </a:r>
            <a:r>
              <a:rPr lang="hr-HR" dirty="0" smtClean="0">
                <a:solidFill>
                  <a:schemeClr val="tx1"/>
                </a:solidFill>
              </a:rPr>
              <a:t> в результаті деякого зниження тиску на газона</a:t>
            </a:r>
            <a:r>
              <a:rPr lang="uk-UA" dirty="0" smtClean="0">
                <a:solidFill>
                  <a:schemeClr val="tx1"/>
                </a:solidFill>
              </a:rPr>
              <a:t>ф</a:t>
            </a:r>
            <a:r>
              <a:rPr lang="hr-HR" dirty="0" smtClean="0">
                <a:solidFill>
                  <a:schemeClr val="tx1"/>
                </a:solidFill>
              </a:rPr>
              <a:t>товому контакті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ГН</a:t>
            </a:r>
            <a:r>
              <a:rPr lang="uk-UA" dirty="0" smtClean="0">
                <a:solidFill>
                  <a:schemeClr val="tx1"/>
                </a:solidFill>
              </a:rPr>
              <a:t>К)</a:t>
            </a:r>
            <a:r>
              <a:rPr lang="hr-HR" dirty="0" smtClean="0">
                <a:solidFill>
                  <a:schemeClr val="tx1"/>
                </a:solidFill>
              </a:rPr>
              <a:t> внаслідок відб</a:t>
            </a:r>
            <a:r>
              <a:rPr lang="uk-UA" dirty="0" smtClean="0">
                <a:solidFill>
                  <a:schemeClr val="tx1"/>
                </a:solidFill>
              </a:rPr>
              <a:t>ирання</a:t>
            </a:r>
            <a:r>
              <a:rPr lang="hr-HR" dirty="0" smtClean="0">
                <a:solidFill>
                  <a:schemeClr val="tx1"/>
                </a:solidFill>
              </a:rPr>
              <a:t> нафти починається розширення об’єму вільного газу газової шапки і витіснення ним нафти. </a:t>
            </a:r>
            <a:r>
              <a:rPr lang="uk-UA" dirty="0" smtClean="0">
                <a:solidFill>
                  <a:schemeClr val="tx1"/>
                </a:solidFill>
              </a:rPr>
              <a:t>У</a:t>
            </a:r>
            <a:r>
              <a:rPr lang="hr-HR" dirty="0" smtClean="0">
                <a:solidFill>
                  <a:schemeClr val="tx1"/>
                </a:solidFill>
              </a:rPr>
              <a:t> міру відб</a:t>
            </a:r>
            <a:r>
              <a:rPr lang="uk-UA" dirty="0" smtClean="0">
                <a:solidFill>
                  <a:schemeClr val="tx1"/>
                </a:solidFill>
              </a:rPr>
              <a:t>ирання</a:t>
            </a:r>
            <a:r>
              <a:rPr lang="hr-HR" dirty="0" smtClean="0">
                <a:solidFill>
                  <a:schemeClr val="tx1"/>
                </a:solidFill>
              </a:rPr>
              <a:t> нафти з покладу тиск газу зменшується.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</a:t>
            </a:r>
            <a:r>
              <a:rPr lang="hr-HR" i="1" dirty="0" smtClean="0">
                <a:solidFill>
                  <a:schemeClr val="tx1"/>
                </a:solidFill>
              </a:rPr>
              <a:t>Жорсткий газонапірний режим</a:t>
            </a:r>
            <a:r>
              <a:rPr lang="hr-HR" dirty="0" smtClean="0">
                <a:solidFill>
                  <a:schemeClr val="tx1"/>
                </a:solidFill>
              </a:rPr>
              <a:t> відрізняється від пружного тим, що тиск в газовій шапці </a:t>
            </a:r>
            <a:r>
              <a:rPr lang="uk-UA" dirty="0" smtClean="0">
                <a:solidFill>
                  <a:schemeClr val="tx1"/>
                </a:solidFill>
              </a:rPr>
              <a:t>під час</a:t>
            </a:r>
            <a:r>
              <a:rPr lang="hr-HR" dirty="0" smtClean="0">
                <a:solidFill>
                  <a:schemeClr val="tx1"/>
                </a:solidFill>
              </a:rPr>
              <a:t> відб</a:t>
            </a:r>
            <a:r>
              <a:rPr lang="uk-UA" dirty="0" smtClean="0">
                <a:solidFill>
                  <a:schemeClr val="tx1"/>
                </a:solidFill>
              </a:rPr>
              <a:t>ирання</a:t>
            </a:r>
            <a:r>
              <a:rPr lang="hr-HR" dirty="0" smtClean="0">
                <a:solidFill>
                  <a:schemeClr val="tx1"/>
                </a:solidFill>
              </a:rPr>
              <a:t> нафти залишається сталим. Такий режим у "чистому вигляді" можливий лише </a:t>
            </a:r>
            <a:r>
              <a:rPr lang="uk-UA" dirty="0" smtClean="0">
                <a:solidFill>
                  <a:schemeClr val="tx1"/>
                </a:solidFill>
              </a:rPr>
              <a:t>в разі</a:t>
            </a:r>
            <a:r>
              <a:rPr lang="hr-HR" dirty="0" smtClean="0">
                <a:solidFill>
                  <a:schemeClr val="tx1"/>
                </a:solidFill>
              </a:rPr>
              <a:t> безперервно</a:t>
            </a:r>
            <a:r>
              <a:rPr lang="uk-UA" dirty="0" smtClean="0">
                <a:solidFill>
                  <a:schemeClr val="tx1"/>
                </a:solidFill>
              </a:rPr>
              <a:t>го</a:t>
            </a:r>
            <a:r>
              <a:rPr lang="hr-HR" dirty="0" smtClean="0">
                <a:solidFill>
                  <a:schemeClr val="tx1"/>
                </a:solidFill>
              </a:rPr>
              <a:t> нагнітанн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в газову шапку достатньої кількості газу або ж у разі значного перевищення запасів газу над запасами нафти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в об’ємних одиницях за пластових умов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, коли тиск </a:t>
            </a:r>
            <a:r>
              <a:rPr lang="uk-UA" dirty="0" smtClean="0">
                <a:solidFill>
                  <a:schemeClr val="tx1"/>
                </a:solidFill>
              </a:rPr>
              <a:t>у</a:t>
            </a:r>
            <a:r>
              <a:rPr lang="hr-HR" dirty="0" smtClean="0">
                <a:solidFill>
                  <a:schemeClr val="tx1"/>
                </a:solidFill>
              </a:rPr>
              <a:t> газовій шапці зменшується нез</a:t>
            </a:r>
            <a:r>
              <a:rPr lang="uk-UA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ачно в міру відб</a:t>
            </a:r>
            <a:r>
              <a:rPr lang="uk-UA" dirty="0" smtClean="0">
                <a:solidFill>
                  <a:schemeClr val="tx1"/>
                </a:solidFill>
              </a:rPr>
              <a:t>ирання</a:t>
            </a:r>
            <a:r>
              <a:rPr lang="hr-HR" dirty="0" smtClean="0">
                <a:solidFill>
                  <a:schemeClr val="tx1"/>
                </a:solidFill>
              </a:rPr>
              <a:t> нафти.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052736"/>
          </a:xfrm>
        </p:spPr>
        <p:txBody>
          <a:bodyPr>
            <a:normAutofit/>
          </a:bodyPr>
          <a:lstStyle/>
          <a:p>
            <a:r>
              <a:rPr lang="hr-HR" sz="3600" i="1" dirty="0" smtClean="0"/>
              <a:t>Режим розчиненого газу</a:t>
            </a:r>
            <a:endParaRPr lang="uk-UA" sz="36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11560" y="1124744"/>
            <a:ext cx="8136904" cy="5472608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</a:t>
            </a:r>
            <a:r>
              <a:rPr lang="hr-HR" i="1" dirty="0" smtClean="0">
                <a:solidFill>
                  <a:schemeClr val="tx1"/>
                </a:solidFill>
              </a:rPr>
              <a:t>Режим розчиненого газу</a:t>
            </a:r>
            <a:r>
              <a:rPr lang="hr-HR" dirty="0" smtClean="0">
                <a:solidFill>
                  <a:schemeClr val="tx1"/>
                </a:solidFill>
              </a:rPr>
              <a:t> зумовлений прояв</a:t>
            </a:r>
            <a:r>
              <a:rPr lang="uk-UA" dirty="0" smtClean="0">
                <a:solidFill>
                  <a:schemeClr val="tx1"/>
                </a:solidFill>
              </a:rPr>
              <a:t>ленням</a:t>
            </a:r>
            <a:r>
              <a:rPr lang="hr-HR" dirty="0" smtClean="0">
                <a:solidFill>
                  <a:schemeClr val="tx1"/>
                </a:solidFill>
              </a:rPr>
              <a:t> енергії розширення розчиненого </a:t>
            </a:r>
            <a:r>
              <a:rPr lang="uk-UA" dirty="0" smtClean="0">
                <a:solidFill>
                  <a:schemeClr val="tx1"/>
                </a:solidFill>
              </a:rPr>
              <a:t>в</a:t>
            </a:r>
            <a:r>
              <a:rPr lang="hr-HR" dirty="0" smtClean="0">
                <a:solidFill>
                  <a:schemeClr val="tx1"/>
                </a:solidFill>
              </a:rPr>
              <a:t> нафті газу </a:t>
            </a:r>
            <a:r>
              <a:rPr lang="uk-UA" dirty="0" smtClean="0">
                <a:solidFill>
                  <a:schemeClr val="tx1"/>
                </a:solidFill>
              </a:rPr>
              <a:t>в разі</a:t>
            </a:r>
            <a:r>
              <a:rPr lang="hr-HR" dirty="0" smtClean="0">
                <a:solidFill>
                  <a:schemeClr val="tx1"/>
                </a:solidFill>
              </a:rPr>
              <a:t> зниженн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тиску нижче тиску насичення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. Зниження тиску нижче знач</a:t>
            </a:r>
            <a:r>
              <a:rPr lang="uk-UA" dirty="0" err="1" smtClean="0">
                <a:solidFill>
                  <a:schemeClr val="tx1"/>
                </a:solidFill>
              </a:rPr>
              <a:t>ини</a:t>
            </a:r>
            <a:r>
              <a:rPr lang="uk-UA" dirty="0" smtClean="0">
                <a:solidFill>
                  <a:schemeClr val="tx1"/>
                </a:solidFill>
              </a:rPr>
              <a:t> тиску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 супроводжується виділенням з нафти раніше розчиненого в ній газу. </a:t>
            </a:r>
            <a:r>
              <a:rPr lang="uk-UA" dirty="0" smtClean="0">
                <a:solidFill>
                  <a:schemeClr val="tx1"/>
                </a:solidFill>
              </a:rPr>
              <a:t>Бульбашки</a:t>
            </a:r>
            <a:r>
              <a:rPr lang="hr-HR" dirty="0" smtClean="0">
                <a:solidFill>
                  <a:schemeClr val="tx1"/>
                </a:solidFill>
              </a:rPr>
              <a:t> цього газу, роз</a:t>
            </a:r>
            <a:r>
              <a:rPr lang="uk-UA" dirty="0" err="1" smtClean="0">
                <a:solidFill>
                  <a:schemeClr val="tx1"/>
                </a:solidFill>
              </a:rPr>
              <a:t>шир</a:t>
            </a:r>
            <a:r>
              <a:rPr lang="hr-HR" dirty="0" smtClean="0">
                <a:solidFill>
                  <a:schemeClr val="tx1"/>
                </a:solidFill>
              </a:rPr>
              <a:t>юючись, просувають нафту і самі переміщуються пласт</a:t>
            </a:r>
            <a:r>
              <a:rPr lang="uk-UA" dirty="0" smtClean="0">
                <a:solidFill>
                  <a:schemeClr val="tx1"/>
                </a:solidFill>
              </a:rPr>
              <a:t>ом</a:t>
            </a:r>
            <a:r>
              <a:rPr lang="hr-HR" dirty="0" smtClean="0">
                <a:solidFill>
                  <a:schemeClr val="tx1"/>
                </a:solidFill>
              </a:rPr>
              <a:t> до вибоїв свердловин. Частина </a:t>
            </a:r>
            <a:r>
              <a:rPr lang="uk-UA" dirty="0" smtClean="0">
                <a:solidFill>
                  <a:schemeClr val="tx1"/>
                </a:solidFill>
              </a:rPr>
              <a:t>бульбашок</a:t>
            </a:r>
            <a:r>
              <a:rPr lang="hr-HR" dirty="0" smtClean="0">
                <a:solidFill>
                  <a:schemeClr val="tx1"/>
                </a:solidFill>
              </a:rPr>
              <a:t> газу сегрегує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спливає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, накопичуючись у склепіннi структури і утворюючи газову шапку. Режим розчиненого газу в </a:t>
            </a:r>
            <a:r>
              <a:rPr lang="uk-UA" dirty="0" smtClean="0">
                <a:solidFill>
                  <a:schemeClr val="tx1"/>
                </a:solidFill>
              </a:rPr>
              <a:t>“</a:t>
            </a:r>
            <a:r>
              <a:rPr lang="hr-HR" dirty="0" smtClean="0">
                <a:solidFill>
                  <a:schemeClr val="tx1"/>
                </a:solidFill>
              </a:rPr>
              <a:t>чистому вигляді</a:t>
            </a:r>
            <a:r>
              <a:rPr lang="uk-UA" dirty="0" smtClean="0">
                <a:solidFill>
                  <a:schemeClr val="tx1"/>
                </a:solidFill>
              </a:rPr>
              <a:t>”</a:t>
            </a:r>
            <a:r>
              <a:rPr lang="hr-HR" dirty="0" smtClean="0">
                <a:solidFill>
                  <a:schemeClr val="tx1"/>
                </a:solidFill>
              </a:rPr>
              <a:t> може проявитися </a:t>
            </a:r>
            <a:r>
              <a:rPr lang="uk-UA" dirty="0" smtClean="0">
                <a:solidFill>
                  <a:schemeClr val="tx1"/>
                </a:solidFill>
              </a:rPr>
              <a:t>в</a:t>
            </a:r>
            <a:r>
              <a:rPr lang="hr-HR" dirty="0" smtClean="0">
                <a:solidFill>
                  <a:schemeClr val="tx1"/>
                </a:solidFill>
              </a:rPr>
              <a:t> пласті, який містигь нафту, повністю насичену газом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початковий</a:t>
            </a:r>
            <a:r>
              <a:rPr lang="uk-UA" dirty="0" smtClean="0">
                <a:solidFill>
                  <a:schemeClr val="tx1"/>
                </a:solidFill>
              </a:rPr>
              <a:t> пластовий</a:t>
            </a:r>
            <a:r>
              <a:rPr lang="hr-HR" dirty="0" smtClean="0">
                <a:solidFill>
                  <a:schemeClr val="tx1"/>
                </a:solidFill>
              </a:rPr>
              <a:t> тиск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                                            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пл</a:t>
            </a:r>
            <a:r>
              <a:rPr lang="hr-HR" i="1" baseline="-25000" dirty="0" smtClean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=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hr-HR" dirty="0" smtClean="0">
                <a:solidFill>
                  <a:schemeClr val="tx1"/>
                </a:solidFill>
              </a:rPr>
              <a:t> Цей режим проходить у дві фази. Протягом першої фази депресійна </a:t>
            </a:r>
            <a:r>
              <a:rPr lang="uk-UA" dirty="0" smtClean="0">
                <a:solidFill>
                  <a:schemeClr val="tx1"/>
                </a:solidFill>
              </a:rPr>
              <a:t>лійка</a:t>
            </a:r>
            <a:r>
              <a:rPr lang="hr-HR" dirty="0" smtClean="0">
                <a:solidFill>
                  <a:schemeClr val="tx1"/>
                </a:solidFill>
              </a:rPr>
              <a:t> кожної свердловини розширюється до злиття з </a:t>
            </a:r>
            <a:r>
              <a:rPr lang="uk-UA" dirty="0" smtClean="0">
                <a:solidFill>
                  <a:schemeClr val="tx1"/>
                </a:solidFill>
              </a:rPr>
              <a:t>лій</a:t>
            </a:r>
            <a:r>
              <a:rPr lang="hr-HR" dirty="0" smtClean="0">
                <a:solidFill>
                  <a:schemeClr val="tx1"/>
                </a:solidFill>
              </a:rPr>
              <a:t>ками інших свердловин або до природної </a:t>
            </a:r>
            <a:r>
              <a:rPr lang="uk-UA" dirty="0" smtClean="0">
                <a:solidFill>
                  <a:schemeClr val="tx1"/>
                </a:solidFill>
              </a:rPr>
              <a:t>межі</a:t>
            </a:r>
            <a:r>
              <a:rPr lang="hr-HR" dirty="0" smtClean="0">
                <a:solidFill>
                  <a:schemeClr val="tx1"/>
                </a:solidFill>
              </a:rPr>
              <a:t> пласта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контур</a:t>
            </a:r>
            <a:r>
              <a:rPr lang="uk-UA" dirty="0" smtClean="0">
                <a:solidFill>
                  <a:schemeClr val="tx1"/>
                </a:solidFill>
              </a:rPr>
              <a:t>а</a:t>
            </a:r>
            <a:r>
              <a:rPr lang="hr-HR" dirty="0" smtClean="0">
                <a:solidFill>
                  <a:schemeClr val="tx1"/>
                </a:solidFill>
              </a:rPr>
              <a:t> нафтоносності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. У другій фазі відбувається загальне зниження тиску в покладі, і на лініях злиття депресійних </a:t>
            </a:r>
            <a:r>
              <a:rPr lang="uk-UA" dirty="0" smtClean="0">
                <a:solidFill>
                  <a:schemeClr val="tx1"/>
                </a:solidFill>
              </a:rPr>
              <a:t>лійок</a:t>
            </a:r>
            <a:r>
              <a:rPr lang="hr-HR" dirty="0" smtClean="0">
                <a:solidFill>
                  <a:schemeClr val="tx1"/>
                </a:solidFill>
              </a:rPr>
              <a:t> або на </a:t>
            </a:r>
            <a:r>
              <a:rPr lang="uk-UA" dirty="0" smtClean="0">
                <a:solidFill>
                  <a:schemeClr val="tx1"/>
                </a:solidFill>
              </a:rPr>
              <a:t>межі</a:t>
            </a:r>
            <a:r>
              <a:rPr lang="hr-HR" dirty="0" smtClean="0">
                <a:solidFill>
                  <a:schemeClr val="tx1"/>
                </a:solidFill>
              </a:rPr>
              <a:t> пласта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99592" y="404664"/>
            <a:ext cx="7772400" cy="648072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Продовження слайду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11560" y="1673424"/>
            <a:ext cx="7772400" cy="4275856"/>
          </a:xfrm>
        </p:spPr>
        <p:txBody>
          <a:bodyPr/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</a:t>
            </a:r>
            <a:r>
              <a:rPr lang="hr-HR" dirty="0" smtClean="0">
                <a:solidFill>
                  <a:schemeClr val="tx1"/>
                </a:solidFill>
              </a:rPr>
              <a:t>Для </a:t>
            </a:r>
            <a:r>
              <a:rPr lang="uk-UA" dirty="0" smtClean="0">
                <a:solidFill>
                  <a:schemeClr val="tx1"/>
                </a:solidFill>
              </a:rPr>
              <a:t>режиму розчиненого газу</a:t>
            </a:r>
            <a:r>
              <a:rPr lang="hr-HR" dirty="0" smtClean="0">
                <a:solidFill>
                  <a:schemeClr val="tx1"/>
                </a:solidFill>
              </a:rPr>
              <a:t> характерні високий темп зниження пластового тиску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відборів нафти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і неперервна зміна експлуатаційного газового фактора (відношення витрати видобувного газу, зведеного до стандартних умов, до витрати розгазованої нафти): спочатку збільшення </a:t>
            </a:r>
            <a:r>
              <a:rPr lang="uk-UA" dirty="0" smtClean="0">
                <a:solidFill>
                  <a:schemeClr val="tx1"/>
                </a:solidFill>
              </a:rPr>
              <a:t>до </a:t>
            </a:r>
            <a:r>
              <a:rPr lang="hr-HR" dirty="0" smtClean="0">
                <a:solidFill>
                  <a:schemeClr val="tx1"/>
                </a:solidFill>
              </a:rPr>
              <a:t>максимальної значини, потім зменшення. Якщо поклад характеризується деяким перевищенням початкового пластового тиску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пл</a:t>
            </a:r>
            <a:r>
              <a:rPr lang="hr-HR" dirty="0" smtClean="0">
                <a:solidFill>
                  <a:schemeClr val="tx1"/>
                </a:solidFill>
              </a:rPr>
              <a:t> над тиском насичення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, то </a:t>
            </a:r>
            <a:r>
              <a:rPr lang="uk-UA" dirty="0" smtClean="0">
                <a:solidFill>
                  <a:schemeClr val="tx1"/>
                </a:solidFill>
              </a:rPr>
              <a:t>в</a:t>
            </a:r>
            <a:r>
              <a:rPr lang="hr-HR" dirty="0" smtClean="0">
                <a:solidFill>
                  <a:schemeClr val="tx1"/>
                </a:solidFill>
              </a:rPr>
              <a:t> початковий період </a:t>
            </a:r>
            <a:r>
              <a:rPr lang="uk-UA" dirty="0" smtClean="0">
                <a:solidFill>
                  <a:schemeClr val="tx1"/>
                </a:solidFill>
              </a:rPr>
              <a:t>у разі</a:t>
            </a:r>
            <a:r>
              <a:rPr lang="hr-HR" dirty="0" smtClean="0">
                <a:solidFill>
                  <a:schemeClr val="tx1"/>
                </a:solidFill>
              </a:rPr>
              <a:t> зниженн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тиску до знач</a:t>
            </a:r>
            <a:r>
              <a:rPr lang="uk-UA" dirty="0" err="1" smtClean="0">
                <a:solidFill>
                  <a:schemeClr val="tx1"/>
                </a:solidFill>
              </a:rPr>
              <a:t>ини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 він працює за рахунок енергії пружності або за рахунок енергії пружності й напору вод. Якщо</a:t>
            </a:r>
            <a:r>
              <a:rPr lang="hr-HR" i="1" dirty="0" smtClean="0">
                <a:solidFill>
                  <a:schemeClr val="tx1"/>
                </a:solidFill>
              </a:rPr>
              <a:t> p</a:t>
            </a:r>
            <a:r>
              <a:rPr lang="hr-HR" baseline="-25000" dirty="0" smtClean="0">
                <a:solidFill>
                  <a:schemeClr val="tx1"/>
                </a:solidFill>
              </a:rPr>
              <a:t>виб</a:t>
            </a:r>
            <a:r>
              <a:rPr lang="uk-UA" baseline="-25000" dirty="0" smtClean="0">
                <a:solidFill>
                  <a:schemeClr val="tx1"/>
                </a:solidFill>
              </a:rPr>
              <a:t> </a:t>
            </a:r>
            <a:r>
              <a:rPr lang="hr-HR" dirty="0" smtClean="0">
                <a:solidFill>
                  <a:schemeClr val="tx1"/>
                </a:solidFill>
              </a:rPr>
              <a:t>&lt;</a:t>
            </a:r>
            <a:r>
              <a:rPr lang="hr-HR" i="1" dirty="0" smtClean="0">
                <a:solidFill>
                  <a:schemeClr val="tx1"/>
                </a:solidFill>
              </a:rPr>
              <a:t> p</a:t>
            </a:r>
            <a:r>
              <a:rPr lang="hr-HR" baseline="-25000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, то енергія розширення газу поєднується з цими енергіями.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971600" y="404664"/>
            <a:ext cx="7772400" cy="792088"/>
          </a:xfrm>
        </p:spPr>
        <p:txBody>
          <a:bodyPr/>
          <a:lstStyle/>
          <a:p>
            <a:r>
              <a:rPr lang="hr-HR" i="1" dirty="0" smtClean="0"/>
              <a:t>Гравітаційний режим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1673424"/>
            <a:ext cx="8136904" cy="4851920"/>
          </a:xfrm>
        </p:spPr>
        <p:txBody>
          <a:bodyPr>
            <a:normAutofit/>
          </a:bodyPr>
          <a:lstStyle/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 </a:t>
            </a:r>
            <a:r>
              <a:rPr lang="hr-HR" i="1" dirty="0" smtClean="0">
                <a:solidFill>
                  <a:schemeClr val="tx1"/>
                </a:solidFill>
              </a:rPr>
              <a:t>Гравітаційний режим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починає проявлятися тоді, коли діє лише потенціальна енергія напору нафти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гравітаційні сили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, а інші енергії виснажились. Виділяють такі його різновиди: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</a:t>
            </a:r>
            <a:r>
              <a:rPr lang="hr-HR" i="1" dirty="0" smtClean="0">
                <a:solidFill>
                  <a:schemeClr val="tx1"/>
                </a:solidFill>
              </a:rPr>
              <a:t>гравітаційний режим з рухомим контуром нафтоносності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напірно-гравітаційний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, </a:t>
            </a:r>
            <a:r>
              <a:rPr lang="uk-UA" dirty="0" smtClean="0">
                <a:solidFill>
                  <a:schemeClr val="tx1"/>
                </a:solidFill>
              </a:rPr>
              <a:t>за</a:t>
            </a:r>
            <a:r>
              <a:rPr lang="hr-HR" dirty="0" smtClean="0">
                <a:solidFill>
                  <a:schemeClr val="tx1"/>
                </a:solidFill>
              </a:rPr>
              <a:t> якого нафта під дією власної ваги переміщується </a:t>
            </a:r>
            <a:r>
              <a:rPr lang="uk-UA" dirty="0" smtClean="0">
                <a:solidFill>
                  <a:schemeClr val="tx1"/>
                </a:solidFill>
              </a:rPr>
              <a:t>вверх</a:t>
            </a:r>
            <a:r>
              <a:rPr lang="hr-HR" dirty="0" smtClean="0">
                <a:solidFill>
                  <a:schemeClr val="tx1"/>
                </a:solidFill>
              </a:rPr>
              <a:t> за падінням крутозал</a:t>
            </a:r>
            <a:r>
              <a:rPr lang="uk-UA" dirty="0" err="1" smtClean="0">
                <a:solidFill>
                  <a:schemeClr val="tx1"/>
                </a:solidFill>
              </a:rPr>
              <a:t>егл</a:t>
            </a:r>
            <a:r>
              <a:rPr lang="hr-HR" dirty="0" smtClean="0">
                <a:solidFill>
                  <a:schemeClr val="tx1"/>
                </a:solidFill>
              </a:rPr>
              <a:t>ого пласта і заповнює його п</a:t>
            </a:r>
            <a:r>
              <a:rPr lang="uk-UA" dirty="0" err="1" smtClean="0">
                <a:solidFill>
                  <a:schemeClr val="tx1"/>
                </a:solidFill>
              </a:rPr>
              <a:t>ідвищені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 частини, дебіти свердловин невеликі та сталі;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</a:t>
            </a:r>
            <a:r>
              <a:rPr lang="hr-HR" i="1" dirty="0" smtClean="0">
                <a:solidFill>
                  <a:schemeClr val="tx1"/>
                </a:solidFill>
              </a:rPr>
              <a:t>гравітаційний режим з нерухомим контуром нафтоносності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з вільною поверхнею </a:t>
            </a:r>
            <a:r>
              <a:rPr lang="uk-UA" dirty="0" smtClean="0">
                <a:solidFill>
                  <a:schemeClr val="tx1"/>
                </a:solidFill>
              </a:rPr>
              <a:t>рідини)</a:t>
            </a:r>
            <a:r>
              <a:rPr lang="hr-HR" dirty="0" smtClean="0">
                <a:solidFill>
                  <a:schemeClr val="tx1"/>
                </a:solidFill>
              </a:rPr>
              <a:t>, </a:t>
            </a:r>
            <a:r>
              <a:rPr lang="uk-UA" dirty="0" smtClean="0">
                <a:solidFill>
                  <a:schemeClr val="tx1"/>
                </a:solidFill>
              </a:rPr>
              <a:t>за</a:t>
            </a:r>
            <a:r>
              <a:rPr lang="hr-HR" dirty="0" smtClean="0">
                <a:solidFill>
                  <a:schemeClr val="tx1"/>
                </a:solidFill>
              </a:rPr>
              <a:t> яко</a:t>
            </a:r>
            <a:r>
              <a:rPr lang="uk-UA" dirty="0" err="1" smtClean="0">
                <a:solidFill>
                  <a:schemeClr val="tx1"/>
                </a:solidFill>
              </a:rPr>
              <a:t>го</a:t>
            </a:r>
            <a:r>
              <a:rPr lang="hr-HR" dirty="0" smtClean="0">
                <a:solidFill>
                  <a:schemeClr val="tx1"/>
                </a:solidFill>
              </a:rPr>
              <a:t> рівень нафти розміщений </a:t>
            </a:r>
            <a:r>
              <a:rPr lang="uk-UA" dirty="0" smtClean="0">
                <a:solidFill>
                  <a:schemeClr val="tx1"/>
                </a:solidFill>
              </a:rPr>
              <a:t>біля</a:t>
            </a:r>
            <a:r>
              <a:rPr lang="hr-HR" dirty="0" smtClean="0">
                <a:solidFill>
                  <a:schemeClr val="tx1"/>
                </a:solidFill>
              </a:rPr>
              <a:t> покрівлі горизонтально зал</a:t>
            </a:r>
            <a:r>
              <a:rPr lang="uk-UA" dirty="0" err="1" smtClean="0">
                <a:solidFill>
                  <a:schemeClr val="tx1"/>
                </a:solidFill>
              </a:rPr>
              <a:t>егл</a:t>
            </a:r>
            <a:r>
              <a:rPr lang="hr-HR" dirty="0" smtClean="0">
                <a:solidFill>
                  <a:schemeClr val="tx1"/>
                </a:solidFill>
              </a:rPr>
              <a:t>ого пласта; дебіти свердловин менші за дебіти </a:t>
            </a:r>
            <a:r>
              <a:rPr lang="uk-UA" dirty="0" smtClean="0">
                <a:solidFill>
                  <a:schemeClr val="tx1"/>
                </a:solidFill>
              </a:rPr>
              <a:t>під час</a:t>
            </a:r>
            <a:r>
              <a:rPr lang="hr-HR" dirty="0" smtClean="0">
                <a:solidFill>
                  <a:schemeClr val="tx1"/>
                </a:solidFill>
              </a:rPr>
              <a:t> напірно-гравітаційно</a:t>
            </a:r>
            <a:r>
              <a:rPr lang="uk-UA" dirty="0" err="1" smtClean="0">
                <a:solidFill>
                  <a:schemeClr val="tx1"/>
                </a:solidFill>
              </a:rPr>
              <a:t>го</a:t>
            </a:r>
            <a:r>
              <a:rPr lang="hr-HR" dirty="0" smtClean="0">
                <a:solidFill>
                  <a:schemeClr val="tx1"/>
                </a:solidFill>
              </a:rPr>
              <a:t> режим</a:t>
            </a:r>
            <a:r>
              <a:rPr lang="uk-UA" dirty="0" smtClean="0">
                <a:solidFill>
                  <a:schemeClr val="tx1"/>
                </a:solidFill>
              </a:rPr>
              <a:t>у</a:t>
            </a:r>
            <a:r>
              <a:rPr lang="hr-HR" dirty="0" smtClean="0">
                <a:solidFill>
                  <a:schemeClr val="tx1"/>
                </a:solidFill>
              </a:rPr>
              <a:t> і з часом повільно зменшуються.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584" y="-735013"/>
            <a:ext cx="7772400" cy="1787749"/>
          </a:xfrm>
        </p:spPr>
        <p:txBody>
          <a:bodyPr/>
          <a:lstStyle/>
          <a:p>
            <a:r>
              <a:rPr lang="uk-UA" i="1" dirty="0" smtClean="0"/>
              <a:t>М</a:t>
            </a:r>
            <a:r>
              <a:rPr lang="hr-HR" i="1" dirty="0" smtClean="0"/>
              <a:t>ішані режими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1340768"/>
            <a:ext cx="7920880" cy="5256584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М</a:t>
            </a:r>
            <a:r>
              <a:rPr lang="hr-HR" i="1" dirty="0" smtClean="0">
                <a:solidFill>
                  <a:schemeClr val="tx1"/>
                </a:solidFill>
              </a:rPr>
              <a:t>ішані режими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за</a:t>
            </a:r>
            <a:r>
              <a:rPr lang="hr-HR" dirty="0" smtClean="0">
                <a:solidFill>
                  <a:schemeClr val="tx1"/>
                </a:solidFill>
              </a:rPr>
              <a:t> яких можлив</a:t>
            </a:r>
            <a:r>
              <a:rPr lang="uk-UA" dirty="0" smtClean="0">
                <a:solidFill>
                  <a:schemeClr val="tx1"/>
                </a:solidFill>
              </a:rPr>
              <a:t>е</a:t>
            </a:r>
            <a:r>
              <a:rPr lang="hr-HR" dirty="0" smtClean="0">
                <a:solidFill>
                  <a:schemeClr val="tx1"/>
                </a:solidFill>
              </a:rPr>
              <a:t> одночасн</a:t>
            </a:r>
            <a:r>
              <a:rPr lang="uk-UA" dirty="0" smtClean="0">
                <a:solidFill>
                  <a:schemeClr val="tx1"/>
                </a:solidFill>
              </a:rPr>
              <a:t>е</a:t>
            </a:r>
            <a:r>
              <a:rPr lang="hr-HR" dirty="0" smtClean="0">
                <a:solidFill>
                  <a:schemeClr val="tx1"/>
                </a:solidFill>
              </a:rPr>
              <a:t> прояв</a:t>
            </a:r>
            <a:r>
              <a:rPr lang="uk-UA" dirty="0" smtClean="0">
                <a:solidFill>
                  <a:schemeClr val="tx1"/>
                </a:solidFill>
              </a:rPr>
              <a:t>лення</a:t>
            </a:r>
            <a:r>
              <a:rPr lang="hr-HR" dirty="0" smtClean="0">
                <a:solidFill>
                  <a:schemeClr val="tx1"/>
                </a:solidFill>
              </a:rPr>
              <a:t> енергій розчиненого газу, пружності і напору води, називають мішаним</a:t>
            </a:r>
            <a:r>
              <a:rPr lang="uk-UA" dirty="0" smtClean="0">
                <a:solidFill>
                  <a:schemeClr val="tx1"/>
                </a:solidFill>
              </a:rPr>
              <a:t>и</a:t>
            </a:r>
            <a:r>
              <a:rPr lang="hr-HR" dirty="0" smtClean="0">
                <a:solidFill>
                  <a:schemeClr val="tx1"/>
                </a:solidFill>
              </a:rPr>
              <a:t>. </a:t>
            </a:r>
            <a:r>
              <a:rPr lang="uk-UA" dirty="0" smtClean="0">
                <a:solidFill>
                  <a:schemeClr val="tx1"/>
                </a:solidFill>
              </a:rPr>
              <a:t>Серед них часто виділяють </a:t>
            </a:r>
            <a:r>
              <a:rPr lang="uk-UA" i="1" dirty="0" smtClean="0">
                <a:solidFill>
                  <a:schemeClr val="tx1"/>
                </a:solidFill>
              </a:rPr>
              <a:t>режим</a:t>
            </a:r>
            <a:r>
              <a:rPr lang="hr-HR" i="1" dirty="0" smtClean="0">
                <a:solidFill>
                  <a:schemeClr val="tx1"/>
                </a:solidFill>
              </a:rPr>
              <a:t> витіснення газованої нафти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суміші нафти і вільного газу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водою </a:t>
            </a:r>
            <a:r>
              <a:rPr lang="uk-UA" dirty="0" smtClean="0">
                <a:solidFill>
                  <a:schemeClr val="tx1"/>
                </a:solidFill>
              </a:rPr>
              <a:t>у випадку</a:t>
            </a:r>
            <a:r>
              <a:rPr lang="hr-HR" dirty="0" smtClean="0">
                <a:solidFill>
                  <a:schemeClr val="tx1"/>
                </a:solidFill>
              </a:rPr>
              <a:t> зниженн</a:t>
            </a:r>
            <a:r>
              <a:rPr lang="uk-UA" dirty="0" smtClean="0">
                <a:solidFill>
                  <a:schemeClr val="tx1"/>
                </a:solidFill>
              </a:rPr>
              <a:t>я вибійного тиску </a:t>
            </a:r>
            <a:r>
              <a:rPr lang="en-US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виб</a:t>
            </a:r>
            <a:r>
              <a:rPr lang="hr-HR" dirty="0" smtClean="0">
                <a:solidFill>
                  <a:schemeClr val="tx1"/>
                </a:solidFill>
              </a:rPr>
              <a:t> нижче</a:t>
            </a:r>
            <a:r>
              <a:rPr lang="uk-UA" dirty="0" smtClean="0">
                <a:solidFill>
                  <a:schemeClr val="tx1"/>
                </a:solidFill>
              </a:rPr>
              <a:t> тиску насичення нафти газом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. Тиск на контурі нафтоносності може дорівнювати</a:t>
            </a:r>
            <a:r>
              <a:rPr lang="uk-UA" dirty="0" smtClean="0">
                <a:solidFill>
                  <a:schemeClr val="tx1"/>
                </a:solidFill>
              </a:rPr>
              <a:t> тиску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 або бути вищим від нього. Такий режим проходить у кілька фаз: спочатку проявляється енергія пружності нафти і породи, потім </a:t>
            </a:r>
            <a:r>
              <a:rPr lang="uk-UA" dirty="0" smtClean="0">
                <a:solidFill>
                  <a:schemeClr val="tx1"/>
                </a:solidFill>
              </a:rPr>
              <a:t>додається</a:t>
            </a:r>
            <a:r>
              <a:rPr lang="hr-HR" dirty="0" smtClean="0">
                <a:solidFill>
                  <a:schemeClr val="tx1"/>
                </a:solidFill>
              </a:rPr>
              <a:t> енергія розширення розчиненого газу і далі – енергія пружності та напору водонапірної області. До такого складного режиму відносять також поєднання газо- і водонапірного режимів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i="1" dirty="0" smtClean="0">
                <a:solidFill>
                  <a:schemeClr val="tx1"/>
                </a:solidFill>
              </a:rPr>
              <a:t>газоводонапірний режим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, яке інколи спостерігається в нафтогазових покладах з водонапірною областю. Особливість такого режиму – двостороння течія рідини: на поклад нафти одночасно </a:t>
            </a:r>
            <a:r>
              <a:rPr lang="uk-UA" dirty="0" smtClean="0">
                <a:solidFill>
                  <a:schemeClr val="tx1"/>
                </a:solidFill>
              </a:rPr>
              <a:t>наступають</a:t>
            </a:r>
            <a:r>
              <a:rPr lang="hr-HR" dirty="0" smtClean="0">
                <a:solidFill>
                  <a:schemeClr val="tx1"/>
                </a:solidFill>
              </a:rPr>
              <a:t> ВНК і ГНК. Нафтовий поклад потокорозділювальною поверхнею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площиною, на карті лінією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умовно </a:t>
            </a:r>
            <a:r>
              <a:rPr lang="uk-UA" dirty="0" smtClean="0">
                <a:solidFill>
                  <a:schemeClr val="tx1"/>
                </a:solidFill>
              </a:rPr>
              <a:t>ділиться</a:t>
            </a:r>
            <a:r>
              <a:rPr lang="hr-HR" dirty="0" smtClean="0">
                <a:solidFill>
                  <a:schemeClr val="tx1"/>
                </a:solidFill>
              </a:rPr>
              <a:t> на дві зони</a:t>
            </a:r>
            <a:r>
              <a:rPr lang="uk-UA" dirty="0" smtClean="0">
                <a:solidFill>
                  <a:schemeClr val="tx1"/>
                </a:solidFill>
              </a:rPr>
              <a:t>,</a:t>
            </a:r>
            <a:r>
              <a:rPr lang="hr-HR" dirty="0" smtClean="0">
                <a:solidFill>
                  <a:schemeClr val="tx1"/>
                </a:solidFill>
              </a:rPr>
              <a:t> як</a:t>
            </a:r>
            <a:r>
              <a:rPr lang="uk-UA" dirty="0" smtClean="0">
                <a:solidFill>
                  <a:schemeClr val="tx1"/>
                </a:solidFill>
              </a:rPr>
              <a:t>і</a:t>
            </a:r>
            <a:r>
              <a:rPr lang="hr-HR" dirty="0" smtClean="0">
                <a:solidFill>
                  <a:schemeClr val="tx1"/>
                </a:solidFill>
              </a:rPr>
              <a:t> розробля</a:t>
            </a:r>
            <a:r>
              <a:rPr lang="uk-UA" dirty="0" smtClean="0">
                <a:solidFill>
                  <a:schemeClr val="tx1"/>
                </a:solidFill>
              </a:rPr>
              <a:t>ю</a:t>
            </a:r>
            <a:r>
              <a:rPr lang="hr-HR" dirty="0" smtClean="0">
                <a:solidFill>
                  <a:schemeClr val="tx1"/>
                </a:solidFill>
              </a:rPr>
              <a:t>ться </a:t>
            </a:r>
            <a:r>
              <a:rPr lang="uk-UA" dirty="0" smtClean="0">
                <a:solidFill>
                  <a:schemeClr val="tx1"/>
                </a:solidFill>
              </a:rPr>
              <a:t>відповідно на</a:t>
            </a:r>
            <a:r>
              <a:rPr lang="hr-HR" dirty="0" smtClean="0">
                <a:solidFill>
                  <a:schemeClr val="tx1"/>
                </a:solidFill>
              </a:rPr>
              <a:t> газонапірному режимі і </a:t>
            </a:r>
            <a:r>
              <a:rPr lang="uk-UA" dirty="0" smtClean="0">
                <a:solidFill>
                  <a:schemeClr val="tx1"/>
                </a:solidFill>
              </a:rPr>
              <a:t>на</a:t>
            </a:r>
            <a:r>
              <a:rPr lang="hr-HR" dirty="0" smtClean="0">
                <a:solidFill>
                  <a:schemeClr val="tx1"/>
                </a:solidFill>
              </a:rPr>
              <a:t> водонапірному. 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83568" y="0"/>
            <a:ext cx="7772400" cy="1365386"/>
          </a:xfrm>
        </p:spPr>
        <p:txBody>
          <a:bodyPr>
            <a:noAutofit/>
          </a:bodyPr>
          <a:lstStyle/>
          <a:p>
            <a:r>
              <a:rPr lang="uk-UA" sz="3200" dirty="0" smtClean="0"/>
              <a:t>Узагальнення і реалізація режимів роботи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280920" cy="5517232"/>
          </a:xfrm>
        </p:spPr>
        <p:txBody>
          <a:bodyPr>
            <a:normAutofit fontScale="85000" lnSpcReduction="1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</a:t>
            </a:r>
            <a:r>
              <a:rPr lang="hr-HR" dirty="0" smtClean="0">
                <a:solidFill>
                  <a:schemeClr val="tx1"/>
                </a:solidFill>
              </a:rPr>
              <a:t>Режимам роботи нафтових покладів надають також додатков</a:t>
            </a:r>
            <a:r>
              <a:rPr lang="uk-UA" dirty="0" err="1" smtClean="0">
                <a:solidFill>
                  <a:schemeClr val="tx1"/>
                </a:solidFill>
              </a:rPr>
              <a:t>их</a:t>
            </a:r>
            <a:r>
              <a:rPr lang="hr-HR" dirty="0" smtClean="0">
                <a:solidFill>
                  <a:schemeClr val="tx1"/>
                </a:solidFill>
              </a:rPr>
              <a:t> характеристик. Розрізняють </a:t>
            </a:r>
            <a:r>
              <a:rPr lang="hr-HR" i="1" dirty="0" smtClean="0">
                <a:solidFill>
                  <a:schemeClr val="tx1"/>
                </a:solidFill>
              </a:rPr>
              <a:t>режими з рухомими і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hr-HR" i="1" dirty="0" smtClean="0">
                <a:solidFill>
                  <a:schemeClr val="tx1"/>
                </a:solidFill>
              </a:rPr>
              <a:t>нерухомими контурами нафтоносності</a:t>
            </a:r>
            <a:r>
              <a:rPr lang="hr-HR" dirty="0" smtClean="0">
                <a:solidFill>
                  <a:schemeClr val="tx1"/>
                </a:solidFill>
              </a:rPr>
              <a:t>. До перших відносять водонапірний, газонапірний, напірно-гравітаційний і мішаний режими, а до других – пружний, режим розчиненого газу й гравітаційний із вільною поверхнею нафти. Водо-, газонапірний і мішаний режими називають </a:t>
            </a:r>
            <a:r>
              <a:rPr lang="hr-HR" i="1" dirty="0" smtClean="0">
                <a:solidFill>
                  <a:schemeClr val="tx1"/>
                </a:solidFill>
              </a:rPr>
              <a:t>режимами витіснення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напірними режимами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, а решту – </a:t>
            </a:r>
            <a:r>
              <a:rPr lang="hr-HR" i="1" dirty="0" smtClean="0">
                <a:solidFill>
                  <a:schemeClr val="tx1"/>
                </a:solidFill>
              </a:rPr>
              <a:t>режимами виснаження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виснаження пластової енергії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.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</a:t>
            </a:r>
            <a:r>
              <a:rPr lang="hr-HR" dirty="0" smtClean="0">
                <a:solidFill>
                  <a:schemeClr val="tx1"/>
                </a:solidFill>
              </a:rPr>
              <a:t>Зазначені режими розглянут</a:t>
            </a:r>
            <a:r>
              <a:rPr lang="uk-UA" dirty="0" smtClean="0">
                <a:solidFill>
                  <a:schemeClr val="tx1"/>
                </a:solidFill>
              </a:rPr>
              <a:t>о</a:t>
            </a:r>
            <a:r>
              <a:rPr lang="hr-HR" dirty="0" smtClean="0">
                <a:solidFill>
                  <a:schemeClr val="tx1"/>
                </a:solidFill>
              </a:rPr>
              <a:t> в плані їх природного прояв</a:t>
            </a:r>
            <a:r>
              <a:rPr lang="uk-UA" dirty="0" err="1" smtClean="0">
                <a:solidFill>
                  <a:schemeClr val="tx1"/>
                </a:solidFill>
              </a:rPr>
              <a:t>лення</a:t>
            </a:r>
            <a:r>
              <a:rPr lang="uk-UA" dirty="0" smtClean="0">
                <a:solidFill>
                  <a:schemeClr val="tx1"/>
                </a:solidFill>
              </a:rPr>
              <a:t> (</a:t>
            </a:r>
            <a:r>
              <a:rPr lang="hr-HR" i="1" dirty="0" smtClean="0">
                <a:solidFill>
                  <a:schemeClr val="tx1"/>
                </a:solidFill>
              </a:rPr>
              <a:t>природні режими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. Природні умови покладу лише сприяюгь розвитку певного режиму роботи. Конкретний режим можна встановити, підтрим</a:t>
            </a:r>
            <a:r>
              <a:rPr lang="uk-UA" dirty="0" err="1" smtClean="0">
                <a:solidFill>
                  <a:schemeClr val="tx1"/>
                </a:solidFill>
              </a:rPr>
              <a:t>ув</a:t>
            </a:r>
            <a:r>
              <a:rPr lang="hr-HR" dirty="0" smtClean="0">
                <a:solidFill>
                  <a:schemeClr val="tx1"/>
                </a:solidFill>
              </a:rPr>
              <a:t>ати або замінити іншими шляхом зміни темпів відб</a:t>
            </a:r>
            <a:r>
              <a:rPr lang="uk-UA" dirty="0" smtClean="0">
                <a:solidFill>
                  <a:schemeClr val="tx1"/>
                </a:solidFill>
              </a:rPr>
              <a:t>ирання</a:t>
            </a:r>
            <a:r>
              <a:rPr lang="hr-HR" dirty="0" smtClean="0">
                <a:solidFill>
                  <a:schemeClr val="tx1"/>
                </a:solidFill>
              </a:rPr>
              <a:t> і сумарного відб</a:t>
            </a:r>
            <a:r>
              <a:rPr lang="uk-UA" dirty="0" smtClean="0">
                <a:solidFill>
                  <a:schemeClr val="tx1"/>
                </a:solidFill>
              </a:rPr>
              <a:t>ирання</a:t>
            </a:r>
            <a:r>
              <a:rPr lang="hr-HR" dirty="0" smtClean="0">
                <a:solidFill>
                  <a:schemeClr val="tx1"/>
                </a:solidFill>
              </a:rPr>
              <a:t> рідини, введення додаткової енергії в поклад тощо. Наприклад, надходження води відстає від відб</a:t>
            </a:r>
            <a:r>
              <a:rPr lang="uk-UA" dirty="0" smtClean="0">
                <a:solidFill>
                  <a:schemeClr val="tx1"/>
                </a:solidFill>
              </a:rPr>
              <a:t>ирання</a:t>
            </a:r>
            <a:r>
              <a:rPr lang="hr-HR" dirty="0" smtClean="0">
                <a:solidFill>
                  <a:schemeClr val="tx1"/>
                </a:solidFill>
              </a:rPr>
              <a:t> рідини, що супроводжується подальшим зниженням тиску в покладі. </a:t>
            </a:r>
            <a:r>
              <a:rPr lang="uk-UA" dirty="0" smtClean="0">
                <a:solidFill>
                  <a:schemeClr val="tx1"/>
                </a:solidFill>
              </a:rPr>
              <a:t>Під час</a:t>
            </a:r>
            <a:r>
              <a:rPr lang="hr-HR" dirty="0" smtClean="0">
                <a:solidFill>
                  <a:schemeClr val="tx1"/>
                </a:solidFill>
              </a:rPr>
              <a:t> введенн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додаткової енергії створювані режими роботи покладу називають </a:t>
            </a:r>
            <a:r>
              <a:rPr lang="hr-HR" i="1" dirty="0" smtClean="0">
                <a:solidFill>
                  <a:schemeClr val="tx1"/>
                </a:solidFill>
              </a:rPr>
              <a:t>штучними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водо- і газонапірний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</a:t>
            </a:r>
            <a:r>
              <a:rPr lang="hr-HR" dirty="0" smtClean="0">
                <a:solidFill>
                  <a:schemeClr val="tx1"/>
                </a:solidFill>
              </a:rPr>
              <a:t>В Україні нагнітання води здійснюється у 28 % родовищ від загальної кількості; велика частина родовищ Дніпровсько-Донецької западини розробляється </a:t>
            </a:r>
            <a:r>
              <a:rPr lang="uk-UA" dirty="0" smtClean="0">
                <a:solidFill>
                  <a:schemeClr val="tx1"/>
                </a:solidFill>
              </a:rPr>
              <a:t>на</a:t>
            </a:r>
            <a:r>
              <a:rPr lang="hr-HR" dirty="0" smtClean="0">
                <a:solidFill>
                  <a:schemeClr val="tx1"/>
                </a:solidFill>
              </a:rPr>
              <a:t> пружному і природному водонапірному режимах, решта родовищ – </a:t>
            </a:r>
            <a:r>
              <a:rPr lang="uk-UA" dirty="0" smtClean="0">
                <a:solidFill>
                  <a:schemeClr val="tx1"/>
                </a:solidFill>
              </a:rPr>
              <a:t>на</a:t>
            </a:r>
            <a:r>
              <a:rPr lang="hr-HR" dirty="0" smtClean="0">
                <a:solidFill>
                  <a:schemeClr val="tx1"/>
                </a:solidFill>
              </a:rPr>
              <a:t> режимі розчиненого газу, а ряд виснажених родовищ Передкарпаття, що експлуату</a:t>
            </a:r>
            <a:r>
              <a:rPr lang="uk-UA" dirty="0" smtClean="0">
                <a:solidFill>
                  <a:schemeClr val="tx1"/>
                </a:solidFill>
              </a:rPr>
              <a:t>ю</a:t>
            </a:r>
            <a:r>
              <a:rPr lang="hr-HR" dirty="0" smtClean="0">
                <a:solidFill>
                  <a:schemeClr val="tx1"/>
                </a:solidFill>
              </a:rPr>
              <a:t>ться з минулого століття – </a:t>
            </a:r>
            <a:r>
              <a:rPr lang="uk-UA" dirty="0" smtClean="0">
                <a:solidFill>
                  <a:schemeClr val="tx1"/>
                </a:solidFill>
              </a:rPr>
              <a:t>на</a:t>
            </a:r>
            <a:r>
              <a:rPr lang="hr-HR" dirty="0" smtClean="0">
                <a:solidFill>
                  <a:schemeClr val="tx1"/>
                </a:solidFill>
              </a:rPr>
              <a:t> гравітаційному режимі.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611560" y="620688"/>
            <a:ext cx="7772400" cy="1224135"/>
          </a:xfrm>
        </p:spPr>
        <p:txBody>
          <a:bodyPr>
            <a:normAutofit fontScale="90000"/>
          </a:bodyPr>
          <a:lstStyle/>
          <a:p>
            <a:r>
              <a:rPr lang="uk-UA" b="1" dirty="0" smtClean="0"/>
              <a:t/>
            </a:r>
            <a:br>
              <a:rPr lang="uk-UA" b="1" dirty="0" smtClean="0"/>
            </a:br>
            <a:r>
              <a:rPr lang="uk-UA" dirty="0" smtClean="0"/>
              <a:t>Нафтовилучення із пластів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11560" y="2204864"/>
            <a:ext cx="7704856" cy="3528392"/>
          </a:xfrm>
        </p:spPr>
        <p:txBody>
          <a:bodyPr>
            <a:normAutofit/>
          </a:bodyPr>
          <a:lstStyle/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</a:t>
            </a:r>
            <a:r>
              <a:rPr lang="hr-HR" i="1" dirty="0" smtClean="0">
                <a:solidFill>
                  <a:schemeClr val="tx1"/>
                </a:solidFill>
              </a:rPr>
              <a:t>Нафтовилучен</a:t>
            </a:r>
            <a:r>
              <a:rPr lang="uk-UA" i="1" dirty="0" smtClean="0">
                <a:solidFill>
                  <a:schemeClr val="tx1"/>
                </a:solidFill>
              </a:rPr>
              <a:t>н</a:t>
            </a:r>
            <a:r>
              <a:rPr lang="hr-HR" i="1" dirty="0" smtClean="0">
                <a:solidFill>
                  <a:schemeClr val="tx1"/>
                </a:solidFill>
              </a:rPr>
              <a:t>я</a:t>
            </a:r>
            <a:r>
              <a:rPr lang="uk-UA" i="1" dirty="0" smtClean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</a:rPr>
              <a:t>– це ступінь вилучення нафти із пластів. Воно є одним із основних показників ефективності режиму роботи нафтових покладів і</a:t>
            </a:r>
            <a:r>
              <a:rPr lang="uk-UA" dirty="0" smtClean="0">
                <a:solidFill>
                  <a:schemeClr val="tx1"/>
                </a:solidFill>
              </a:rPr>
              <a:t>, в</a:t>
            </a:r>
            <a:r>
              <a:rPr lang="hr-HR" dirty="0" smtClean="0">
                <a:solidFill>
                  <a:schemeClr val="tx1"/>
                </a:solidFill>
              </a:rPr>
              <a:t> цілому</a:t>
            </a:r>
            <a:r>
              <a:rPr lang="uk-UA" dirty="0" smtClean="0">
                <a:solidFill>
                  <a:schemeClr val="tx1"/>
                </a:solidFill>
              </a:rPr>
              <a:t>,</a:t>
            </a:r>
            <a:r>
              <a:rPr lang="hr-HR" dirty="0" smtClean="0">
                <a:solidFill>
                  <a:schemeClr val="tx1"/>
                </a:solidFill>
              </a:rPr>
              <a:t> процесу їх розробки.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</a:t>
            </a:r>
            <a:r>
              <a:rPr lang="hr-HR" dirty="0" smtClean="0">
                <a:solidFill>
                  <a:schemeClr val="tx1"/>
                </a:solidFill>
              </a:rPr>
              <a:t>Нафтовилучення характеризують коефіцiєнтом нафтовилучення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або кое-фіцієнтом нафтовідлачі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. Розрізняють кінцевий, поточний і проектний коефіцієнти нафтовилучення</a:t>
            </a:r>
            <a:r>
              <a:rPr lang="hr-HR" dirty="0" smtClean="0"/>
              <a:t>. </a:t>
            </a:r>
            <a:endParaRPr lang="uk-UA" dirty="0" smtClean="0"/>
          </a:p>
          <a:p>
            <a:pPr algn="just"/>
            <a:endParaRPr lang="uk-UA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одзаголовок 4"/>
          <p:cNvSpPr>
            <a:spLocks noGrp="1"/>
          </p:cNvSpPr>
          <p:nvPr>
            <p:ph type="subTitle" idx="4294967295"/>
          </p:nvPr>
        </p:nvSpPr>
        <p:spPr>
          <a:xfrm>
            <a:off x="611560" y="3861048"/>
            <a:ext cx="7993063" cy="2374900"/>
          </a:xfrm>
        </p:spPr>
        <p:txBody>
          <a:bodyPr>
            <a:normAutofit fontScale="85000" lnSpcReduction="20000"/>
          </a:bodyPr>
          <a:lstStyle/>
          <a:p>
            <a:endParaRPr lang="uk-UA" dirty="0" smtClean="0"/>
          </a:p>
          <a:p>
            <a:pPr algn="just">
              <a:buNone/>
            </a:pPr>
            <a:r>
              <a:rPr lang="hr-HR" dirty="0" smtClean="0">
                <a:solidFill>
                  <a:schemeClr val="tx1"/>
                </a:solidFill>
              </a:rPr>
              <a:t>де </a:t>
            </a:r>
            <a:r>
              <a:rPr lang="hr-HR" i="1" dirty="0" smtClean="0">
                <a:solidFill>
                  <a:schemeClr val="tx1"/>
                </a:solidFill>
              </a:rPr>
              <a:t>М</a:t>
            </a:r>
            <a:r>
              <a:rPr lang="hr-HR" dirty="0" smtClean="0">
                <a:solidFill>
                  <a:schemeClr val="tx1"/>
                </a:solidFill>
              </a:rPr>
              <a:t> – маса тіла (пластової чи закачуваної з </a:t>
            </a:r>
            <a:r>
              <a:rPr lang="uk-UA" dirty="0" smtClean="0">
                <a:solidFill>
                  <a:schemeClr val="tx1"/>
                </a:solidFill>
              </a:rPr>
              <a:t>    </a:t>
            </a:r>
            <a:r>
              <a:rPr lang="hr-HR" dirty="0" smtClean="0">
                <a:solidFill>
                  <a:schemeClr val="tx1"/>
                </a:solidFill>
              </a:rPr>
              <a:t>поверхні води, нафти, вільного газу), кг; </a:t>
            </a:r>
            <a:endParaRPr lang="uk-UA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hr-HR" i="1" dirty="0" smtClean="0">
                <a:solidFill>
                  <a:schemeClr val="tx1"/>
                </a:solidFill>
              </a:rPr>
              <a:t>g</a:t>
            </a:r>
            <a:r>
              <a:rPr lang="hr-HR" dirty="0" smtClean="0">
                <a:solidFill>
                  <a:schemeClr val="tx1"/>
                </a:solidFill>
              </a:rPr>
              <a:t> – прискорення вільного падіння, м/с</a:t>
            </a:r>
            <a:r>
              <a:rPr lang="hr-HR" baseline="30000" dirty="0" smtClean="0">
                <a:solidFill>
                  <a:schemeClr val="tx1"/>
                </a:solidFill>
              </a:rPr>
              <a:t>2</a:t>
            </a:r>
            <a:r>
              <a:rPr lang="hr-HR" dirty="0" smtClean="0">
                <a:solidFill>
                  <a:schemeClr val="tx1"/>
                </a:solidFill>
              </a:rPr>
              <a:t>; </a:t>
            </a:r>
            <a:endParaRPr lang="uk-UA" dirty="0" smtClean="0">
              <a:solidFill>
                <a:schemeClr val="tx1"/>
              </a:solidFill>
            </a:endParaRPr>
          </a:p>
          <a:p>
            <a:pPr algn="just">
              <a:buNone/>
            </a:pPr>
            <a:r>
              <a:rPr lang="hr-HR" i="1" dirty="0" smtClean="0">
                <a:solidFill>
                  <a:schemeClr val="tx1"/>
                </a:solidFill>
              </a:rPr>
              <a:t>h</a:t>
            </a:r>
            <a:r>
              <a:rPr lang="hr-HR" baseline="-25000" dirty="0" smtClean="0">
                <a:solidFill>
                  <a:schemeClr val="tx1"/>
                </a:solidFill>
              </a:rPr>
              <a:t>ст</a:t>
            </a:r>
            <a:r>
              <a:rPr lang="hr-HR" dirty="0" smtClean="0">
                <a:solidFill>
                  <a:schemeClr val="tx1"/>
                </a:solidFill>
              </a:rPr>
              <a:t> – висота, на яку піднято тіло порівняно із довільно вибраною площиною початку відліку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для рідких тіл це гідростатичний напір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, м.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 idx="4294967295"/>
          </p:nvPr>
        </p:nvSpPr>
        <p:spPr>
          <a:xfrm>
            <a:off x="1115616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/>
            </a:r>
            <a:br>
              <a:rPr lang="uk-UA" dirty="0" smtClean="0"/>
            </a:br>
            <a:r>
              <a:rPr lang="hr-HR" sz="2800" i="1" dirty="0" smtClean="0">
                <a:solidFill>
                  <a:schemeClr val="tx1"/>
                </a:solidFill>
              </a:rPr>
              <a:t>Потенціальна енергія положення</a:t>
            </a:r>
            <a:r>
              <a:rPr lang="uk-UA" sz="2800" dirty="0" smtClean="0"/>
              <a:t/>
            </a:r>
            <a:br>
              <a:rPr lang="uk-UA" sz="2800" dirty="0" smtClean="0"/>
            </a:br>
            <a:r>
              <a:rPr lang="uk-UA" sz="2800" dirty="0" smtClean="0">
                <a:solidFill>
                  <a:schemeClr val="tx1"/>
                </a:solidFill>
              </a:rPr>
              <a:t/>
            </a:r>
            <a:br>
              <a:rPr lang="uk-UA" sz="2800" dirty="0" smtClean="0">
                <a:solidFill>
                  <a:schemeClr val="tx1"/>
                </a:solidFill>
              </a:rPr>
            </a:br>
            <a:r>
              <a:rPr lang="hr-HR" sz="2800" dirty="0" smtClean="0"/>
              <a:t>	</a:t>
            </a:r>
            <a:r>
              <a:rPr lang="ru-RU" sz="2800" dirty="0" smtClean="0"/>
              <a:t>  </a:t>
            </a:r>
            <a:r>
              <a:rPr lang="hr-HR" sz="2800" dirty="0" smtClean="0"/>
              <a:t>	</a:t>
            </a:r>
            <a:endParaRPr lang="uk-UA" sz="3100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/>
        </p:nvGraphicFramePr>
        <p:xfrm>
          <a:off x="1763688" y="1556792"/>
          <a:ext cx="2193475" cy="576064"/>
        </p:xfrm>
        <a:graphic>
          <a:graphicData uri="http://schemas.openxmlformats.org/presentationml/2006/ole">
            <p:oleObj spid="_x0000_s1026" name="Equation" r:id="rId3" imgW="927100" imgH="241300" progId="Equation.DSMT4">
              <p:embed/>
            </p:oleObj>
          </a:graphicData>
        </a:graphic>
      </p:graphicFrame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/>
        </p:nvGraphicFramePr>
        <p:xfrm>
          <a:off x="5652120" y="1484784"/>
          <a:ext cx="1497765" cy="576064"/>
        </p:xfrm>
        <a:graphic>
          <a:graphicData uri="http://schemas.openxmlformats.org/presentationml/2006/ole">
            <p:oleObj spid="_x0000_s1027" name="Equation" r:id="rId4" imgW="622030" imgH="241195" progId="Equation.DSMT4">
              <p:embed/>
            </p:oleObj>
          </a:graphicData>
        </a:graphic>
      </p:graphicFrame>
      <p:sp>
        <p:nvSpPr>
          <p:cNvPr id="1536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1907704" y="2996952"/>
          <a:ext cx="1861130" cy="576064"/>
        </p:xfrm>
        <a:graphic>
          <a:graphicData uri="http://schemas.openxmlformats.org/presentationml/2006/ole">
            <p:oleObj spid="_x0000_s1028" name="Equation" r:id="rId5" imgW="787400" imgH="241300" progId="Equation.DSMT4">
              <p:embed/>
            </p:oleObj>
          </a:graphicData>
        </a:graphic>
      </p:graphicFrame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15367" name="Object 7"/>
          <p:cNvGraphicFramePr>
            <a:graphicFrameLocks noChangeAspect="1"/>
          </p:cNvGraphicFramePr>
          <p:nvPr/>
        </p:nvGraphicFramePr>
        <p:xfrm>
          <a:off x="5004048" y="3068960"/>
          <a:ext cx="3024336" cy="576064"/>
        </p:xfrm>
        <a:graphic>
          <a:graphicData uri="http://schemas.openxmlformats.org/presentationml/2006/ole">
            <p:oleObj spid="_x0000_s1029" name="Equation" r:id="rId6" imgW="1422400" imgH="266700" progId="Equation.DSMT4">
              <p:embed/>
            </p:oleObj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260648"/>
            <a:ext cx="7772400" cy="1470025"/>
          </a:xfrm>
        </p:spPr>
        <p:txBody>
          <a:bodyPr>
            <a:normAutofit/>
          </a:bodyPr>
          <a:lstStyle/>
          <a:p>
            <a:r>
              <a:rPr lang="uk-UA" sz="3200" i="1" dirty="0" smtClean="0"/>
              <a:t>П</a:t>
            </a:r>
            <a:r>
              <a:rPr lang="hr-HR" sz="3200" i="1" dirty="0" smtClean="0"/>
              <a:t>оточни</a:t>
            </a:r>
            <a:r>
              <a:rPr lang="uk-UA" sz="3200" i="1" dirty="0" smtClean="0"/>
              <a:t>й, </a:t>
            </a:r>
            <a:r>
              <a:rPr lang="uk-UA" sz="3200" i="1" dirty="0" smtClean="0"/>
              <a:t>к</a:t>
            </a:r>
            <a:r>
              <a:rPr lang="hr-HR" sz="3200" i="1" dirty="0" smtClean="0"/>
              <a:t>інцевий </a:t>
            </a:r>
            <a:r>
              <a:rPr lang="uk-UA" sz="3200" i="1" dirty="0" smtClean="0"/>
              <a:t>і п</a:t>
            </a:r>
            <a:r>
              <a:rPr lang="hr-HR" sz="3200" i="1" dirty="0" smtClean="0"/>
              <a:t>роектний коефіцієнт</a:t>
            </a:r>
            <a:r>
              <a:rPr lang="uk-UA" sz="3200" i="1" dirty="0" smtClean="0"/>
              <a:t>и</a:t>
            </a:r>
            <a:r>
              <a:rPr lang="hr-HR" sz="3200" i="1" dirty="0" smtClean="0"/>
              <a:t> нафтовилучення</a:t>
            </a:r>
            <a:r>
              <a:rPr lang="hr-HR" sz="3200" dirty="0" smtClean="0"/>
              <a:t> 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11560" y="2132856"/>
            <a:ext cx="8280920" cy="5085184"/>
          </a:xfrm>
        </p:spPr>
        <p:txBody>
          <a:bodyPr>
            <a:normAutofit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</a:t>
            </a:r>
            <a:r>
              <a:rPr lang="hr-HR" dirty="0" smtClean="0">
                <a:solidFill>
                  <a:schemeClr val="tx1"/>
                </a:solidFill>
              </a:rPr>
              <a:t>Під </a:t>
            </a:r>
            <a:r>
              <a:rPr lang="hr-HR" i="1" dirty="0" smtClean="0">
                <a:solidFill>
                  <a:schemeClr val="tx1"/>
                </a:solidFill>
              </a:rPr>
              <a:t>поточним коефіцієнтом нафтовилучення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</a:rPr>
              <a:t>( </a:t>
            </a:r>
            <a:r>
              <a:rPr lang="uk-UA" dirty="0" smtClean="0">
                <a:solidFill>
                  <a:schemeClr val="tx1"/>
                </a:solidFill>
              </a:rPr>
              <a:t>часто кажуть,</a:t>
            </a:r>
            <a:r>
              <a:rPr lang="hr-HR" dirty="0" smtClean="0">
                <a:solidFill>
                  <a:schemeClr val="tx1"/>
                </a:solidFill>
              </a:rPr>
              <a:t> поточним нафтовилученням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розуміють відношення видобутої з пласта кількості нафти на певну дату до балансових її запасів. Поточне нафтовилучення зростає </a:t>
            </a:r>
            <a:r>
              <a:rPr lang="uk-UA" dirty="0" smtClean="0">
                <a:solidFill>
                  <a:schemeClr val="tx1"/>
                </a:solidFill>
              </a:rPr>
              <a:t>у</a:t>
            </a:r>
            <a:r>
              <a:rPr lang="hr-HR" dirty="0" smtClean="0">
                <a:solidFill>
                  <a:schemeClr val="tx1"/>
                </a:solidFill>
              </a:rPr>
              <a:t> часі </a:t>
            </a:r>
            <a:r>
              <a:rPr lang="uk-UA" dirty="0" smtClean="0">
                <a:solidFill>
                  <a:schemeClr val="tx1"/>
                </a:solidFill>
              </a:rPr>
              <a:t>в</a:t>
            </a:r>
            <a:r>
              <a:rPr lang="hr-HR" dirty="0" smtClean="0">
                <a:solidFill>
                  <a:schemeClr val="tx1"/>
                </a:solidFill>
              </a:rPr>
              <a:t> міру вилучення з пласта нафти.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   </a:t>
            </a:r>
            <a:r>
              <a:rPr lang="hr-HR" i="1" dirty="0" smtClean="0">
                <a:solidFill>
                  <a:schemeClr val="tx1"/>
                </a:solidFill>
              </a:rPr>
              <a:t>Кінцевий коефіцієнт нафтовилуч</a:t>
            </a:r>
            <a:r>
              <a:rPr lang="uk-UA" i="1" dirty="0" smtClean="0">
                <a:solidFill>
                  <a:schemeClr val="tx1"/>
                </a:solidFill>
              </a:rPr>
              <a:t>е</a:t>
            </a:r>
            <a:r>
              <a:rPr lang="hr-HR" i="1" dirty="0" smtClean="0">
                <a:solidFill>
                  <a:schemeClr val="tx1"/>
                </a:solidFill>
              </a:rPr>
              <a:t>ння</a:t>
            </a:r>
            <a:r>
              <a:rPr lang="hr-HR" dirty="0" smtClean="0">
                <a:solidFill>
                  <a:schemeClr val="tx1"/>
                </a:solidFill>
              </a:rPr>
              <a:t> – це відно</a:t>
            </a:r>
            <a:r>
              <a:rPr lang="uk-UA" dirty="0" smtClean="0">
                <a:solidFill>
                  <a:schemeClr val="tx1"/>
                </a:solidFill>
              </a:rPr>
              <a:t>ш</a:t>
            </a:r>
            <a:r>
              <a:rPr lang="hr-HR" dirty="0" smtClean="0">
                <a:solidFill>
                  <a:schemeClr val="tx1"/>
                </a:solidFill>
              </a:rPr>
              <a:t>ення ви</a:t>
            </a:r>
            <a:r>
              <a:rPr lang="uk-UA" dirty="0" err="1" smtClean="0">
                <a:solidFill>
                  <a:schemeClr val="tx1"/>
                </a:solidFill>
              </a:rPr>
              <a:t>добут</a:t>
            </a:r>
            <a:r>
              <a:rPr lang="hr-HR" dirty="0" smtClean="0">
                <a:solidFill>
                  <a:schemeClr val="tx1"/>
                </a:solidFill>
              </a:rPr>
              <a:t>их запасів нафти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видобутої кількості нафти за весь період розробки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до балансових запасів.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   </a:t>
            </a:r>
            <a:r>
              <a:rPr lang="hr-HR" i="1" dirty="0" smtClean="0">
                <a:solidFill>
                  <a:schemeClr val="tx1"/>
                </a:solidFill>
              </a:rPr>
              <a:t>Проектний коеф</a:t>
            </a:r>
            <a:r>
              <a:rPr lang="uk-UA" i="1" dirty="0" smtClean="0">
                <a:solidFill>
                  <a:schemeClr val="tx1"/>
                </a:solidFill>
              </a:rPr>
              <a:t>і</a:t>
            </a:r>
            <a:r>
              <a:rPr lang="hr-HR" i="1" dirty="0" smtClean="0">
                <a:solidFill>
                  <a:schemeClr val="tx1"/>
                </a:solidFill>
              </a:rPr>
              <a:t>цієнт нафтовилучення </a:t>
            </a:r>
            <a:r>
              <a:rPr lang="hr-HR" dirty="0" smtClean="0">
                <a:solidFill>
                  <a:schemeClr val="tx1"/>
                </a:solidFill>
              </a:rPr>
              <a:t>відрізняється від кінцевого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фактичного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тим, що він </a:t>
            </a:r>
            <a:r>
              <a:rPr lang="uk-UA" dirty="0" err="1" smtClean="0">
                <a:solidFill>
                  <a:schemeClr val="tx1"/>
                </a:solidFill>
              </a:rPr>
              <a:t>обгрунтову</a:t>
            </a:r>
            <a:r>
              <a:rPr lang="hr-HR" dirty="0" smtClean="0">
                <a:solidFill>
                  <a:schemeClr val="tx1"/>
                </a:solidFill>
              </a:rPr>
              <a:t>ється й планується </a:t>
            </a:r>
            <a:r>
              <a:rPr lang="uk-UA" dirty="0" smtClean="0">
                <a:solidFill>
                  <a:schemeClr val="tx1"/>
                </a:solidFill>
              </a:rPr>
              <a:t>в процесі</a:t>
            </a:r>
            <a:r>
              <a:rPr lang="hr-HR" dirty="0" smtClean="0">
                <a:solidFill>
                  <a:schemeClr val="tx1"/>
                </a:solidFill>
              </a:rPr>
              <a:t> підрахунку запасів нафти і проектуванн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розробки родовища.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827584" y="1"/>
            <a:ext cx="7772400" cy="1052736"/>
          </a:xfrm>
        </p:spPr>
        <p:txBody>
          <a:bodyPr>
            <a:normAutofit/>
          </a:bodyPr>
          <a:lstStyle/>
          <a:p>
            <a:r>
              <a:rPr lang="uk-UA" sz="3600" dirty="0" smtClean="0"/>
              <a:t>Коефіцієнт нафтовилучення</a:t>
            </a:r>
            <a:endParaRPr lang="uk-UA" sz="36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683568" y="4365104"/>
            <a:ext cx="7488832" cy="2832720"/>
          </a:xfrm>
        </p:spPr>
        <p:txBody>
          <a:bodyPr>
            <a:normAutofit/>
          </a:bodyPr>
          <a:lstStyle/>
          <a:p>
            <a:r>
              <a:rPr lang="uk-UA" dirty="0" smtClean="0">
                <a:solidFill>
                  <a:schemeClr val="tx1"/>
                </a:solidFill>
              </a:rPr>
              <a:t>де ρ</a:t>
            </a:r>
            <a:r>
              <a:rPr lang="uk-UA" baseline="-25000" dirty="0" smtClean="0">
                <a:solidFill>
                  <a:schemeClr val="tx1"/>
                </a:solidFill>
              </a:rPr>
              <a:t>п.н.в</a:t>
            </a:r>
            <a:r>
              <a:rPr lang="uk-UA" dirty="0" smtClean="0">
                <a:solidFill>
                  <a:schemeClr val="tx1"/>
                </a:solidFill>
              </a:rPr>
              <a:t> – початкова насиченість водою, част. од.; </a:t>
            </a:r>
          </a:p>
          <a:p>
            <a:r>
              <a:rPr lang="uk-UA" dirty="0" smtClean="0">
                <a:solidFill>
                  <a:schemeClr val="tx1"/>
                </a:solidFill>
              </a:rPr>
              <a:t>     </a:t>
            </a:r>
          </a:p>
        </p:txBody>
      </p:sp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2339752" y="2708920"/>
          <a:ext cx="1080120" cy="1205715"/>
        </p:xfrm>
        <a:graphic>
          <a:graphicData uri="http://schemas.openxmlformats.org/presentationml/2006/ole">
            <p:oleObj spid="_x0000_s4099" name="Equation" r:id="rId3" imgW="406224" imgH="457002" progId="Equation.DSMT4">
              <p:embed/>
            </p:oleObj>
          </a:graphicData>
        </a:graphic>
      </p:graphicFrame>
      <p:sp>
        <p:nvSpPr>
          <p:cNvPr id="6149" name="Rectangle 5"/>
          <p:cNvSpPr>
            <a:spLocks noChangeArrowheads="1"/>
          </p:cNvSpPr>
          <p:nvPr/>
        </p:nvSpPr>
        <p:spPr bwMode="auto">
          <a:xfrm>
            <a:off x="0" y="4572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2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r>
              <a:rPr kumimoji="0" lang="uk-UA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uk-UA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475656" y="2996952"/>
            <a:ext cx="100811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800" dirty="0"/>
              <a:t>η</a:t>
            </a:r>
            <a:r>
              <a:rPr lang="uk-UA" sz="2800" baseline="-25000" dirty="0"/>
              <a:t>ох</a:t>
            </a:r>
            <a:r>
              <a:rPr lang="uk-UA" sz="2800" dirty="0"/>
              <a:t>=</a:t>
            </a:r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/>
          </a:p>
        </p:txBody>
      </p:sp>
      <p:graphicFrame>
        <p:nvGraphicFramePr>
          <p:cNvPr id="6150" name="Object 6"/>
          <p:cNvGraphicFramePr>
            <a:graphicFrameLocks noChangeAspect="1"/>
          </p:cNvGraphicFramePr>
          <p:nvPr/>
        </p:nvGraphicFramePr>
        <p:xfrm>
          <a:off x="4499992" y="2708920"/>
          <a:ext cx="3456384" cy="1152128"/>
        </p:xfrm>
        <a:graphic>
          <a:graphicData uri="http://schemas.openxmlformats.org/presentationml/2006/ole">
            <p:oleObj spid="_x0000_s4100" name="Equation" r:id="rId4" imgW="1384300" imgH="444500" progId="Equation.DSMT4">
              <p:embed/>
            </p:oleObj>
          </a:graphicData>
        </a:graphic>
      </p:graphicFrame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75856" y="1484784"/>
            <a:ext cx="2486025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043608" y="404664"/>
            <a:ext cx="7772400" cy="576064"/>
          </a:xfrm>
        </p:spPr>
        <p:txBody>
          <a:bodyPr>
            <a:noAutofit/>
          </a:bodyPr>
          <a:lstStyle/>
          <a:p>
            <a:r>
              <a:rPr lang="uk-UA" sz="3200" dirty="0" smtClean="0"/>
              <a:t>Коефіцієнт охоплення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23528" y="1052736"/>
            <a:ext cx="8496944" cy="554461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</a:t>
            </a:r>
            <a:r>
              <a:rPr lang="hr-HR" dirty="0" smtClean="0">
                <a:solidFill>
                  <a:schemeClr val="tx1"/>
                </a:solidFill>
              </a:rPr>
              <a:t>Під </a:t>
            </a:r>
            <a:r>
              <a:rPr lang="hr-HR" i="1" dirty="0" smtClean="0">
                <a:solidFill>
                  <a:schemeClr val="tx1"/>
                </a:solidFill>
              </a:rPr>
              <a:t>коефіцієнтом охоплення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  <a:sym typeface="Symbol"/>
              </a:rPr>
              <a:t></a:t>
            </a:r>
            <a:r>
              <a:rPr lang="hr-HR" baseline="-25000" dirty="0" smtClean="0">
                <a:solidFill>
                  <a:schemeClr val="tx1"/>
                </a:solidFill>
              </a:rPr>
              <a:t>0</a:t>
            </a:r>
            <a:r>
              <a:rPr lang="hr-HR" dirty="0" smtClean="0">
                <a:solidFill>
                  <a:schemeClr val="tx1"/>
                </a:solidFill>
              </a:rPr>
              <a:t> розуміють відношення об’єму породи, охопленої витісненням, до всього об’єму нафтовмі</a:t>
            </a:r>
            <a:r>
              <a:rPr lang="uk-UA" dirty="0" err="1" smtClean="0">
                <a:solidFill>
                  <a:schemeClr val="tx1"/>
                </a:solidFill>
              </a:rPr>
              <a:t>сної</a:t>
            </a:r>
            <a:r>
              <a:rPr lang="hr-HR" dirty="0" smtClean="0">
                <a:solidFill>
                  <a:schemeClr val="tx1"/>
                </a:solidFill>
              </a:rPr>
              <a:t> породи. Він характеризує втрати нафти за товщиною і площ</a:t>
            </a:r>
            <a:r>
              <a:rPr lang="uk-UA" dirty="0" err="1" smtClean="0">
                <a:solidFill>
                  <a:schemeClr val="tx1"/>
                </a:solidFill>
              </a:rPr>
              <a:t>ею</a:t>
            </a:r>
            <a:r>
              <a:rPr lang="hr-HR" dirty="0" smtClean="0">
                <a:solidFill>
                  <a:schemeClr val="tx1"/>
                </a:solidFill>
              </a:rPr>
              <a:t> пласта у зонах зтягу</a:t>
            </a:r>
            <a:r>
              <a:rPr lang="uk-UA" dirty="0" smtClean="0">
                <a:solidFill>
                  <a:schemeClr val="tx1"/>
                </a:solidFill>
              </a:rPr>
              <a:t>вальн</a:t>
            </a:r>
            <a:r>
              <a:rPr lang="hr-HR" dirty="0" smtClean="0">
                <a:solidFill>
                  <a:schemeClr val="tx1"/>
                </a:solidFill>
              </a:rPr>
              <a:t>их рядів видобувних свердловин та розрізувальних рядів нагнітальних свердловин, у неохоплених дренуванням і заводненням зонах, у малопроникних включеннях, шарах, лінзах, пропластках та </a:t>
            </a:r>
            <a:r>
              <a:rPr lang="uk-UA" dirty="0" smtClean="0">
                <a:solidFill>
                  <a:schemeClr val="tx1"/>
                </a:solidFill>
              </a:rPr>
              <a:t>в</a:t>
            </a:r>
            <a:r>
              <a:rPr lang="hr-HR" dirty="0" smtClean="0">
                <a:solidFill>
                  <a:schemeClr val="tx1"/>
                </a:solidFill>
              </a:rPr>
              <a:t> застійних зонах</a:t>
            </a:r>
            <a:r>
              <a:rPr lang="uk-UA" dirty="0" smtClean="0">
                <a:solidFill>
                  <a:schemeClr val="tx1"/>
                </a:solidFill>
              </a:rPr>
              <a:t>,</a:t>
            </a:r>
            <a:r>
              <a:rPr lang="hr-HR" dirty="0" smtClean="0">
                <a:solidFill>
                  <a:schemeClr val="tx1"/>
                </a:solidFill>
              </a:rPr>
              <a:t> які контактують безпосередньо з обводненими  шарами і зонами або відокремлені від них непроникними лінзами і шарами.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У</a:t>
            </a:r>
            <a:r>
              <a:rPr lang="hr-HR" dirty="0" smtClean="0">
                <a:solidFill>
                  <a:schemeClr val="tx1"/>
                </a:solidFill>
              </a:rPr>
              <a:t> дуже розчленованих пластах зали</a:t>
            </a:r>
            <a:r>
              <a:rPr lang="uk-UA" dirty="0" smtClean="0">
                <a:solidFill>
                  <a:schemeClr val="tx1"/>
                </a:solidFill>
              </a:rPr>
              <a:t>ш</a:t>
            </a:r>
            <a:r>
              <a:rPr lang="hr-HR" dirty="0" smtClean="0">
                <a:solidFill>
                  <a:schemeClr val="tx1"/>
                </a:solidFill>
              </a:rPr>
              <a:t>кова нафтонасиченість, яка може сяг</a:t>
            </a:r>
            <a:r>
              <a:rPr lang="uk-UA" dirty="0" smtClean="0">
                <a:solidFill>
                  <a:schemeClr val="tx1"/>
                </a:solidFill>
              </a:rPr>
              <a:t>а</a:t>
            </a:r>
            <a:r>
              <a:rPr lang="hr-HR" dirty="0" smtClean="0">
                <a:solidFill>
                  <a:schemeClr val="tx1"/>
                </a:solidFill>
              </a:rPr>
              <a:t>ти 20-80%, істотно залежить від розміщення свердловин, умов розкриття пластів у них, ді</a:t>
            </a:r>
            <a:r>
              <a:rPr lang="uk-UA" dirty="0" smtClean="0">
                <a:solidFill>
                  <a:schemeClr val="tx1"/>
                </a:solidFill>
              </a:rPr>
              <a:t>яння</a:t>
            </a:r>
            <a:r>
              <a:rPr lang="hr-HR" dirty="0" smtClean="0">
                <a:solidFill>
                  <a:schemeClr val="tx1"/>
                </a:solidFill>
              </a:rPr>
              <a:t> на відокремлені лінзи і пропластки, співвідношення </a:t>
            </a:r>
            <a:r>
              <a:rPr lang="uk-UA" dirty="0" smtClean="0">
                <a:solidFill>
                  <a:schemeClr val="tx1"/>
                </a:solidFill>
              </a:rPr>
              <a:t>коефіцієнтів </a:t>
            </a:r>
            <a:r>
              <a:rPr lang="hr-HR" dirty="0" smtClean="0">
                <a:solidFill>
                  <a:schemeClr val="tx1"/>
                </a:solidFill>
              </a:rPr>
              <a:t>в’язкостей нафти і води та ін.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</a:t>
            </a:r>
            <a:r>
              <a:rPr lang="hr-HR" dirty="0" smtClean="0">
                <a:solidFill>
                  <a:schemeClr val="tx1"/>
                </a:solidFill>
              </a:rPr>
              <a:t>У цілому, нафтовилучення залежить від багатьох чинників, шляхи управління якими нині відомі або вивчаються, хоч більша частка запасів нафти </a:t>
            </a:r>
            <a:r>
              <a:rPr lang="uk-UA" dirty="0" smtClean="0">
                <a:solidFill>
                  <a:schemeClr val="tx1"/>
                </a:solidFill>
              </a:rPr>
              <a:t>у</a:t>
            </a:r>
            <a:r>
              <a:rPr lang="hr-HR" dirty="0" smtClean="0">
                <a:solidFill>
                  <a:schemeClr val="tx1"/>
                </a:solidFill>
              </a:rPr>
              <a:t>се ж залишається </a:t>
            </a:r>
            <a:r>
              <a:rPr lang="uk-UA" dirty="0" smtClean="0">
                <a:solidFill>
                  <a:schemeClr val="tx1"/>
                </a:solidFill>
              </a:rPr>
              <a:t>в</a:t>
            </a:r>
            <a:r>
              <a:rPr lang="hr-HR" dirty="0" smtClean="0">
                <a:solidFill>
                  <a:schemeClr val="tx1"/>
                </a:solidFill>
              </a:rPr>
              <a:t> пласті. Збільшення коефіцієнта нафтовилучення – актуальна і важлива задача державного значення, на розв’язування якої </a:t>
            </a:r>
            <a:r>
              <a:rPr lang="uk-UA" dirty="0" smtClean="0">
                <a:solidFill>
                  <a:schemeClr val="tx1"/>
                </a:solidFill>
              </a:rPr>
              <a:t>спрямовані</a:t>
            </a:r>
            <a:r>
              <a:rPr lang="hr-HR" dirty="0" smtClean="0">
                <a:solidFill>
                  <a:schemeClr val="tx1"/>
                </a:solidFill>
              </a:rPr>
              <a:t> зусилля нафтовиків.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971600" y="332656"/>
            <a:ext cx="7772400" cy="720080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Коефіцієнт витіснення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424936" cy="5328592"/>
          </a:xfrm>
        </p:spPr>
        <p:txBody>
          <a:bodyPr>
            <a:normAutofit lnSpcReduction="1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Під </a:t>
            </a:r>
            <a:r>
              <a:rPr lang="uk-UA" i="1" dirty="0" smtClean="0">
                <a:solidFill>
                  <a:schemeClr val="tx1"/>
                </a:solidFill>
              </a:rPr>
              <a:t>коефіцієнтом витіснення</a:t>
            </a:r>
            <a:r>
              <a:rPr lang="uk-UA" dirty="0" smtClean="0">
                <a:solidFill>
                  <a:schemeClr val="tx1"/>
                </a:solidFill>
              </a:rPr>
              <a:t> </a:t>
            </a:r>
            <a:r>
              <a:rPr lang="uk-UA" dirty="0" smtClean="0">
                <a:solidFill>
                  <a:schemeClr val="tx1"/>
                </a:solidFill>
                <a:sym typeface="Symbol"/>
              </a:rPr>
              <a:t></a:t>
            </a:r>
            <a:r>
              <a:rPr lang="uk-UA" baseline="-25000" dirty="0" smtClean="0">
                <a:solidFill>
                  <a:schemeClr val="tx1"/>
                </a:solidFill>
              </a:rPr>
              <a:t>в</a:t>
            </a:r>
            <a:r>
              <a:rPr lang="uk-UA" dirty="0" smtClean="0">
                <a:solidFill>
                  <a:schemeClr val="tx1"/>
                </a:solidFill>
              </a:rPr>
              <a:t> розуміють відношення об’єму нафти, який витіснений з області пласта, зайнятої робочим агентом (водою, газом), до початкового вмісту нафти в цій області. Коефіцієнт витіснення залежить, в основному, від кратності промивання (відношення об’єму пропомпованого робочого агента до об’єму пор), відношення коефіцієнтів в’язкості нафти і в’язкості робочого агента, коефіцієнта проникності, статистичного розподілу пор за розмірами і характеру змочуваності порід пласта.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У гідрофільних високопроникних пористих середовищах за малої в’язкості нафти, коефіцієнт витіснення нафти водою може сягати 0,8...0,9. У малопроникних, частково гідрофобізованих середовищах за підвищеної в’язкості нафти він становить 0,5...0,65, а в гідрофобних пластах – не більше 0,25...0,4. Разом з тим у випадку витіснення нафти газом високого тиску, вуглекислим газом чи міцелярним розчином, тобто у випадку усунення істотного впливу капілярних сил, коефіцієнт витіснення становить 0,95-0,98.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27584" y="188640"/>
            <a:ext cx="7772400" cy="1470025"/>
          </a:xfrm>
        </p:spPr>
        <p:txBody>
          <a:bodyPr>
            <a:normAutofit/>
          </a:bodyPr>
          <a:lstStyle/>
          <a:p>
            <a:r>
              <a:rPr lang="uk-UA" sz="3600" dirty="0" smtClean="0"/>
              <a:t>Ефективність режимів роботи</a:t>
            </a:r>
            <a:endParaRPr lang="uk-UA" sz="36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11560" y="1844824"/>
            <a:ext cx="7956376" cy="4608512"/>
          </a:xfrm>
        </p:spPr>
        <p:txBody>
          <a:bodyPr>
            <a:normAutofit/>
          </a:bodyPr>
          <a:lstStyle/>
          <a:p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</a:t>
            </a:r>
            <a:r>
              <a:rPr lang="hr-HR" dirty="0" smtClean="0">
                <a:solidFill>
                  <a:schemeClr val="tx1"/>
                </a:solidFill>
              </a:rPr>
              <a:t>На основі експериментальних і статистичних промислових даних вважають, що кінцев</a:t>
            </a:r>
            <a:r>
              <a:rPr lang="uk-UA" dirty="0" smtClean="0">
                <a:solidFill>
                  <a:schemeClr val="tx1"/>
                </a:solidFill>
              </a:rPr>
              <a:t>і</a:t>
            </a:r>
            <a:r>
              <a:rPr lang="hr-HR" dirty="0" smtClean="0">
                <a:solidFill>
                  <a:schemeClr val="tx1"/>
                </a:solidFill>
              </a:rPr>
              <a:t> коефіцієнти нафтовилучення залежно від режимів роботи покладів можуть набувати так</a:t>
            </a:r>
            <a:r>
              <a:rPr lang="uk-UA" dirty="0" smtClean="0">
                <a:solidFill>
                  <a:schemeClr val="tx1"/>
                </a:solidFill>
              </a:rPr>
              <a:t>их</a:t>
            </a:r>
            <a:r>
              <a:rPr lang="hr-HR" dirty="0" smtClean="0">
                <a:solidFill>
                  <a:schemeClr val="tx1"/>
                </a:solidFill>
              </a:rPr>
              <a:t> значин:</a:t>
            </a:r>
            <a:endParaRPr lang="uk-UA" dirty="0" smtClean="0">
              <a:solidFill>
                <a:schemeClr val="tx1"/>
              </a:solidFill>
            </a:endParaRPr>
          </a:p>
          <a:p>
            <a:endParaRPr lang="uk-UA" dirty="0" smtClean="0">
              <a:solidFill>
                <a:schemeClr val="tx1"/>
              </a:solidFill>
            </a:endParaRPr>
          </a:p>
          <a:p>
            <a:r>
              <a:rPr lang="hr-HR" dirty="0" smtClean="0">
                <a:solidFill>
                  <a:schemeClr val="tx1"/>
                </a:solidFill>
              </a:rPr>
              <a:t>водонапірний режим                                                   0,5...0,8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hr-HR" dirty="0" smtClean="0">
                <a:solidFill>
                  <a:schemeClr val="tx1"/>
                </a:solidFill>
              </a:rPr>
              <a:t>газонапірний режим                                                    0,1...0,4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режим розчиненого газу                                           0,05...0,3</a:t>
            </a:r>
            <a:endParaRPr lang="uk-UA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гравітаційний режим                                                   0,1...0,2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 idx="4294967295"/>
          </p:nvPr>
        </p:nvSpPr>
        <p:spPr>
          <a:xfrm>
            <a:off x="1371600" y="404813"/>
            <a:ext cx="7772400" cy="1470025"/>
          </a:xfrm>
        </p:spPr>
        <p:txBody>
          <a:bodyPr>
            <a:normAutofit/>
          </a:bodyPr>
          <a:lstStyle/>
          <a:p>
            <a:r>
              <a:rPr lang="hr-HR" i="1" dirty="0" smtClean="0"/>
              <a:t>Потенцiальна енегія пружної деформації</a:t>
            </a:r>
            <a:endParaRPr lang="uk-UA" dirty="0"/>
          </a:p>
        </p:txBody>
      </p:sp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4577" name="Object 1"/>
          <p:cNvGraphicFramePr>
            <a:graphicFrameLocks noChangeAspect="1"/>
          </p:cNvGraphicFramePr>
          <p:nvPr/>
        </p:nvGraphicFramePr>
        <p:xfrm>
          <a:off x="1115616" y="2492896"/>
          <a:ext cx="1728192" cy="639194"/>
        </p:xfrm>
        <a:graphic>
          <a:graphicData uri="http://schemas.openxmlformats.org/presentationml/2006/ole">
            <p:oleObj spid="_x0000_s3074" name="Equation" r:id="rId3" imgW="748975" imgH="253890" progId="Equation.DSMT4">
              <p:embed/>
            </p:oleObj>
          </a:graphicData>
        </a:graphic>
      </p:graphicFrame>
      <p:sp>
        <p:nvSpPr>
          <p:cNvPr id="2458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4579" name="Object 3"/>
          <p:cNvGraphicFramePr>
            <a:graphicFrameLocks noChangeAspect="1"/>
          </p:cNvGraphicFramePr>
          <p:nvPr/>
        </p:nvGraphicFramePr>
        <p:xfrm>
          <a:off x="3347864" y="3501008"/>
          <a:ext cx="1754115" cy="504056"/>
        </p:xfrm>
        <a:graphic>
          <a:graphicData uri="http://schemas.openxmlformats.org/presentationml/2006/ole">
            <p:oleObj spid="_x0000_s3075" name="Equation" r:id="rId4" imgW="825500" imgH="241300" progId="Equation.DSMT4">
              <p:embed/>
            </p:oleObj>
          </a:graphicData>
        </a:graphic>
      </p:graphicFrame>
      <p:sp>
        <p:nvSpPr>
          <p:cNvPr id="2458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827584" y="4149080"/>
          <a:ext cx="2011664" cy="617215"/>
        </p:xfrm>
        <a:graphic>
          <a:graphicData uri="http://schemas.openxmlformats.org/presentationml/2006/ole">
            <p:oleObj spid="_x0000_s3076" name="Equation" r:id="rId5" imgW="837836" imgH="253890" progId="Equation.DSMT4">
              <p:embed/>
            </p:oleObj>
          </a:graphicData>
        </a:graphic>
      </p:graphicFrame>
      <p:sp>
        <p:nvSpPr>
          <p:cNvPr id="2458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4583" name="Object 7"/>
          <p:cNvGraphicFramePr>
            <a:graphicFrameLocks noChangeAspect="1"/>
          </p:cNvGraphicFramePr>
          <p:nvPr/>
        </p:nvGraphicFramePr>
        <p:xfrm>
          <a:off x="5580112" y="4293096"/>
          <a:ext cx="2664296" cy="1004246"/>
        </p:xfrm>
        <a:graphic>
          <a:graphicData uri="http://schemas.openxmlformats.org/presentationml/2006/ole">
            <p:oleObj spid="_x0000_s3077" name="Equation" r:id="rId6" imgW="787058" imgH="482391" progId="Equation.DSMT4">
              <p:embed/>
            </p:oleObj>
          </a:graphicData>
        </a:graphic>
      </p:graphicFrame>
      <p:sp>
        <p:nvSpPr>
          <p:cNvPr id="2458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uk-UA" dirty="0"/>
          </a:p>
        </p:txBody>
      </p:sp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2843808" y="5229200"/>
          <a:ext cx="2664296" cy="631017"/>
        </p:xfrm>
        <a:graphic>
          <a:graphicData uri="http://schemas.openxmlformats.org/presentationml/2006/ole">
            <p:oleObj spid="_x0000_s3078" name="Equation" r:id="rId7" imgW="1054100" imgH="254000" progId="Equation.DSMT4">
              <p:embed/>
            </p:oleObj>
          </a:graphicData>
        </a:graphic>
      </p:graphicFrame>
      <p:pic>
        <p:nvPicPr>
          <p:cNvPr id="2" name="Picture 10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76056" y="2420888"/>
            <a:ext cx="1508739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99592" y="548680"/>
            <a:ext cx="7772400" cy="864096"/>
          </a:xfrm>
        </p:spPr>
        <p:txBody>
          <a:bodyPr>
            <a:noAutofit/>
          </a:bodyPr>
          <a:lstStyle/>
          <a:p>
            <a:r>
              <a:rPr lang="uk-UA" sz="3200" i="1" dirty="0" smtClean="0"/>
              <a:t>В</a:t>
            </a:r>
            <a:r>
              <a:rPr lang="hr-HR" sz="3200" i="1" dirty="0" smtClean="0"/>
              <a:t>иди</a:t>
            </a:r>
            <a:r>
              <a:rPr lang="hr-HR" sz="3200" dirty="0" smtClean="0"/>
              <a:t> </a:t>
            </a:r>
            <a:r>
              <a:rPr lang="uk-UA" sz="3200" dirty="0" smtClean="0"/>
              <a:t>(</a:t>
            </a:r>
            <a:r>
              <a:rPr lang="hr-HR" sz="3200" i="1" dirty="0" smtClean="0"/>
              <a:t>джерела</a:t>
            </a:r>
            <a:r>
              <a:rPr lang="uk-UA" sz="3200" dirty="0" smtClean="0"/>
              <a:t>) </a:t>
            </a:r>
            <a:r>
              <a:rPr lang="hr-HR" sz="3200" i="1" dirty="0" smtClean="0"/>
              <a:t>пластової енергії</a:t>
            </a:r>
            <a:r>
              <a:rPr lang="hr-HR" sz="3200" dirty="0" smtClean="0"/>
              <a:t> 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39552" y="2177480"/>
            <a:ext cx="8064896" cy="3411760"/>
          </a:xfrm>
        </p:spPr>
        <p:txBody>
          <a:bodyPr>
            <a:normAutofit/>
          </a:bodyPr>
          <a:lstStyle/>
          <a:p>
            <a:pPr algn="just"/>
            <a:r>
              <a:rPr lang="hr-HR" dirty="0" smtClean="0">
                <a:solidFill>
                  <a:schemeClr val="tx1"/>
                </a:solidFill>
              </a:rPr>
              <a:t>1) енергія напору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положення) пластової води (контурної, підошовної);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hr-HR" dirty="0" smtClean="0">
                <a:solidFill>
                  <a:schemeClr val="tx1"/>
                </a:solidFill>
              </a:rPr>
              <a:t>2) енергія розширення вільного газу (газу газової шапки);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3)Енергія газу, розчиненого у нафті:</a:t>
            </a:r>
          </a:p>
          <a:p>
            <a:pPr algn="just"/>
            <a:r>
              <a:rPr lang="ru-RU" dirty="0" smtClean="0">
                <a:solidFill>
                  <a:schemeClr val="tx1"/>
                </a:solidFill>
              </a:rPr>
              <a:t>4) енергія пружності (пружної деформації) рідини (води, </a:t>
            </a:r>
            <a:r>
              <a:rPr lang="ru-RU" dirty="0" err="1" smtClean="0">
                <a:solidFill>
                  <a:schemeClr val="tx1"/>
                </a:solidFill>
              </a:rPr>
              <a:t>нафти</a:t>
            </a:r>
            <a:r>
              <a:rPr lang="ru-RU" dirty="0" smtClean="0">
                <a:solidFill>
                  <a:schemeClr val="tx1"/>
                </a:solidFill>
              </a:rPr>
              <a:t>) </a:t>
            </a:r>
            <a:r>
              <a:rPr lang="ru-RU" dirty="0" err="1" smtClean="0">
                <a:solidFill>
                  <a:schemeClr val="tx1"/>
                </a:solidFill>
              </a:rPr>
              <a:t>і</a:t>
            </a:r>
            <a:r>
              <a:rPr lang="ru-RU" dirty="0" smtClean="0">
                <a:solidFill>
                  <a:schemeClr val="tx1"/>
                </a:solidFill>
              </a:rPr>
              <a:t> породи;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5</a:t>
            </a:r>
            <a:r>
              <a:rPr lang="hr-HR" dirty="0" smtClean="0">
                <a:solidFill>
                  <a:schemeClr val="tx1"/>
                </a:solidFill>
              </a:rPr>
              <a:t>) енергія напору (положення) нафти;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6</a:t>
            </a:r>
            <a:r>
              <a:rPr lang="hr-HR" dirty="0" smtClean="0">
                <a:solidFill>
                  <a:schemeClr val="tx1"/>
                </a:solidFill>
              </a:rPr>
              <a:t>) енергія температурного розширення флюїдів.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476672"/>
            <a:ext cx="7772400" cy="720080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Типи покладів нафти</a:t>
            </a:r>
            <a:endParaRPr lang="uk-UA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395536" y="4653136"/>
            <a:ext cx="8352928" cy="1634480"/>
          </a:xfrm>
        </p:spPr>
        <p:txBody>
          <a:bodyPr>
            <a:normAutofit fontScale="85000" lnSpcReduction="20000"/>
          </a:bodyPr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Різного типу поклади нафти в гідравлічно незамкнутих (1-3) і замкнутих (4-6) пастках: 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1 - пластові склепінні нафтові і газонафтові поклади; 2 – масивний  газонафтовий поклад; 3 - нафтова поклад в виступі палеорельефу ; 4 - нафтовий поклад, екранований стратиграфічною незгодою; 5 - нафтовий поклад в пастці первинного  виклинювання колектора; 6 - тектонічно екранований поклад нафти; а - нафта; б - газ; в - вода.</a:t>
            </a:r>
            <a:endParaRPr lang="uk-UA" dirty="0">
              <a:solidFill>
                <a:schemeClr val="tx1"/>
              </a:solidFill>
            </a:endParaRPr>
          </a:p>
        </p:txBody>
      </p:sp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1484784"/>
            <a:ext cx="4762500" cy="2886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899592" y="476672"/>
            <a:ext cx="7772400" cy="936103"/>
          </a:xfrm>
        </p:spPr>
        <p:txBody>
          <a:bodyPr>
            <a:noAutofit/>
          </a:bodyPr>
          <a:lstStyle/>
          <a:p>
            <a:r>
              <a:rPr lang="uk-UA" sz="3200" dirty="0" smtClean="0"/>
              <a:t>Режими роботи  нафтових покладів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11560" y="5085184"/>
            <a:ext cx="8136904" cy="1440160"/>
          </a:xfrm>
        </p:spPr>
        <p:txBody>
          <a:bodyPr>
            <a:normAutofit/>
          </a:bodyPr>
          <a:lstStyle/>
          <a:p>
            <a:pPr algn="just"/>
            <a:endParaRPr lang="uk-UA" dirty="0"/>
          </a:p>
        </p:txBody>
      </p:sp>
      <p:pic>
        <p:nvPicPr>
          <p:cNvPr id="51202" name="Picture 2" descr="rejimi_zaleji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83568" y="1431213"/>
            <a:ext cx="6696744" cy="501804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827584" y="404664"/>
            <a:ext cx="7772400" cy="1828800"/>
          </a:xfrm>
        </p:spPr>
        <p:txBody>
          <a:bodyPr/>
          <a:lstStyle/>
          <a:p>
            <a:r>
              <a:rPr lang="uk-UA" dirty="0" smtClean="0"/>
              <a:t>Режими роботи нафтових покладів</a:t>
            </a:r>
            <a:endParaRPr lang="uk-UA" dirty="0"/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539552" y="2564904"/>
            <a:ext cx="7955224" cy="3888432"/>
          </a:xfrm>
        </p:spPr>
        <p:txBody>
          <a:bodyPr>
            <a:normAutofit/>
          </a:bodyPr>
          <a:lstStyle/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Режимом роботи покладу</a:t>
            </a:r>
            <a:r>
              <a:rPr lang="uk-UA" dirty="0" smtClean="0">
                <a:solidFill>
                  <a:schemeClr val="tx1"/>
                </a:solidFill>
              </a:rPr>
              <a:t> називають проявлення переважаючого виду пластової енергії в процесі видобування нафти.</a:t>
            </a: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Розрізняють шість режимів: пружний, водонапірний, розчиненого газу, газонапірний, гравітаційний, </a:t>
            </a:r>
            <a:r>
              <a:rPr lang="uk-UA" dirty="0" smtClean="0">
                <a:solidFill>
                  <a:schemeClr val="tx1"/>
                </a:solidFill>
              </a:rPr>
              <a:t>мішаний. </a:t>
            </a:r>
            <a:r>
              <a:rPr lang="uk-UA" dirty="0" smtClean="0">
                <a:solidFill>
                  <a:schemeClr val="tx1"/>
                </a:solidFill>
              </a:rPr>
              <a:t>Такий поділ на режими “у чистому </a:t>
            </a:r>
            <a:r>
              <a:rPr lang="uk-UA" dirty="0" err="1" smtClean="0">
                <a:solidFill>
                  <a:schemeClr val="tx1"/>
                </a:solidFill>
              </a:rPr>
              <a:t>вигляді”</a:t>
            </a:r>
            <a:r>
              <a:rPr lang="uk-UA" dirty="0" smtClean="0">
                <a:solidFill>
                  <a:schemeClr val="tx1"/>
                </a:solidFill>
              </a:rPr>
              <a:t> дуже умовний. Під час реальної розробки родовищ, в основному, спостерігаються мішані режими. Але виділення окремих режимів з позицій видобування нафти уможливлює рельєфніше описати тенденції в зміні умов, за яких працює свердловина</a:t>
            </a:r>
            <a:r>
              <a:rPr lang="uk-UA" dirty="0" smtClean="0"/>
              <a:t>.</a:t>
            </a:r>
            <a:endParaRPr lang="uk-UA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755576" y="332656"/>
            <a:ext cx="7772400" cy="648072"/>
          </a:xfrm>
        </p:spPr>
        <p:txBody>
          <a:bodyPr>
            <a:normAutofit/>
          </a:bodyPr>
          <a:lstStyle/>
          <a:p>
            <a:r>
              <a:rPr lang="hr-HR" sz="3200" dirty="0" smtClean="0"/>
              <a:t>Пружний режим</a:t>
            </a:r>
            <a:endParaRPr lang="uk-UA" sz="32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611560" y="980728"/>
            <a:ext cx="8208912" cy="5616624"/>
          </a:xfrm>
        </p:spPr>
        <p:txBody>
          <a:bodyPr>
            <a:normAutofit/>
          </a:bodyPr>
          <a:lstStyle/>
          <a:p>
            <a:pPr algn="just"/>
            <a:r>
              <a:rPr lang="uk-UA" i="1" dirty="0" smtClean="0"/>
              <a:t>        </a:t>
            </a:r>
            <a:r>
              <a:rPr lang="hr-HR" i="1" dirty="0" smtClean="0">
                <a:solidFill>
                  <a:schemeClr val="tx1"/>
                </a:solidFill>
              </a:rPr>
              <a:t>Пружний режим</a:t>
            </a:r>
            <a:r>
              <a:rPr lang="hr-HR" dirty="0" smtClean="0">
                <a:solidFill>
                  <a:schemeClr val="tx1"/>
                </a:solidFill>
              </a:rPr>
              <a:t>. Умова пружного режиму – перевищення пластового тиску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пл</a:t>
            </a:r>
            <a:r>
              <a:rPr lang="hr-HR" dirty="0" smtClean="0">
                <a:solidFill>
                  <a:schemeClr val="tx1"/>
                </a:solidFill>
              </a:rPr>
              <a:t>, точніше тиску </a:t>
            </a:r>
            <a:r>
              <a:rPr lang="uk-UA" dirty="0" smtClean="0">
                <a:solidFill>
                  <a:schemeClr val="tx1"/>
                </a:solidFill>
              </a:rPr>
              <a:t>в у</a:t>
            </a:r>
            <a:r>
              <a:rPr lang="hr-HR" dirty="0" smtClean="0">
                <a:solidFill>
                  <a:schemeClr val="tx1"/>
                </a:solidFill>
              </a:rPr>
              <a:t>сіх точках пласта, над тиском насичення нафти газом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. При цьому вибійний тиск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в</a:t>
            </a:r>
            <a:r>
              <a:rPr lang="hr-HR" dirty="0" smtClean="0">
                <a:solidFill>
                  <a:schemeClr val="tx1"/>
                </a:solidFill>
              </a:rPr>
              <a:t> не менший за тиск насичення: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i="1" dirty="0" smtClean="0">
                <a:solidFill>
                  <a:schemeClr val="tx1"/>
                </a:solidFill>
              </a:rPr>
              <a:t>                                                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в</a:t>
            </a:r>
            <a:r>
              <a:rPr lang="hr-HR" i="1" baseline="-25000" dirty="0" smtClean="0">
                <a:solidFill>
                  <a:schemeClr val="tx1"/>
                </a:solidFill>
              </a:rPr>
              <a:t> </a:t>
            </a:r>
            <a:r>
              <a:rPr lang="hr-HR" dirty="0" smtClean="0">
                <a:solidFill>
                  <a:schemeClr val="tx1"/>
                </a:solidFill>
                <a:sym typeface="Symbol"/>
              </a:rPr>
              <a:t></a:t>
            </a:r>
            <a:r>
              <a:rPr lang="hr-HR" dirty="0" smtClean="0">
                <a:solidFill>
                  <a:schemeClr val="tx1"/>
                </a:solidFill>
              </a:rPr>
              <a:t> </a:t>
            </a:r>
            <a:r>
              <a:rPr lang="hr-HR" i="1" dirty="0" smtClean="0">
                <a:solidFill>
                  <a:schemeClr val="tx1"/>
                </a:solidFill>
              </a:rPr>
              <a:t>p</a:t>
            </a:r>
            <a:r>
              <a:rPr lang="hr-HR" baseline="-25000" dirty="0" smtClean="0">
                <a:solidFill>
                  <a:schemeClr val="tx1"/>
                </a:solidFill>
              </a:rPr>
              <a:t>н</a:t>
            </a:r>
            <a:r>
              <a:rPr lang="hr-HR" dirty="0" smtClean="0">
                <a:solidFill>
                  <a:schemeClr val="tx1"/>
                </a:solidFill>
              </a:rPr>
              <a:t>. 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</a:t>
            </a:r>
            <a:r>
              <a:rPr lang="hr-HR" dirty="0" smtClean="0">
                <a:solidFill>
                  <a:schemeClr val="tx1"/>
                </a:solidFill>
              </a:rPr>
              <a:t>Нафта перебуває в однофазному стані. Приплив нафти до свердловин відбувається за рахунок енергії пружності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пружного розширення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нафти, зв’язаної води і породи. </a:t>
            </a:r>
            <a:r>
              <a:rPr lang="uk-UA" dirty="0" smtClean="0">
                <a:solidFill>
                  <a:schemeClr val="tx1"/>
                </a:solidFill>
              </a:rPr>
              <a:t>У разі</a:t>
            </a:r>
            <a:r>
              <a:rPr lang="hr-HR" dirty="0" smtClean="0">
                <a:solidFill>
                  <a:schemeClr val="tx1"/>
                </a:solidFill>
              </a:rPr>
              <a:t> зменшенн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тиску збільшується об’єм нафти і зв’язаної води, зменшується об’єм пор чи тріщин, а відповідний об’єм нафти надходить у свердловини. </a:t>
            </a:r>
            <a:r>
              <a:rPr lang="uk-UA" dirty="0" smtClean="0">
                <a:solidFill>
                  <a:schemeClr val="tx1"/>
                </a:solidFill>
              </a:rPr>
              <a:t>У</a:t>
            </a:r>
            <a:r>
              <a:rPr lang="hr-HR" dirty="0" smtClean="0">
                <a:solidFill>
                  <a:schemeClr val="tx1"/>
                </a:solidFill>
              </a:rPr>
              <a:t> міру розширення депресійних </a:t>
            </a:r>
            <a:r>
              <a:rPr lang="uk-UA" dirty="0" smtClean="0">
                <a:solidFill>
                  <a:schemeClr val="tx1"/>
                </a:solidFill>
              </a:rPr>
              <a:t>лійок</a:t>
            </a:r>
            <a:r>
              <a:rPr lang="hr-HR" dirty="0" smtClean="0">
                <a:solidFill>
                  <a:schemeClr val="tx1"/>
                </a:solidFill>
              </a:rPr>
              <a:t> пружний режим переходить в од</a:t>
            </a:r>
            <a:r>
              <a:rPr lang="uk-UA" dirty="0" smtClean="0">
                <a:solidFill>
                  <a:schemeClr val="tx1"/>
                </a:solidFill>
              </a:rPr>
              <a:t>и</a:t>
            </a:r>
            <a:r>
              <a:rPr lang="hr-HR" dirty="0" smtClean="0">
                <a:solidFill>
                  <a:schemeClr val="tx1"/>
                </a:solidFill>
              </a:rPr>
              <a:t>н із своїх різновид</a:t>
            </a:r>
            <a:r>
              <a:rPr lang="uk-UA" dirty="0" err="1" smtClean="0">
                <a:solidFill>
                  <a:schemeClr val="tx1"/>
                </a:solidFill>
              </a:rPr>
              <a:t>ів</a:t>
            </a:r>
            <a:r>
              <a:rPr lang="hr-HR" dirty="0" smtClean="0">
                <a:solidFill>
                  <a:schemeClr val="tx1"/>
                </a:solidFill>
              </a:rPr>
              <a:t> – у замкн</a:t>
            </a:r>
            <a:r>
              <a:rPr lang="uk-UA" dirty="0" err="1" smtClean="0">
                <a:solidFill>
                  <a:schemeClr val="tx1"/>
                </a:solidFill>
              </a:rPr>
              <a:t>ен</a:t>
            </a:r>
            <a:r>
              <a:rPr lang="hr-HR" dirty="0" smtClean="0">
                <a:solidFill>
                  <a:schemeClr val="tx1"/>
                </a:solidFill>
              </a:rPr>
              <a:t>опружний режим, коли поклад обмежений, або </a:t>
            </a:r>
            <a:r>
              <a:rPr lang="uk-UA" dirty="0" smtClean="0">
                <a:solidFill>
                  <a:schemeClr val="tx1"/>
                </a:solidFill>
              </a:rPr>
              <a:t>в</a:t>
            </a:r>
            <a:r>
              <a:rPr lang="hr-HR" dirty="0" smtClean="0">
                <a:solidFill>
                  <a:schemeClr val="tx1"/>
                </a:solidFill>
              </a:rPr>
              <a:t> пружноводонапірний режим, коли поклад  оточений законтурною водою.</a:t>
            </a:r>
            <a:endParaRPr lang="uk-UA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792088"/>
          </a:xfrm>
        </p:spPr>
        <p:txBody>
          <a:bodyPr>
            <a:normAutofit/>
          </a:bodyPr>
          <a:lstStyle/>
          <a:p>
            <a:r>
              <a:rPr lang="uk-UA" sz="3200" dirty="0" smtClean="0"/>
              <a:t>Пружний режим</a:t>
            </a:r>
            <a:endParaRPr lang="uk-UA" sz="3200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722376" y="1412776"/>
            <a:ext cx="7772400" cy="4824536"/>
          </a:xfrm>
        </p:spPr>
        <p:txBody>
          <a:bodyPr/>
          <a:lstStyle/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На</a:t>
            </a:r>
            <a:r>
              <a:rPr lang="hr-HR" dirty="0" smtClean="0">
                <a:solidFill>
                  <a:schemeClr val="tx1"/>
                </a:solidFill>
              </a:rPr>
              <a:t> початк</a:t>
            </a:r>
            <a:r>
              <a:rPr lang="uk-UA" dirty="0" smtClean="0">
                <a:solidFill>
                  <a:schemeClr val="tx1"/>
                </a:solidFill>
              </a:rPr>
              <a:t>у проявлення</a:t>
            </a:r>
            <a:r>
              <a:rPr lang="hr-HR" dirty="0" smtClean="0">
                <a:solidFill>
                  <a:schemeClr val="tx1"/>
                </a:solidFill>
              </a:rPr>
              <a:t> пружного режиму значно знижується тиск </a:t>
            </a:r>
            <a:r>
              <a:rPr lang="uk-UA" dirty="0" smtClean="0">
                <a:solidFill>
                  <a:schemeClr val="tx1"/>
                </a:solidFill>
              </a:rPr>
              <a:t>за</a:t>
            </a:r>
            <a:r>
              <a:rPr lang="hr-HR" dirty="0" smtClean="0">
                <a:solidFill>
                  <a:schemeClr val="tx1"/>
                </a:solidFill>
              </a:rPr>
              <a:t> стало</a:t>
            </a:r>
            <a:r>
              <a:rPr lang="uk-UA" dirty="0" err="1" smtClean="0">
                <a:solidFill>
                  <a:schemeClr val="tx1"/>
                </a:solidFill>
              </a:rPr>
              <a:t>го</a:t>
            </a:r>
            <a:r>
              <a:rPr lang="hr-HR" dirty="0" smtClean="0">
                <a:solidFill>
                  <a:schemeClr val="tx1"/>
                </a:solidFill>
              </a:rPr>
              <a:t> відб</a:t>
            </a:r>
            <a:r>
              <a:rPr lang="uk-UA" dirty="0" smtClean="0">
                <a:solidFill>
                  <a:schemeClr val="tx1"/>
                </a:solidFill>
              </a:rPr>
              <a:t>ирання</a:t>
            </a:r>
            <a:r>
              <a:rPr lang="hr-HR" dirty="0" smtClean="0">
                <a:solidFill>
                  <a:schemeClr val="tx1"/>
                </a:solidFill>
              </a:rPr>
              <a:t> нафти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або знижується поточний дебіт </a:t>
            </a:r>
            <a:r>
              <a:rPr lang="uk-UA" dirty="0" smtClean="0">
                <a:solidFill>
                  <a:schemeClr val="tx1"/>
                </a:solidFill>
              </a:rPr>
              <a:t>за</a:t>
            </a:r>
            <a:r>
              <a:rPr lang="hr-HR" dirty="0" smtClean="0">
                <a:solidFill>
                  <a:schemeClr val="tx1"/>
                </a:solidFill>
              </a:rPr>
              <a:t> сталого вибійного тиску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. </a:t>
            </a:r>
            <a:r>
              <a:rPr lang="uk-UA" dirty="0" smtClean="0">
                <a:solidFill>
                  <a:schemeClr val="tx1"/>
                </a:solidFill>
              </a:rPr>
              <a:t>У разі</a:t>
            </a:r>
            <a:r>
              <a:rPr lang="hr-HR" dirty="0" smtClean="0">
                <a:solidFill>
                  <a:schemeClr val="tx1"/>
                </a:solidFill>
              </a:rPr>
              <a:t> переход</a:t>
            </a:r>
            <a:r>
              <a:rPr lang="uk-UA" dirty="0" smtClean="0">
                <a:solidFill>
                  <a:schemeClr val="tx1"/>
                </a:solidFill>
              </a:rPr>
              <a:t>у в</a:t>
            </a:r>
            <a:r>
              <a:rPr lang="hr-HR" dirty="0" smtClean="0">
                <a:solidFill>
                  <a:schemeClr val="tx1"/>
                </a:solidFill>
              </a:rPr>
              <a:t> пружноводонапірний режим темп зменшення вибійного тиску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чи дебіту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сповільнюється, а </a:t>
            </a:r>
            <a:r>
              <a:rPr lang="uk-UA" dirty="0" smtClean="0">
                <a:solidFill>
                  <a:schemeClr val="tx1"/>
                </a:solidFill>
              </a:rPr>
              <a:t>за</a:t>
            </a:r>
            <a:r>
              <a:rPr lang="hr-HR" dirty="0" smtClean="0">
                <a:solidFill>
                  <a:schemeClr val="tx1"/>
                </a:solidFill>
              </a:rPr>
              <a:t> посиленн</a:t>
            </a:r>
            <a:r>
              <a:rPr lang="uk-UA" dirty="0" smtClean="0">
                <a:solidFill>
                  <a:schemeClr val="tx1"/>
                </a:solidFill>
              </a:rPr>
              <a:t>я</a:t>
            </a:r>
            <a:r>
              <a:rPr lang="hr-HR" dirty="0" smtClean="0">
                <a:solidFill>
                  <a:schemeClr val="tx1"/>
                </a:solidFill>
              </a:rPr>
              <a:t> ролі енергії напору води вибійний тиск </a:t>
            </a:r>
            <a:r>
              <a:rPr lang="uk-UA" dirty="0" smtClean="0">
                <a:solidFill>
                  <a:schemeClr val="tx1"/>
                </a:solidFill>
              </a:rPr>
              <a:t>(</a:t>
            </a:r>
            <a:r>
              <a:rPr lang="hr-HR" dirty="0" smtClean="0">
                <a:solidFill>
                  <a:schemeClr val="tx1"/>
                </a:solidFill>
              </a:rPr>
              <a:t>чи дебіт</a:t>
            </a:r>
            <a:r>
              <a:rPr lang="uk-UA" dirty="0" smtClean="0">
                <a:solidFill>
                  <a:schemeClr val="tx1"/>
                </a:solidFill>
              </a:rPr>
              <a:t>)</a:t>
            </a:r>
            <a:r>
              <a:rPr lang="hr-HR" dirty="0" smtClean="0">
                <a:solidFill>
                  <a:schemeClr val="tx1"/>
                </a:solidFill>
              </a:rPr>
              <a:t> може стабілізуватися, тобто пружний режим перейде у водонапірний.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Експлуатаційний г</a:t>
            </a:r>
            <a:r>
              <a:rPr lang="hr-HR" dirty="0" smtClean="0">
                <a:solidFill>
                  <a:schemeClr val="tx1"/>
                </a:solidFill>
              </a:rPr>
              <a:t>азовий фактор залишається незміннним на рівні газонасиченості</a:t>
            </a:r>
            <a:r>
              <a:rPr lang="uk-UA" dirty="0" smtClean="0">
                <a:solidFill>
                  <a:schemeClr val="tx1"/>
                </a:solidFill>
              </a:rPr>
              <a:t> (газовмісту) нафти</a:t>
            </a:r>
            <a:r>
              <a:rPr lang="hr-HR" dirty="0" smtClean="0">
                <a:solidFill>
                  <a:schemeClr val="tx1"/>
                </a:solidFill>
              </a:rPr>
              <a:t>. </a:t>
            </a:r>
            <a:r>
              <a:rPr lang="uk-UA" dirty="0" smtClean="0">
                <a:solidFill>
                  <a:schemeClr val="tx1"/>
                </a:solidFill>
              </a:rPr>
              <a:t>У</a:t>
            </a:r>
            <a:r>
              <a:rPr lang="hr-HR" dirty="0" smtClean="0">
                <a:solidFill>
                  <a:schemeClr val="tx1"/>
                </a:solidFill>
              </a:rPr>
              <a:t> міру того, як нафта буде заміщатися водою </a:t>
            </a:r>
            <a:r>
              <a:rPr lang="uk-UA" dirty="0" smtClean="0">
                <a:solidFill>
                  <a:schemeClr val="tx1"/>
                </a:solidFill>
              </a:rPr>
              <a:t>в разі</a:t>
            </a:r>
            <a:r>
              <a:rPr lang="hr-HR" dirty="0" smtClean="0">
                <a:solidFill>
                  <a:schemeClr val="tx1"/>
                </a:solidFill>
              </a:rPr>
              <a:t> пружноводонапірно</a:t>
            </a:r>
            <a:r>
              <a:rPr lang="uk-UA" dirty="0" smtClean="0">
                <a:solidFill>
                  <a:schemeClr val="tx1"/>
                </a:solidFill>
              </a:rPr>
              <a:t>го</a:t>
            </a:r>
            <a:r>
              <a:rPr lang="hr-HR" dirty="0" smtClean="0">
                <a:solidFill>
                  <a:schemeClr val="tx1"/>
                </a:solidFill>
              </a:rPr>
              <a:t> режим</a:t>
            </a:r>
            <a:r>
              <a:rPr lang="uk-UA" dirty="0" smtClean="0">
                <a:solidFill>
                  <a:schemeClr val="tx1"/>
                </a:solidFill>
              </a:rPr>
              <a:t>у</a:t>
            </a:r>
            <a:r>
              <a:rPr lang="hr-HR" dirty="0" smtClean="0">
                <a:solidFill>
                  <a:schemeClr val="tx1"/>
                </a:solidFill>
              </a:rPr>
              <a:t>, </a:t>
            </a:r>
            <a:r>
              <a:rPr lang="uk-UA" dirty="0" smtClean="0">
                <a:solidFill>
                  <a:schemeClr val="tx1"/>
                </a:solidFill>
              </a:rPr>
              <a:t>в</a:t>
            </a:r>
            <a:r>
              <a:rPr lang="hr-HR" dirty="0" smtClean="0">
                <a:solidFill>
                  <a:schemeClr val="tx1"/>
                </a:solidFill>
              </a:rPr>
              <a:t> продукції свердловин появиться вода і зростатиме обводненість продукції.</a:t>
            </a:r>
            <a:endParaRPr lang="uk-UA" dirty="0" smtClean="0">
              <a:solidFill>
                <a:schemeClr val="tx1"/>
              </a:solidFill>
            </a:endParaRPr>
          </a:p>
          <a:p>
            <a:pPr algn="just"/>
            <a:r>
              <a:rPr lang="uk-UA" dirty="0" smtClean="0">
                <a:solidFill>
                  <a:schemeClr val="tx1"/>
                </a:solidFill>
              </a:rPr>
              <a:t>          Пружний режим проявляється завжди.</a:t>
            </a:r>
          </a:p>
          <a:p>
            <a:endParaRPr lang="uk-UA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3077</TotalTime>
  <Words>2188</Words>
  <Application>Microsoft Office PowerPoint</Application>
  <PresentationFormat>Экран (4:3)</PresentationFormat>
  <Paragraphs>88</Paragraphs>
  <Slides>24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6" baseType="lpstr">
      <vt:lpstr>Аспект</vt:lpstr>
      <vt:lpstr>Equation</vt:lpstr>
      <vt:lpstr>Розробка та експлуатація нафтових родовищ</vt:lpstr>
      <vt:lpstr>    Потенціальна енергія положення      </vt:lpstr>
      <vt:lpstr>Потенцiальна енегія пружної деформації</vt:lpstr>
      <vt:lpstr>Види (джерела) пластової енергії </vt:lpstr>
      <vt:lpstr>Типи покладів нафти</vt:lpstr>
      <vt:lpstr>Режими роботи  нафтових покладів</vt:lpstr>
      <vt:lpstr>Режими роботи нафтових покладів</vt:lpstr>
      <vt:lpstr>Пружний режим</vt:lpstr>
      <vt:lpstr>Пружний режим</vt:lpstr>
      <vt:lpstr>Водонапірний режим</vt:lpstr>
      <vt:lpstr>Продовження слайду </vt:lpstr>
      <vt:lpstr>Газонапірний режим</vt:lpstr>
      <vt:lpstr>Продовження слайду</vt:lpstr>
      <vt:lpstr>Режим розчиненого газу</vt:lpstr>
      <vt:lpstr>Продовження слайду</vt:lpstr>
      <vt:lpstr>Гравітаційний режим</vt:lpstr>
      <vt:lpstr>Мішані режими</vt:lpstr>
      <vt:lpstr>Узагальнення і реалізація режимів роботи</vt:lpstr>
      <vt:lpstr> Нафтовилучення із пластів</vt:lpstr>
      <vt:lpstr>Поточний, кінцевий і проектний коефіцієнти нафтовилучення </vt:lpstr>
      <vt:lpstr>Коефіцієнт нафтовилучення</vt:lpstr>
      <vt:lpstr>Коефіцієнт охоплення</vt:lpstr>
      <vt:lpstr>Коефіцієнт витіснення</vt:lpstr>
      <vt:lpstr>Ефективність режимів роботи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Розробка та експлуатація нафтових родовищ</dc:title>
  <dc:creator>Ivan</dc:creator>
  <cp:lastModifiedBy>Ivan</cp:lastModifiedBy>
  <cp:revision>7</cp:revision>
  <dcterms:created xsi:type="dcterms:W3CDTF">2021-02-15T08:32:46Z</dcterms:created>
  <dcterms:modified xsi:type="dcterms:W3CDTF">2021-09-29T08:57:47Z</dcterms:modified>
</cp:coreProperties>
</file>