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404FC5F-87AC-430B-8328-570CFACBDE4F}" type="datetimeFigureOut">
              <a:rPr lang="uk-UA" smtClean="0"/>
              <a:pPr/>
              <a:t>03.11.2021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6F53D2F-999F-42C4-8AE8-70827345544F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400800" cy="1584176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Лекція 3. </a:t>
            </a:r>
            <a:r>
              <a:rPr lang="uk-UA" smtClean="0">
                <a:solidFill>
                  <a:schemeClr val="tx1"/>
                </a:solidFill>
              </a:rPr>
              <a:t>Класифікація свердловин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73531" y="6493947"/>
            <a:ext cx="76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solidFill>
                  <a:prstClr val="black"/>
                </a:solidFill>
              </a:rPr>
              <a:t>09514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Ліквідовані та законсервовані свердловини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44824"/>
            <a:ext cx="8183880" cy="4187952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У фонді свердловин нафтогазовидобувних підприємств числяться ліквідовані та законсервовані свердловини, оформлені відповідно до чинних ГСТУ і положень про ліквідацію та консервацію свердловин. </a:t>
            </a:r>
          </a:p>
          <a:p>
            <a:r>
              <a:rPr lang="uk-UA" dirty="0" smtClean="0"/>
              <a:t>До законсервованих відносяться свердловини (незалежно від їх призначення), які не працюють в зв’язку з недоцільністю або тимчасовою неможливістю їх експлуатації.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Експлуатаційний фонд свердловин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76872"/>
            <a:ext cx="8183880" cy="3258688"/>
          </a:xfrm>
        </p:spPr>
        <p:txBody>
          <a:bodyPr/>
          <a:lstStyle/>
          <a:p>
            <a:r>
              <a:rPr lang="uk-UA" dirty="0" smtClean="0"/>
              <a:t>Експлуатаційний фонд видобувних, нагнітальних свердловин складається з:</a:t>
            </a:r>
          </a:p>
          <a:p>
            <a:r>
              <a:rPr lang="uk-UA" dirty="0" smtClean="0"/>
              <a:t>діючих видобувних, нагнітальних свердловин;</a:t>
            </a:r>
          </a:p>
          <a:p>
            <a:r>
              <a:rPr lang="uk-UA" dirty="0" smtClean="0"/>
              <a:t>недіючих видобувних, нагнітальних свердловин.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83880" cy="1051560"/>
          </a:xfrm>
        </p:spPr>
        <p:txBody>
          <a:bodyPr/>
          <a:lstStyle/>
          <a:p>
            <a:r>
              <a:rPr lang="uk-UA" dirty="0" smtClean="0"/>
              <a:t>Діючий фонд свердловин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До діючих видобувних та нагнітальних свердловин відносять свердловини, які в звітному періоді (місяці) давали продукцію, в які закачувалися робочі агенти незалежно від тривалості їх роботи в цьому періоді.</a:t>
            </a:r>
          </a:p>
          <a:p>
            <a:r>
              <a:rPr lang="uk-UA" dirty="0" smtClean="0"/>
              <a:t>В окремих випадках, до діючих можуть відноситись свердловини, які у звітному періоді (місяці) деякий час не працювали у зв’язку із зупиненням для проведення досліджень з метою регулювання розробки та проведення експериментальних робіт, пов’язаних з технологією розробки покладу.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183880" cy="51780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Недіючий фонд свердловин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До недіючих видобувних та нагнітальних свердловин відносять свердловини, які в звітному періоді (місяці) не давали продукцію, в які не закачувалися робочі агенти. До них відносяться свердловини, які знаходяться в капітальному (поточному) ремонті, очікують капітального (поточного) ремонту після експлуатації, а також свердловини, які знаходяться в освоєнні і облаштуванні після завершення їх будівництва за умови, що вони прийняті на баланс нафтогазовидобувного підприємства.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58981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Свердловини-дублери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340768"/>
            <a:ext cx="8183880" cy="4187952"/>
          </a:xfrm>
        </p:spPr>
        <p:txBody>
          <a:bodyPr/>
          <a:lstStyle/>
          <a:p>
            <a:r>
              <a:rPr lang="uk-UA" dirty="0" smtClean="0"/>
              <a:t>Для заміни фактично ліквідованих через фізичний знос чи з технічних причин видобувних та нагнітальних свердловин буряться свердловини-дублери. </a:t>
            </a:r>
          </a:p>
          <a:p>
            <a:r>
              <a:rPr lang="uk-UA" dirty="0" smtClean="0"/>
              <a:t>Буріння і введення свердловин-дублерів обґрунтовується техніко-економічними розрахунками.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Категорії свердловин за призначенням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За призначенням свердловини діляться на такі категорії: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/>
              <a:t> параметричні,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/>
              <a:t>пошукові,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/>
              <a:t>розвідувальні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/>
              <a:t> експлуатаційні.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uk-UA" dirty="0" smtClean="0"/>
              <a:t>Призначення свердловин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709160"/>
          </a:xfrm>
        </p:spPr>
        <p:txBody>
          <a:bodyPr>
            <a:noAutofit/>
          </a:bodyPr>
          <a:lstStyle/>
          <a:p>
            <a:pPr algn="just"/>
            <a:r>
              <a:rPr lang="uk-UA" sz="2000" dirty="0" smtClean="0"/>
              <a:t>Параметричними </a:t>
            </a:r>
            <a:r>
              <a:rPr lang="uk-UA" sz="2000" dirty="0" smtClean="0"/>
              <a:t>називаються </a:t>
            </a:r>
            <a:r>
              <a:rPr lang="uk-UA" sz="2000" dirty="0" smtClean="0"/>
              <a:t>свердловини, які буряться на етапі пошуково-розвідувальних робіт з метою уточнення геолого-геофізичних параметрів розрізів для використання їх при обробці матеріалів геофізичних зйомок та виявлення порід-колекторів та покришок, оцінки перспектив нафтогазоносності районів та площ.</a:t>
            </a:r>
          </a:p>
          <a:p>
            <a:pPr algn="just"/>
            <a:r>
              <a:rPr lang="uk-UA" sz="2000" dirty="0" smtClean="0"/>
              <a:t> Пошуковими називаються свердловини, які буряться для пошуку нових покладів нафти і газу. </a:t>
            </a:r>
          </a:p>
          <a:p>
            <a:pPr algn="just"/>
            <a:r>
              <a:rPr lang="ru-RU" sz="2000" dirty="0" smtClean="0"/>
              <a:t> </a:t>
            </a:r>
            <a:r>
              <a:rPr lang="uk-UA" sz="2000" dirty="0" smtClean="0"/>
              <a:t>Розвідувальними  називаються  свердловини,  які буряться на площах з встановленою промисловою нафтогазоносністю з метою підготовки запасів нафти і газу промислових категорій та вихідних даних для складання технологічної схеми (проекту) розробки покладу чи родовища</a:t>
            </a:r>
            <a:endParaRPr lang="uk-UA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83880" cy="1051560"/>
          </a:xfrm>
        </p:spPr>
        <p:txBody>
          <a:bodyPr/>
          <a:lstStyle/>
          <a:p>
            <a:r>
              <a:rPr lang="uk-UA" dirty="0" smtClean="0"/>
              <a:t>Експлуатаційні свердловини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183880" cy="4187952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Експлуатаційними називаються свердловини, які буряться на покладах (родовищах), підготовлених до ДПР та промислової розробки. Буріння експлуатаційних свердловин здійснюється за проектами дослідно-промислової розробки, технологічними схемами (проектами) розробки покладів.</a:t>
            </a:r>
          </a:p>
          <a:p>
            <a:r>
              <a:rPr lang="uk-UA" dirty="0" smtClean="0"/>
              <a:t>До експлуатаційних свердловин відносять: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видобувні та нагнітальні свердловини, в тому числі випереджувальні на стадії ДПР,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контрольні (спостережні, п’єзометричні) свердловини,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оціночні, оціночно-експлуатаційні свердловини,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спеціальні (водозабірні, поглинальні) свердловини,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свердловини-дублери.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183880" cy="6057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Видобувні свердловини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77960"/>
            <a:ext cx="8183880" cy="3855296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Видобувні (нафтові і газові) свердловини буряться з метою вилучення із покладу нафти, газу, конденсату та інших супутніх компонентів.</a:t>
            </a:r>
          </a:p>
          <a:p>
            <a:pPr>
              <a:buNone/>
            </a:pPr>
            <a:r>
              <a:rPr lang="uk-UA" dirty="0" smtClean="0"/>
              <a:t>В залежності від способу підйому рідини видобувні свердловини ділять на фонтанні і механізовані 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83880" cy="1051560"/>
          </a:xfrm>
        </p:spPr>
        <p:txBody>
          <a:bodyPr/>
          <a:lstStyle/>
          <a:p>
            <a:r>
              <a:rPr lang="uk-UA" dirty="0" smtClean="0"/>
              <a:t>Нагнітальні свердловини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10445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sz="3400" dirty="0" smtClean="0"/>
              <a:t>      Нагнітальні свердловини буряться з метою впливу на продуктивні пласти шляхом закачування в них робочих агентів (води, газу, пари та інших). В залежності від прийнятої системи впливу, нагнітальні свердловини можуть бути законтурними, приконтурними, внутрішньоконтурними.</a:t>
            </a:r>
          </a:p>
          <a:p>
            <a:pPr>
              <a:buNone/>
            </a:pPr>
            <a:r>
              <a:rPr lang="uk-UA" sz="3400" dirty="0" smtClean="0"/>
              <a:t>       У процесі розробки покладу у фонд нагнітальних свердловин, з метою удосконалення чи зміни системи впливу на продуктивні пласти, можуть переводитися видобувні свердловини за умови, що вони виконали своє призначення як видобувні і відповідають вимогам нагнітальних свердловин.</a:t>
            </a:r>
          </a:p>
          <a:p>
            <a:pPr>
              <a:buNone/>
            </a:pPr>
            <a:r>
              <a:rPr lang="uk-UA" sz="3400" dirty="0" smtClean="0"/>
              <a:t>       Частина нагнітальних свердловин з технологічних причин може тимчасово використовуватися як видобувні.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1051560"/>
          </a:xfrm>
        </p:spPr>
        <p:txBody>
          <a:bodyPr/>
          <a:lstStyle/>
          <a:p>
            <a:r>
              <a:rPr lang="uk-UA" dirty="0" smtClean="0"/>
              <a:t>Контрольні свердловини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183880" cy="418795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uk-UA" sz="4400" dirty="0" smtClean="0"/>
              <a:t>       Контрольні (спостережні, п’єзометричні) свердловини буряться для здійснення контролю за розробкою родовищ (покладів):</a:t>
            </a:r>
          </a:p>
          <a:p>
            <a:pPr>
              <a:buNone/>
            </a:pPr>
            <a:r>
              <a:rPr lang="uk-UA" sz="4400" dirty="0" smtClean="0"/>
              <a:t>        спостережні – для періодичного спостереження за зміною положення водонафтового, газонафтового і газоводяного контактів, за зміною нафтогазоводонасиченості пласта в процесі розробки покладу, за зміною пластового тиску в газовій шапці, нафтовій та газовій зонах пласта;</a:t>
            </a:r>
          </a:p>
          <a:p>
            <a:pPr>
              <a:buNone/>
            </a:pPr>
            <a:r>
              <a:rPr lang="uk-UA" sz="4400" dirty="0" smtClean="0"/>
              <a:t>       п’єзометричні – для систематичного заміру пластового тиску в законтурній області.</a:t>
            </a:r>
          </a:p>
          <a:p>
            <a:pPr>
              <a:buNone/>
            </a:pPr>
            <a:r>
              <a:rPr lang="uk-UA" sz="4400" dirty="0" smtClean="0"/>
              <a:t>       Кількість і місцеположення контрольних свердловин визначається в проектних документах розробки покладу (родовища).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83880" cy="1051560"/>
          </a:xfrm>
        </p:spPr>
        <p:txBody>
          <a:bodyPr/>
          <a:lstStyle/>
          <a:p>
            <a:r>
              <a:rPr lang="uk-UA" dirty="0" smtClean="0"/>
              <a:t>Оціночні свердловини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183880" cy="418795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 smtClean="0"/>
              <a:t>          Оціночні, оціночно-експлуатаційні свердловини буряться на родовищах (покладах), які вводяться або введені в дослідно-промислову розробку з метою уточнення параметрів і режиму роботи пластів, їх продуктивної характеристики і запасів вуглеводнів за методом матеріального балансу (падіння пластового тиску), а також в процесі промислової розробки родовищ для уточнення продуктивної характеристики і запасів вуглеводнів окремих ділянок покладу.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83880" cy="805840"/>
          </a:xfrm>
        </p:spPr>
        <p:txBody>
          <a:bodyPr/>
          <a:lstStyle/>
          <a:p>
            <a:r>
              <a:rPr lang="uk-UA" dirty="0" smtClean="0"/>
              <a:t>Спеціальні свердловини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183880" cy="4187952"/>
          </a:xfrm>
        </p:spPr>
        <p:txBody>
          <a:bodyPr>
            <a:normAutofit fontScale="47500" lnSpcReduction="20000"/>
          </a:bodyPr>
          <a:lstStyle/>
          <a:p>
            <a:r>
              <a:rPr lang="uk-UA" sz="3800" dirty="0" smtClean="0"/>
              <a:t>Спеціальні свердловини буряться для видобування технічної води (водозабірні свердловини), повернення супутньо-пластових і стічних вод в підземні водоносні горизонти (поглинальні свердловини), закачування газу в пласти з метою підземного зберігання газу, ліквідації відкритих фонтанів, дегазації території.</a:t>
            </a:r>
          </a:p>
          <a:p>
            <a:r>
              <a:rPr lang="uk-UA" sz="3800" dirty="0" smtClean="0"/>
              <a:t>Водозабірні свердловини призначаються для водопостачання при заводненні покладів, при бурінні свердловин і забезпечення питною водою.</a:t>
            </a:r>
          </a:p>
          <a:p>
            <a:r>
              <a:rPr lang="uk-UA" sz="3800" dirty="0" smtClean="0"/>
              <a:t>Поглинальні свердловини призначаються для закачування (повернення) супутніх пластових вод і промислових стічних вод в підземні водоносні горизонти, які гідродинамічно не пов’язані з горизонтами питних вод.</a:t>
            </a:r>
          </a:p>
          <a:p>
            <a:r>
              <a:rPr lang="uk-UA" sz="3800" dirty="0" smtClean="0"/>
              <a:t>Дегазаційні свердловини призначаються для дегазації приповерхневих прошарків на території родовищ нафти і газу в разі їх загазованості.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3287</TotalTime>
  <Words>846</Words>
  <Application>Microsoft Office PowerPoint</Application>
  <PresentationFormat>Экран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 </vt:lpstr>
      <vt:lpstr>Категорії свердловин за призначенням</vt:lpstr>
      <vt:lpstr>Призначення свердловин</vt:lpstr>
      <vt:lpstr>Експлуатаційні свердловини</vt:lpstr>
      <vt:lpstr>Видобувні свердловини</vt:lpstr>
      <vt:lpstr>Нагнітальні свердловини</vt:lpstr>
      <vt:lpstr>Контрольні свердловини</vt:lpstr>
      <vt:lpstr>Оціночні свердловини </vt:lpstr>
      <vt:lpstr>Спеціальні свердловини</vt:lpstr>
      <vt:lpstr>Ліквідовані та законсервовані свердловини</vt:lpstr>
      <vt:lpstr>Експлуатаційний фонд свердловин</vt:lpstr>
      <vt:lpstr>Діючий фонд свердловин</vt:lpstr>
      <vt:lpstr>Недіючий фонд свердловин</vt:lpstr>
      <vt:lpstr>Свердловини-дублери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Ivan</dc:creator>
  <cp:lastModifiedBy>Ivan</cp:lastModifiedBy>
  <cp:revision>38</cp:revision>
  <dcterms:created xsi:type="dcterms:W3CDTF">2020-09-13T14:27:07Z</dcterms:created>
  <dcterms:modified xsi:type="dcterms:W3CDTF">2021-11-03T13:31:13Z</dcterms:modified>
</cp:coreProperties>
</file>