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vernote.com/intl/ru/templates?category=7245f68e-cd19-42a5-92ac-080bffdd6dac" TargetMode="External"/><Relationship Id="rId2" Type="http://schemas.openxmlformats.org/officeDocument/2006/relationships/hyperlink" Target="https://medialab.online/news/test5/" TargetMode="External"/><Relationship Id="rId1" Type="http://schemas.openxmlformats.org/officeDocument/2006/relationships/slideLayout" Target="../slideLayouts/slideLayout2.xml"/><Relationship Id="rId4" Type="http://schemas.openxmlformats.org/officeDocument/2006/relationships/hyperlink" Target="https://leosvit.com/ar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3200" b="1" dirty="0" smtClean="0"/>
              <a:t>Глибинне (якісне)</a:t>
            </a:r>
            <a:r>
              <a:rPr lang="uk-UA" sz="3200" b="1" dirty="0" err="1" smtClean="0"/>
              <a:t>інтерв</a:t>
            </a:r>
            <a:r>
              <a:rPr lang="en-US" sz="3200" b="1" dirty="0" smtClean="0"/>
              <a:t>’</a:t>
            </a:r>
            <a:r>
              <a:rPr lang="uk-UA" sz="3200" b="1" dirty="0" err="1" smtClean="0"/>
              <a:t>ювання</a:t>
            </a:r>
            <a:r>
              <a:rPr lang="en-US" sz="3200" b="1" dirty="0" smtClean="0"/>
              <a:t> </a:t>
            </a:r>
            <a:r>
              <a:rPr lang="uk-UA" sz="3200" b="1" dirty="0" smtClean="0"/>
              <a:t>як спосіб збору даних</a:t>
            </a:r>
            <a:endParaRPr lang="uk-UA" sz="3200" b="1" dirty="0"/>
          </a:p>
        </p:txBody>
      </p:sp>
      <p:sp>
        <p:nvSpPr>
          <p:cNvPr id="3" name="Підзаголовок 2"/>
          <p:cNvSpPr>
            <a:spLocks noGrp="1"/>
          </p:cNvSpPr>
          <p:nvPr>
            <p:ph type="subTitle" idx="1"/>
          </p:nvPr>
        </p:nvSpPr>
        <p:spPr/>
        <p:txBody>
          <a:bodyPr/>
          <a:lstStyle/>
          <a:p>
            <a:r>
              <a:rPr lang="uk-UA" dirty="0" smtClean="0"/>
              <a:t>Практичні поради</a:t>
            </a:r>
            <a:endParaRPr lang="uk-UA" dirty="0"/>
          </a:p>
        </p:txBody>
      </p:sp>
      <p:pic>
        <p:nvPicPr>
          <p:cNvPr id="1026" name="Picture 2" descr="Я такого не говорив», - Або коротко про інтерв'ю на Вінниччині | Інститут  масової інформ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4030132"/>
            <a:ext cx="28797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8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Сценарій</a:t>
            </a:r>
            <a:endParaRPr lang="uk-UA" dirty="0"/>
          </a:p>
        </p:txBody>
      </p:sp>
      <p:sp>
        <p:nvSpPr>
          <p:cNvPr id="3" name="Місце для вмісту 2"/>
          <p:cNvSpPr>
            <a:spLocks noGrp="1"/>
          </p:cNvSpPr>
          <p:nvPr>
            <p:ph idx="1"/>
          </p:nvPr>
        </p:nvSpPr>
        <p:spPr/>
        <p:txBody>
          <a:bodyPr>
            <a:normAutofit/>
          </a:bodyPr>
          <a:lstStyle/>
          <a:p>
            <a:r>
              <a:rPr lang="uk-UA" dirty="0"/>
              <a:t>Перед тим як проводити глибинне інтерв’ю дослідник має написати сценарій, або </a:t>
            </a:r>
            <a:r>
              <a:rPr lang="uk-UA" dirty="0" err="1"/>
              <a:t>гайд</a:t>
            </a:r>
            <a:r>
              <a:rPr lang="uk-UA" dirty="0"/>
              <a:t> (</a:t>
            </a:r>
            <a:r>
              <a:rPr lang="uk-UA" dirty="0" err="1"/>
              <a:t>англ</a:t>
            </a:r>
            <a:r>
              <a:rPr lang="uk-UA" dirty="0"/>
              <a:t>. </a:t>
            </a:r>
            <a:r>
              <a:rPr lang="en-US" dirty="0"/>
              <a:t>guide), </a:t>
            </a:r>
            <a:r>
              <a:rPr lang="uk-UA" dirty="0"/>
              <a:t>на який він або інтерв’юер орієнтуватиметься. Робота над </a:t>
            </a:r>
            <a:r>
              <a:rPr lang="uk-UA" dirty="0" err="1"/>
              <a:t>гайдом</a:t>
            </a:r>
            <a:r>
              <a:rPr lang="uk-UA" dirty="0"/>
              <a:t> — дуже важливий етап підготовки глибинного інтерв’ю</a:t>
            </a:r>
            <a:r>
              <a:rPr lang="uk-UA" dirty="0" smtClean="0"/>
              <a:t>.</a:t>
            </a:r>
            <a:endParaRPr lang="uk-UA" dirty="0"/>
          </a:p>
          <a:p>
            <a:r>
              <a:rPr lang="uk-UA" i="1" dirty="0"/>
              <a:t>Перед початком інтерв’ювання важливо протестувати </a:t>
            </a:r>
            <a:r>
              <a:rPr lang="uk-UA" i="1" dirty="0" err="1"/>
              <a:t>гайд</a:t>
            </a:r>
            <a:r>
              <a:rPr lang="uk-UA" i="1" dirty="0"/>
              <a:t> і перевірити його </a:t>
            </a:r>
            <a:r>
              <a:rPr lang="uk-UA" i="1" dirty="0" smtClean="0"/>
              <a:t>якість. </a:t>
            </a:r>
            <a:r>
              <a:rPr lang="uk-UA" i="1" dirty="0"/>
              <a:t>Тестування </a:t>
            </a:r>
            <a:r>
              <a:rPr lang="uk-UA" i="1" dirty="0" err="1"/>
              <a:t>гайду</a:t>
            </a:r>
            <a:r>
              <a:rPr lang="uk-UA" i="1" dirty="0"/>
              <a:t> можливе через проведення одного-двох пілотних інтерв’ю, завдяки яким стає зрозуміло, чи структура </a:t>
            </a:r>
            <a:r>
              <a:rPr lang="uk-UA" i="1" dirty="0" err="1"/>
              <a:t>гайду</a:t>
            </a:r>
            <a:r>
              <a:rPr lang="uk-UA" i="1" dirty="0"/>
              <a:t> оптимальна, чи всі питання працюють, чи потрібно щось змінити.</a:t>
            </a:r>
          </a:p>
        </p:txBody>
      </p:sp>
    </p:spTree>
    <p:extLst>
      <p:ext uri="{BB962C8B-B14F-4D97-AF65-F5344CB8AC3E}">
        <p14:creationId xmlns:p14="http://schemas.microsoft.com/office/powerpoint/2010/main" val="347435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Підготовка до інтерв’ю</a:t>
            </a:r>
          </a:p>
        </p:txBody>
      </p:sp>
      <p:sp>
        <p:nvSpPr>
          <p:cNvPr id="3" name="Місце для вмісту 2"/>
          <p:cNvSpPr>
            <a:spLocks noGrp="1"/>
          </p:cNvSpPr>
          <p:nvPr>
            <p:ph idx="1"/>
          </p:nvPr>
        </p:nvSpPr>
        <p:spPr/>
        <p:txBody>
          <a:bodyPr>
            <a:normAutofit lnSpcReduction="10000"/>
          </a:bodyPr>
          <a:lstStyle/>
          <a:p>
            <a:r>
              <a:rPr lang="uk-UA" dirty="0"/>
              <a:t>Підготовка до інтерв’ю дає змогу інтерв’юеру швидше досягнути контакту з інформантом. Особливо це стосується інтерв’ю з </a:t>
            </a:r>
            <a:r>
              <a:rPr lang="uk-UA" dirty="0" err="1"/>
              <a:t>високостатусними</a:t>
            </a:r>
            <a:r>
              <a:rPr lang="uk-UA" dirty="0"/>
              <a:t> та унікальними інформантами. Сергій </a:t>
            </a:r>
            <a:r>
              <a:rPr lang="uk-UA" dirty="0" err="1"/>
              <a:t>Белановський</a:t>
            </a:r>
            <a:r>
              <a:rPr lang="uk-UA" dirty="0"/>
              <a:t> виділяє у процесі підготовки два етапи </a:t>
            </a:r>
            <a:r>
              <a:rPr lang="uk-UA" dirty="0" smtClean="0"/>
              <a:t>: </a:t>
            </a:r>
            <a:r>
              <a:rPr lang="uk-UA" dirty="0"/>
              <a:t>збір інформації про особистість інформанта. Така інформація часто буває конче потрібна для проведення інтерв’ю з керівниками або відомими особистостями. Інтерв’юер має вивчити доступну інформацію в інтернеті, прочитати наявні публікації, опитати спільних знайомих про інформанта як людину і про те, як зручніше розпочати бесіду з </a:t>
            </a:r>
            <a:r>
              <a:rPr lang="uk-UA" dirty="0" smtClean="0"/>
              <a:t>ним;</a:t>
            </a:r>
            <a:endParaRPr lang="uk-UA" dirty="0"/>
          </a:p>
        </p:txBody>
      </p:sp>
    </p:spTree>
    <p:extLst>
      <p:ext uri="{BB962C8B-B14F-4D97-AF65-F5344CB8AC3E}">
        <p14:creationId xmlns:p14="http://schemas.microsoft.com/office/powerpoint/2010/main" val="209804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Підготовка до інтерв’ю</a:t>
            </a:r>
          </a:p>
        </p:txBody>
      </p:sp>
      <p:sp>
        <p:nvSpPr>
          <p:cNvPr id="3" name="Місце для вмісту 2"/>
          <p:cNvSpPr>
            <a:spLocks noGrp="1"/>
          </p:cNvSpPr>
          <p:nvPr>
            <p:ph idx="1"/>
          </p:nvPr>
        </p:nvSpPr>
        <p:spPr/>
        <p:txBody>
          <a:bodyPr>
            <a:normAutofit lnSpcReduction="10000"/>
          </a:bodyPr>
          <a:lstStyle/>
          <a:p>
            <a:r>
              <a:rPr lang="uk-UA" dirty="0"/>
              <a:t>підготовка у предметній галузі дослідження означає, що під час проведення інтерв’ю у сфері економіки, політики, медицини та інших спеціальних питаннях від інтерв’юера вимагається предметна кваліфікація, достатня для правильного розуміння відповідей інформантів і, особливо, для правильного фокусування інтерв’ю на найбільш важливих проблемах. Це не значить, що інтерв’юер має стати економістом, політиком або лікарем, проте він мусить володіти достатньою ерудицією, щоб в очах інформанта бути достойним співрозмовником.</a:t>
            </a:r>
          </a:p>
          <a:p>
            <a:endParaRPr lang="uk-UA" dirty="0"/>
          </a:p>
        </p:txBody>
      </p:sp>
    </p:spTree>
    <p:extLst>
      <p:ext uri="{BB962C8B-B14F-4D97-AF65-F5344CB8AC3E}">
        <p14:creationId xmlns:p14="http://schemas.microsoft.com/office/powerpoint/2010/main" val="304888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592668"/>
          </a:xfrm>
        </p:spPr>
        <p:txBody>
          <a:bodyPr>
            <a:normAutofit fontScale="90000"/>
          </a:bodyPr>
          <a:lstStyle/>
          <a:p>
            <a:r>
              <a:rPr lang="uk-UA" dirty="0"/>
              <a:t>Рекомендації щодо проведення інтерв’ю</a:t>
            </a:r>
          </a:p>
        </p:txBody>
      </p:sp>
      <p:sp>
        <p:nvSpPr>
          <p:cNvPr id="3" name="Місце для вмісту 2"/>
          <p:cNvSpPr>
            <a:spLocks noGrp="1"/>
          </p:cNvSpPr>
          <p:nvPr>
            <p:ph idx="1"/>
          </p:nvPr>
        </p:nvSpPr>
        <p:spPr/>
        <p:txBody>
          <a:bodyPr>
            <a:normAutofit fontScale="92500" lnSpcReduction="20000"/>
          </a:bodyPr>
          <a:lstStyle/>
          <a:p>
            <a:r>
              <a:rPr lang="uk-UA" b="1" dirty="0" smtClean="0">
                <a:solidFill>
                  <a:schemeClr val="accent4"/>
                </a:solidFill>
              </a:rPr>
              <a:t>Не </a:t>
            </a:r>
            <a:r>
              <a:rPr lang="uk-UA" b="1" dirty="0">
                <a:solidFill>
                  <a:schemeClr val="accent4"/>
                </a:solidFill>
              </a:rPr>
              <a:t>починайте одразу з основної теми</a:t>
            </a:r>
            <a:r>
              <a:rPr lang="uk-UA" dirty="0"/>
              <a:t>. Розпочати інтерв’ювання варто зі знайомства, обміну запитаннями-відповідями на нейтральні теми. </a:t>
            </a:r>
            <a:r>
              <a:rPr lang="uk-UA" dirty="0" err="1"/>
              <a:t>Ставте</a:t>
            </a:r>
            <a:r>
              <a:rPr lang="uk-UA" dirty="0"/>
              <a:t> </a:t>
            </a:r>
            <a:r>
              <a:rPr lang="uk-UA" dirty="0" err="1"/>
              <a:t>розігрівальні</a:t>
            </a:r>
            <a:r>
              <a:rPr lang="uk-UA" dirty="0"/>
              <a:t> запитання (</a:t>
            </a:r>
            <a:r>
              <a:rPr lang="uk-UA" dirty="0" err="1"/>
              <a:t>англ</a:t>
            </a:r>
            <a:r>
              <a:rPr lang="uk-UA" dirty="0"/>
              <a:t>. </a:t>
            </a:r>
            <a:r>
              <a:rPr lang="en-US" dirty="0"/>
              <a:t>ice-breaking and warm-up questions). </a:t>
            </a:r>
            <a:r>
              <a:rPr lang="uk-UA" dirty="0"/>
              <a:t>Наприклад: </a:t>
            </a:r>
            <a:r>
              <a:rPr lang="uk-UA" i="1" dirty="0"/>
              <a:t>«Як ваші справи?», «Як минув ваш день?», «Чи складно було знайти цю локацію?». </a:t>
            </a:r>
            <a:r>
              <a:rPr lang="uk-UA" dirty="0"/>
              <a:t>Поговоріть про щось нейтральне, скажімо, про погоду. Відповідаючи, не варто вдаватися в деталі, але можна й відповісти докладніше, ніж банальне «все добре». Поводьтеся природно, рефлексуйте, озвучуйте власні емоції чи враження — це допоможе розслабитися. Можна також почати бесіду з компліменту інформантові (якщо доречно). Наприклад</a:t>
            </a:r>
            <a:r>
              <a:rPr lang="uk-UA" i="1" dirty="0"/>
              <a:t>: «Які цікаві картини у вашому офісі. Самі вибирали?»</a:t>
            </a:r>
            <a:r>
              <a:rPr lang="uk-UA" dirty="0"/>
              <a:t>. Завдання цього етапу — налагодити емоційний контакт і створити приємну атмосферу. </a:t>
            </a:r>
          </a:p>
        </p:txBody>
      </p:sp>
    </p:spTree>
    <p:extLst>
      <p:ext uri="{BB962C8B-B14F-4D97-AF65-F5344CB8AC3E}">
        <p14:creationId xmlns:p14="http://schemas.microsoft.com/office/powerpoint/2010/main" val="362605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Рекомендації щодо проведення інтерв’ю</a:t>
            </a:r>
          </a:p>
        </p:txBody>
      </p:sp>
      <p:sp>
        <p:nvSpPr>
          <p:cNvPr id="3" name="Місце для вмісту 2"/>
          <p:cNvSpPr>
            <a:spLocks noGrp="1"/>
          </p:cNvSpPr>
          <p:nvPr>
            <p:ph idx="1"/>
          </p:nvPr>
        </p:nvSpPr>
        <p:spPr/>
        <p:txBody>
          <a:bodyPr>
            <a:normAutofit lnSpcReduction="10000"/>
          </a:bodyPr>
          <a:lstStyle/>
          <a:p>
            <a:r>
              <a:rPr lang="uk-UA" dirty="0"/>
              <a:t>У разі запису інтерв’ю важливо повідомити інформанта про те, що інтерв’ю буде записуватися на диктофон. Важливо запевнити інформанта, що інформація залишиться конфіденційною. </a:t>
            </a:r>
            <a:r>
              <a:rPr lang="uk-UA" i="1" dirty="0" err="1"/>
              <a:t>Ставте</a:t>
            </a:r>
            <a:r>
              <a:rPr lang="uk-UA" i="1" dirty="0"/>
              <a:t> прості запитання на початку інтерв’ю.</a:t>
            </a:r>
            <a:r>
              <a:rPr lang="uk-UA" dirty="0"/>
              <a:t> Це дасть змогу вибудувати довіру. А більш складні, чутливі питання </a:t>
            </a:r>
            <a:r>
              <a:rPr lang="uk-UA" dirty="0" err="1"/>
              <a:t>ставте</a:t>
            </a:r>
            <a:r>
              <a:rPr lang="uk-UA" dirty="0"/>
              <a:t> в середині інтерв’ю. Наприклад, не починайте інтерв’ю із незадокументованим мігрантом зі слів «я знаю, що ви перебуваєте тут нелегально». Краще продемонструйте емпатію та розуміння ситуації, наприклад: «Я розумію, що ви перебуваєте в непростій ситуації, пов’язаній з вашим імміграційним статусом»</a:t>
            </a:r>
          </a:p>
        </p:txBody>
      </p:sp>
    </p:spTree>
    <p:extLst>
      <p:ext uri="{BB962C8B-B14F-4D97-AF65-F5344CB8AC3E}">
        <p14:creationId xmlns:p14="http://schemas.microsoft.com/office/powerpoint/2010/main" val="298889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Рекомендації щодо проведення інтерв’ю</a:t>
            </a:r>
          </a:p>
        </p:txBody>
      </p:sp>
      <p:sp>
        <p:nvSpPr>
          <p:cNvPr id="3" name="Місце для вмісту 2"/>
          <p:cNvSpPr>
            <a:spLocks noGrp="1"/>
          </p:cNvSpPr>
          <p:nvPr>
            <p:ph idx="1"/>
          </p:nvPr>
        </p:nvSpPr>
        <p:spPr/>
        <p:txBody>
          <a:bodyPr/>
          <a:lstStyle/>
          <a:p>
            <a:r>
              <a:rPr lang="ru-RU" b="1" dirty="0" err="1">
                <a:solidFill>
                  <a:schemeClr val="accent4"/>
                </a:solidFill>
              </a:rPr>
              <a:t>Зоровий</a:t>
            </a:r>
            <a:r>
              <a:rPr lang="ru-RU" b="1" dirty="0">
                <a:solidFill>
                  <a:schemeClr val="accent4"/>
                </a:solidFill>
              </a:rPr>
              <a:t> контакт </a:t>
            </a:r>
            <a:r>
              <a:rPr lang="ru-RU" b="1" dirty="0" err="1">
                <a:solidFill>
                  <a:schemeClr val="accent4"/>
                </a:solidFill>
              </a:rPr>
              <a:t>важливий</a:t>
            </a:r>
            <a:r>
              <a:rPr lang="ru-RU" dirty="0"/>
              <a:t>. </a:t>
            </a:r>
            <a:r>
              <a:rPr lang="ru-RU" dirty="0" err="1"/>
              <a:t>Слухайте</a:t>
            </a:r>
            <a:r>
              <a:rPr lang="ru-RU" dirty="0"/>
              <a:t>, </a:t>
            </a:r>
            <a:r>
              <a:rPr lang="ru-RU" dirty="0" err="1"/>
              <a:t>слухайте</a:t>
            </a:r>
            <a:r>
              <a:rPr lang="ru-RU" dirty="0"/>
              <a:t> і </a:t>
            </a:r>
            <a:r>
              <a:rPr lang="ru-RU" dirty="0" err="1"/>
              <a:t>ще</a:t>
            </a:r>
            <a:r>
              <a:rPr lang="ru-RU" dirty="0"/>
              <a:t> раз </a:t>
            </a:r>
            <a:r>
              <a:rPr lang="ru-RU" dirty="0" err="1"/>
              <a:t>слухайте</a:t>
            </a:r>
            <a:r>
              <a:rPr lang="ru-RU" dirty="0"/>
              <a:t>! </a:t>
            </a:r>
            <a:r>
              <a:rPr lang="ru-RU" dirty="0" err="1"/>
              <a:t>Показуйте</a:t>
            </a:r>
            <a:r>
              <a:rPr lang="ru-RU" dirty="0"/>
              <a:t> </a:t>
            </a:r>
            <a:r>
              <a:rPr lang="ru-RU" dirty="0" err="1"/>
              <a:t>це</a:t>
            </a:r>
            <a:r>
              <a:rPr lang="ru-RU" dirty="0"/>
              <a:t> </a:t>
            </a:r>
            <a:r>
              <a:rPr lang="ru-RU" dirty="0" err="1"/>
              <a:t>співрозмовнику</a:t>
            </a:r>
            <a:r>
              <a:rPr lang="ru-RU" dirty="0"/>
              <a:t> через </a:t>
            </a:r>
            <a:r>
              <a:rPr lang="ru-RU" dirty="0" err="1"/>
              <a:t>зоровий</a:t>
            </a:r>
            <a:r>
              <a:rPr lang="ru-RU" dirty="0"/>
              <a:t> контакт, кивайте головою — так </a:t>
            </a:r>
            <a:r>
              <a:rPr lang="ru-RU" dirty="0" err="1"/>
              <a:t>продемонструєте</a:t>
            </a:r>
            <a:r>
              <a:rPr lang="ru-RU" dirty="0"/>
              <a:t> </a:t>
            </a:r>
            <a:r>
              <a:rPr lang="ru-RU" dirty="0" err="1"/>
              <a:t>зацікавленість</a:t>
            </a:r>
            <a:r>
              <a:rPr lang="ru-RU" dirty="0"/>
              <a:t> і </a:t>
            </a:r>
            <a:r>
              <a:rPr lang="ru-RU" dirty="0" err="1"/>
              <a:t>заохотите</a:t>
            </a:r>
            <a:r>
              <a:rPr lang="ru-RU" dirty="0"/>
              <a:t> </a:t>
            </a:r>
            <a:r>
              <a:rPr lang="ru-RU" dirty="0" err="1"/>
              <a:t>інформанта</a:t>
            </a:r>
            <a:r>
              <a:rPr lang="ru-RU" dirty="0"/>
              <a:t> </a:t>
            </a:r>
            <a:r>
              <a:rPr lang="ru-RU" dirty="0" err="1"/>
              <a:t>ділитися</a:t>
            </a:r>
            <a:r>
              <a:rPr lang="ru-RU" dirty="0"/>
              <a:t> </a:t>
            </a:r>
            <a:r>
              <a:rPr lang="ru-RU" dirty="0" err="1"/>
              <a:t>інформацією</a:t>
            </a:r>
            <a:r>
              <a:rPr lang="ru-RU" dirty="0"/>
              <a:t>. </a:t>
            </a:r>
            <a:endParaRPr lang="ru-RU" dirty="0" smtClean="0"/>
          </a:p>
          <a:p>
            <a:r>
              <a:rPr lang="ru-RU" dirty="0" err="1" smtClean="0"/>
              <a:t>Під</a:t>
            </a:r>
            <a:r>
              <a:rPr lang="ru-RU" dirty="0" smtClean="0"/>
              <a:t> </a:t>
            </a:r>
            <a:r>
              <a:rPr lang="ru-RU" dirty="0"/>
              <a:t>час </a:t>
            </a:r>
            <a:r>
              <a:rPr lang="ru-RU" dirty="0" err="1"/>
              <a:t>інтерв’ю</a:t>
            </a:r>
            <a:r>
              <a:rPr lang="ru-RU" dirty="0"/>
              <a:t> будьте </a:t>
            </a:r>
            <a:r>
              <a:rPr lang="ru-RU" dirty="0" err="1"/>
              <a:t>готові</a:t>
            </a:r>
            <a:r>
              <a:rPr lang="ru-RU" dirty="0"/>
              <a:t> </a:t>
            </a:r>
            <a:r>
              <a:rPr lang="ru-RU" b="1" dirty="0" err="1">
                <a:solidFill>
                  <a:schemeClr val="accent4"/>
                </a:solidFill>
              </a:rPr>
              <a:t>імпровізувати</a:t>
            </a:r>
            <a:r>
              <a:rPr lang="ru-RU" dirty="0"/>
              <a:t> — </a:t>
            </a:r>
            <a:r>
              <a:rPr lang="ru-RU" dirty="0" err="1"/>
              <a:t>ставити</a:t>
            </a:r>
            <a:r>
              <a:rPr lang="ru-RU" dirty="0"/>
              <a:t> </a:t>
            </a:r>
            <a:r>
              <a:rPr lang="ru-RU" dirty="0" err="1"/>
              <a:t>нові</a:t>
            </a:r>
            <a:r>
              <a:rPr lang="ru-RU" dirty="0"/>
              <a:t> </a:t>
            </a:r>
            <a:r>
              <a:rPr lang="ru-RU" dirty="0" err="1"/>
              <a:t>запитання</a:t>
            </a:r>
            <a:r>
              <a:rPr lang="ru-RU" dirty="0"/>
              <a:t>, </a:t>
            </a:r>
            <a:r>
              <a:rPr lang="ru-RU" dirty="0" err="1"/>
              <a:t>яких</a:t>
            </a:r>
            <a:r>
              <a:rPr lang="ru-RU" dirty="0"/>
              <a:t> не </a:t>
            </a:r>
            <a:r>
              <a:rPr lang="ru-RU" dirty="0" err="1"/>
              <a:t>було</a:t>
            </a:r>
            <a:r>
              <a:rPr lang="ru-RU" dirty="0"/>
              <a:t> в </a:t>
            </a:r>
            <a:r>
              <a:rPr lang="ru-RU" dirty="0" err="1"/>
              <a:t>гайді</a:t>
            </a:r>
            <a:r>
              <a:rPr lang="ru-RU" dirty="0"/>
              <a:t>, </a:t>
            </a:r>
            <a:r>
              <a:rPr lang="ru-RU" dirty="0" err="1"/>
              <a:t>змінювати</a:t>
            </a:r>
            <a:r>
              <a:rPr lang="ru-RU" dirty="0"/>
              <a:t> </a:t>
            </a:r>
            <a:r>
              <a:rPr lang="ru-RU" dirty="0" err="1"/>
              <a:t>їх</a:t>
            </a:r>
            <a:r>
              <a:rPr lang="ru-RU" dirty="0"/>
              <a:t> </a:t>
            </a:r>
            <a:r>
              <a:rPr lang="ru-RU" dirty="0" err="1"/>
              <a:t>послідовність</a:t>
            </a:r>
            <a:r>
              <a:rPr lang="ru-RU" dirty="0"/>
              <a:t>. </a:t>
            </a:r>
            <a:r>
              <a:rPr lang="ru-RU" dirty="0" err="1"/>
              <a:t>Вдале</a:t>
            </a:r>
            <a:r>
              <a:rPr lang="ru-RU" dirty="0"/>
              <a:t> </a:t>
            </a:r>
            <a:r>
              <a:rPr lang="ru-RU" dirty="0" err="1"/>
              <a:t>інтерв’ю</a:t>
            </a:r>
            <a:r>
              <a:rPr lang="ru-RU" dirty="0"/>
              <a:t> </a:t>
            </a:r>
            <a:r>
              <a:rPr lang="ru-RU" dirty="0" err="1"/>
              <a:t>може</a:t>
            </a:r>
            <a:r>
              <a:rPr lang="ru-RU" dirty="0"/>
              <a:t> бути </a:t>
            </a:r>
            <a:r>
              <a:rPr lang="ru-RU" dirty="0" err="1"/>
              <a:t>побудоване</a:t>
            </a:r>
            <a:r>
              <a:rPr lang="ru-RU" dirty="0"/>
              <a:t> на </a:t>
            </a:r>
            <a:r>
              <a:rPr lang="ru-RU" dirty="0" err="1"/>
              <a:t>чотирьох</a:t>
            </a:r>
            <a:r>
              <a:rPr lang="ru-RU" dirty="0"/>
              <a:t> </a:t>
            </a:r>
            <a:r>
              <a:rPr lang="ru-RU" dirty="0" err="1"/>
              <a:t>запитаннях</a:t>
            </a:r>
            <a:r>
              <a:rPr lang="ru-RU" dirty="0"/>
              <a:t> і </a:t>
            </a:r>
            <a:r>
              <a:rPr lang="ru-RU" dirty="0" err="1"/>
              <a:t>тривати</a:t>
            </a:r>
            <a:r>
              <a:rPr lang="ru-RU" dirty="0"/>
              <a:t> три </a:t>
            </a:r>
            <a:r>
              <a:rPr lang="ru-RU" dirty="0" err="1"/>
              <a:t>години</a:t>
            </a:r>
            <a:r>
              <a:rPr lang="ru-RU" dirty="0"/>
              <a:t>. </a:t>
            </a:r>
            <a:r>
              <a:rPr lang="ru-RU" dirty="0" err="1"/>
              <a:t>Це</a:t>
            </a:r>
            <a:r>
              <a:rPr lang="ru-RU" dirty="0"/>
              <a:t> нормально.</a:t>
            </a:r>
            <a:endParaRPr lang="uk-UA" dirty="0"/>
          </a:p>
        </p:txBody>
      </p:sp>
    </p:spTree>
    <p:extLst>
      <p:ext uri="{BB962C8B-B14F-4D97-AF65-F5344CB8AC3E}">
        <p14:creationId xmlns:p14="http://schemas.microsoft.com/office/powerpoint/2010/main" val="89371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Рекомендації щодо проведення інтерв’ю</a:t>
            </a:r>
          </a:p>
        </p:txBody>
      </p:sp>
      <p:sp>
        <p:nvSpPr>
          <p:cNvPr id="3" name="Місце для вмісту 2"/>
          <p:cNvSpPr>
            <a:spLocks noGrp="1"/>
          </p:cNvSpPr>
          <p:nvPr>
            <p:ph idx="1"/>
          </p:nvPr>
        </p:nvSpPr>
        <p:spPr/>
        <p:txBody>
          <a:bodyPr>
            <a:normAutofit fontScale="85000" lnSpcReduction="10000"/>
          </a:bodyPr>
          <a:lstStyle/>
          <a:p>
            <a:r>
              <a:rPr lang="uk-UA" b="1" dirty="0">
                <a:solidFill>
                  <a:schemeClr val="accent4"/>
                </a:solidFill>
              </a:rPr>
              <a:t>Не переривайте інформанта</a:t>
            </a:r>
            <a:r>
              <a:rPr lang="uk-UA" dirty="0"/>
              <a:t>. Краще змовчати і вислухати історію, яка, на вашу думку, не стосується теми інтерв’ю, але бути впевненим, що людина сказала все, що хотіла. Крім того, коли «відпустити» ситуацію й надати можливість інформанту висловитися, зазвичай можна здобути несподівану й цінну інформацію. З іншого боку, якщо час на інтерв’ю обмежений, а інформант свідомо чи випадково не відповідає на запитання (наприклад, у спілкуванні з політиками або чиновниками), інтерв’юеру </a:t>
            </a:r>
            <a:r>
              <a:rPr lang="uk-UA" b="1" dirty="0">
                <a:solidFill>
                  <a:schemeClr val="accent4"/>
                </a:solidFill>
              </a:rPr>
              <a:t>варто перехопити ініціативу і ввічливо спрямувати</a:t>
            </a:r>
            <a:r>
              <a:rPr lang="uk-UA" dirty="0"/>
              <a:t> його до теми бесіди. </a:t>
            </a:r>
            <a:endParaRPr lang="uk-UA" dirty="0" smtClean="0"/>
          </a:p>
          <a:p>
            <a:r>
              <a:rPr lang="uk-UA" b="1" dirty="0" smtClean="0">
                <a:solidFill>
                  <a:schemeClr val="accent4"/>
                </a:solidFill>
              </a:rPr>
              <a:t>Поважайте </a:t>
            </a:r>
            <a:r>
              <a:rPr lang="uk-UA" b="1" dirty="0">
                <a:solidFill>
                  <a:schemeClr val="accent4"/>
                </a:solidFill>
              </a:rPr>
              <a:t>позицію інформанта</a:t>
            </a:r>
            <a:r>
              <a:rPr lang="uk-UA" dirty="0"/>
              <a:t>, навіть якщо не погоджуєтеся з нею. Якщо інформант уникає відповідати на певні запитання, прийміть це і продовжуйте інтерв’ю. Краще поверніться знов до цих запитань пізніше у процесі інтерв’ювання. </a:t>
            </a:r>
          </a:p>
        </p:txBody>
      </p:sp>
    </p:spTree>
    <p:extLst>
      <p:ext uri="{BB962C8B-B14F-4D97-AF65-F5344CB8AC3E}">
        <p14:creationId xmlns:p14="http://schemas.microsoft.com/office/powerpoint/2010/main" val="87073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465668"/>
          </a:xfrm>
        </p:spPr>
        <p:txBody>
          <a:bodyPr>
            <a:normAutofit fontScale="90000"/>
          </a:bodyPr>
          <a:lstStyle/>
          <a:p>
            <a:r>
              <a:rPr lang="uk-UA" dirty="0"/>
              <a:t>Рекомендації щодо проведення інтерв’ю</a:t>
            </a:r>
          </a:p>
        </p:txBody>
      </p:sp>
      <p:sp>
        <p:nvSpPr>
          <p:cNvPr id="3" name="Місце для вмісту 2"/>
          <p:cNvSpPr>
            <a:spLocks noGrp="1"/>
          </p:cNvSpPr>
          <p:nvPr>
            <p:ph idx="1"/>
          </p:nvPr>
        </p:nvSpPr>
        <p:spPr>
          <a:xfrm>
            <a:off x="1295401" y="1574800"/>
            <a:ext cx="9601196" cy="4301068"/>
          </a:xfrm>
        </p:spPr>
        <p:txBody>
          <a:bodyPr>
            <a:normAutofit fontScale="85000" lnSpcReduction="10000"/>
          </a:bodyPr>
          <a:lstStyle/>
          <a:p>
            <a:r>
              <a:rPr lang="uk-UA" b="1" dirty="0">
                <a:solidFill>
                  <a:schemeClr val="accent4"/>
                </a:solidFill>
              </a:rPr>
              <a:t>Не бійтеся перепитувати або уточнювати, якщо вам щось незрозуміло</a:t>
            </a:r>
            <a:r>
              <a:rPr lang="uk-UA" dirty="0"/>
              <a:t>. Перевага глибинного інтерв’ю в тому, що інтерв’юер може ставити уточнювальні запитання (</a:t>
            </a:r>
            <a:r>
              <a:rPr lang="uk-UA" dirty="0" err="1"/>
              <a:t>англ</a:t>
            </a:r>
            <a:r>
              <a:rPr lang="uk-UA" dirty="0"/>
              <a:t>. </a:t>
            </a:r>
            <a:r>
              <a:rPr lang="en-US" dirty="0"/>
              <a:t>follow up questions), </a:t>
            </a:r>
            <a:r>
              <a:rPr lang="uk-UA" dirty="0"/>
              <a:t>що теж мистецтво. </a:t>
            </a:r>
            <a:endParaRPr lang="uk-UA" dirty="0" smtClean="0"/>
          </a:p>
          <a:p>
            <a:r>
              <a:rPr lang="uk-UA" b="1" dirty="0" smtClean="0">
                <a:solidFill>
                  <a:schemeClr val="accent4"/>
                </a:solidFill>
              </a:rPr>
              <a:t>Уникайте </a:t>
            </a:r>
            <a:r>
              <a:rPr lang="uk-UA" b="1" dirty="0">
                <a:solidFill>
                  <a:schemeClr val="accent4"/>
                </a:solidFill>
              </a:rPr>
              <a:t>тенденційних </a:t>
            </a:r>
            <a:r>
              <a:rPr lang="uk-UA" dirty="0"/>
              <a:t>(</a:t>
            </a:r>
            <a:r>
              <a:rPr lang="uk-UA" dirty="0" err="1"/>
              <a:t>англ</a:t>
            </a:r>
            <a:r>
              <a:rPr lang="uk-UA" dirty="0"/>
              <a:t>. </a:t>
            </a:r>
            <a:r>
              <a:rPr lang="en-US" dirty="0"/>
              <a:t>suggestive, leading, loaded) </a:t>
            </a:r>
            <a:r>
              <a:rPr lang="uk-UA" dirty="0"/>
              <a:t>запитань, тобто запитань, у яких уже міститься натяк на відповідь. Наприклад: «Ви голосуватимете за президента </a:t>
            </a:r>
            <a:r>
              <a:rPr lang="uk-UA" dirty="0" err="1"/>
              <a:t>Трампа</a:t>
            </a:r>
            <a:r>
              <a:rPr lang="uk-UA" dirty="0"/>
              <a:t>, чи не так?». Правильно запитати: «За кого ви плануєте голосувати?». </a:t>
            </a:r>
            <a:endParaRPr lang="uk-UA" dirty="0" smtClean="0"/>
          </a:p>
          <a:p>
            <a:r>
              <a:rPr lang="uk-UA" b="1" dirty="0" smtClean="0">
                <a:solidFill>
                  <a:schemeClr val="accent4"/>
                </a:solidFill>
              </a:rPr>
              <a:t>На </a:t>
            </a:r>
            <a:r>
              <a:rPr lang="uk-UA" b="1" dirty="0">
                <a:solidFill>
                  <a:schemeClr val="accent4"/>
                </a:solidFill>
              </a:rPr>
              <a:t>початку і наприкінці інтерв’ю можна розмовляти про речі поза </a:t>
            </a:r>
            <a:r>
              <a:rPr lang="uk-UA" b="1" dirty="0" err="1">
                <a:solidFill>
                  <a:schemeClr val="accent4"/>
                </a:solidFill>
              </a:rPr>
              <a:t>гайдом</a:t>
            </a:r>
            <a:r>
              <a:rPr lang="uk-UA" dirty="0"/>
              <a:t>. Наприклад, про причини вашої зацікавленості темою, пояснити, що далі відбувається з інтерв’ю. Під кінець можна поділитися своїми думками й висновками (що вас зацікавило, вразило, що важливо для вашого дослідження). Пам’ятайте про втому — як фізичну, так і емоційну. Говорити безперервно протягом півтори-двох годин для багатьох фізично важко. До речі, чинником формування втоми є не тільки тривалість інтерв’ю, а й рівень його складності</a:t>
            </a:r>
          </a:p>
        </p:txBody>
      </p:sp>
    </p:spTree>
    <p:extLst>
      <p:ext uri="{BB962C8B-B14F-4D97-AF65-F5344CB8AC3E}">
        <p14:creationId xmlns:p14="http://schemas.microsoft.com/office/powerpoint/2010/main" val="392074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Уміти </a:t>
            </a:r>
            <a:r>
              <a:rPr lang="uk-UA" dirty="0" smtClean="0"/>
              <a:t>співпереживати </a:t>
            </a:r>
            <a:r>
              <a:rPr lang="uk-UA" dirty="0"/>
              <a:t>й відчувати співрозмовника </a:t>
            </a:r>
          </a:p>
        </p:txBody>
      </p:sp>
      <p:sp>
        <p:nvSpPr>
          <p:cNvPr id="3" name="Місце для вмісту 2"/>
          <p:cNvSpPr>
            <a:spLocks noGrp="1"/>
          </p:cNvSpPr>
          <p:nvPr>
            <p:ph idx="1"/>
          </p:nvPr>
        </p:nvSpPr>
        <p:spPr/>
        <p:txBody>
          <a:bodyPr/>
          <a:lstStyle/>
          <a:p>
            <a:endParaRPr lang="uk-UA" dirty="0"/>
          </a:p>
        </p:txBody>
      </p:sp>
      <p:pic>
        <p:nvPicPr>
          <p:cNvPr id="1026" name="Picture 2" descr="Інтерв'ю з Maluj124 (Львів) - переможця дев'ятого чемпіонату сезону  2018/2019 | Prognoz.or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675" y="29083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1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Джерела</a:t>
            </a:r>
            <a:endParaRPr lang="uk-UA" dirty="0"/>
          </a:p>
        </p:txBody>
      </p:sp>
      <p:sp>
        <p:nvSpPr>
          <p:cNvPr id="3" name="Місце для вмісту 2"/>
          <p:cNvSpPr>
            <a:spLocks noGrp="1"/>
          </p:cNvSpPr>
          <p:nvPr>
            <p:ph idx="1"/>
          </p:nvPr>
        </p:nvSpPr>
        <p:spPr>
          <a:xfrm>
            <a:off x="1295401" y="2556932"/>
            <a:ext cx="9601196" cy="3653368"/>
          </a:xfrm>
        </p:spPr>
        <p:txBody>
          <a:bodyPr>
            <a:normAutofit fontScale="92500" lnSpcReduction="20000"/>
          </a:bodyPr>
          <a:lstStyle/>
          <a:p>
            <a:r>
              <a:rPr lang="uk-UA" dirty="0"/>
              <a:t>Богдан О. Що варто знати про соціологію та соціологічні дослідження. Посібник-довідник для громадських активістів та всіх зацікавлених. — К. : Дух і Літера, 2015. — 380 с. </a:t>
            </a:r>
            <a:r>
              <a:rPr lang="en-US" dirty="0"/>
              <a:t>https://cutt.ly/zWivskZ </a:t>
            </a:r>
            <a:endParaRPr lang="uk-UA" dirty="0" smtClean="0"/>
          </a:p>
          <a:p>
            <a:r>
              <a:rPr lang="uk-UA" dirty="0" smtClean="0"/>
              <a:t>Зверніть </a:t>
            </a:r>
            <a:r>
              <a:rPr lang="uk-UA" dirty="0"/>
              <a:t>увагу на розділ 6 «Як поставити запитання та вмовити дати щирі відповіді? Практичні поради для індивідуальних інтерв’ю, фокус-груп та анкетування</a:t>
            </a:r>
            <a:r>
              <a:rPr lang="uk-UA" dirty="0" smtClean="0"/>
              <a:t>».</a:t>
            </a:r>
            <a:endParaRPr lang="en-US" dirty="0" smtClean="0"/>
          </a:p>
          <a:p>
            <a:r>
              <a:rPr lang="en-US" b="1" dirty="0">
                <a:solidFill>
                  <a:schemeClr val="tx1"/>
                </a:solidFill>
                <a:hlinkClick r:id="rId2"/>
              </a:rPr>
              <a:t>https://medialab.online/news/test5</a:t>
            </a:r>
            <a:r>
              <a:rPr lang="en-US" b="1" dirty="0" smtClean="0">
                <a:solidFill>
                  <a:schemeClr val="tx1"/>
                </a:solidFill>
                <a:hlinkClick r:id="rId2"/>
              </a:rPr>
              <a:t>/</a:t>
            </a:r>
            <a:endParaRPr lang="en-US" b="1" dirty="0" smtClean="0">
              <a:solidFill>
                <a:schemeClr val="tx1"/>
              </a:solidFill>
            </a:endParaRPr>
          </a:p>
          <a:p>
            <a:r>
              <a:rPr lang="en-US" b="1" dirty="0">
                <a:solidFill>
                  <a:schemeClr val="tx1"/>
                </a:solidFill>
                <a:hlinkClick r:id="rId3"/>
              </a:rPr>
              <a:t>https://</a:t>
            </a:r>
            <a:r>
              <a:rPr lang="en-US" b="1" dirty="0" smtClean="0">
                <a:solidFill>
                  <a:schemeClr val="tx1"/>
                </a:solidFill>
                <a:hlinkClick r:id="rId3"/>
              </a:rPr>
              <a:t>evernote.com/intl/ru/templates?category=7245f68e-cd19-42a5-92ac-080bffdd6dac</a:t>
            </a:r>
            <a:endParaRPr lang="uk-UA" b="1" dirty="0" smtClean="0">
              <a:solidFill>
                <a:schemeClr val="tx1"/>
              </a:solidFill>
            </a:endParaRPr>
          </a:p>
          <a:p>
            <a:r>
              <a:rPr lang="en-US" b="1" dirty="0">
                <a:solidFill>
                  <a:schemeClr val="tx1"/>
                </a:solidFill>
                <a:hlinkClick r:id="rId4"/>
              </a:rPr>
              <a:t>https://</a:t>
            </a:r>
            <a:r>
              <a:rPr lang="en-US" b="1" dirty="0" smtClean="0">
                <a:solidFill>
                  <a:schemeClr val="tx1"/>
                </a:solidFill>
                <a:hlinkClick r:id="rId4"/>
              </a:rPr>
              <a:t>leosvit.com/art</a:t>
            </a:r>
            <a:endParaRPr lang="uk-UA" b="1" dirty="0" smtClean="0">
              <a:solidFill>
                <a:schemeClr val="tx1"/>
              </a:solidFill>
            </a:endParaRPr>
          </a:p>
          <a:p>
            <a:endParaRPr lang="en-US" dirty="0" smtClean="0">
              <a:solidFill>
                <a:schemeClr val="tx1"/>
              </a:solidFill>
            </a:endParaRPr>
          </a:p>
          <a:p>
            <a:endParaRPr lang="uk-UA" dirty="0"/>
          </a:p>
        </p:txBody>
      </p:sp>
    </p:spTree>
    <p:extLst>
      <p:ext uri="{BB962C8B-B14F-4D97-AF65-F5344CB8AC3E}">
        <p14:creationId xmlns:p14="http://schemas.microsoft.com/office/powerpoint/2010/main" val="276328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389468"/>
          </a:xfrm>
        </p:spPr>
        <p:txBody>
          <a:bodyPr>
            <a:normAutofit fontScale="90000"/>
          </a:bodyPr>
          <a:lstStyle/>
          <a:p>
            <a:r>
              <a:rPr lang="uk-UA" dirty="0" smtClean="0"/>
              <a:t>Інструмент для:</a:t>
            </a:r>
            <a:endParaRPr lang="uk-UA" dirty="0"/>
          </a:p>
        </p:txBody>
      </p:sp>
      <p:sp>
        <p:nvSpPr>
          <p:cNvPr id="3" name="Місце для вмісту 2"/>
          <p:cNvSpPr>
            <a:spLocks noGrp="1"/>
          </p:cNvSpPr>
          <p:nvPr>
            <p:ph idx="1"/>
          </p:nvPr>
        </p:nvSpPr>
        <p:spPr/>
        <p:txBody>
          <a:bodyPr>
            <a:normAutofit fontScale="92500" lnSpcReduction="20000"/>
          </a:bodyPr>
          <a:lstStyle/>
          <a:p>
            <a:r>
              <a:rPr lang="uk-UA" dirty="0"/>
              <a:t>В аналітичних дослідженнях глибинні інтерв’ю допомагають не тільки дістати дані, а й зрозуміти зворотний бік і підводні </a:t>
            </a:r>
            <a:r>
              <a:rPr lang="uk-UA" dirty="0" err="1"/>
              <a:t>камені</a:t>
            </a:r>
            <a:r>
              <a:rPr lang="uk-UA" dirty="0"/>
              <a:t> проблеми. Вони можуть виступати інструментом</a:t>
            </a:r>
            <a:r>
              <a:rPr lang="uk-UA" dirty="0" smtClean="0"/>
              <a:t>:</a:t>
            </a:r>
          </a:p>
          <a:p>
            <a:r>
              <a:rPr lang="uk-UA" dirty="0" smtClean="0"/>
              <a:t> </a:t>
            </a:r>
            <a:r>
              <a:rPr lang="uk-UA" dirty="0"/>
              <a:t>отримання доступу до найновішої інформації, недоступної з відкритих джерел</a:t>
            </a:r>
            <a:r>
              <a:rPr lang="uk-UA" dirty="0" smtClean="0"/>
              <a:t>;</a:t>
            </a:r>
          </a:p>
          <a:p>
            <a:r>
              <a:rPr lang="uk-UA" dirty="0" smtClean="0"/>
              <a:t> </a:t>
            </a:r>
            <a:r>
              <a:rPr lang="uk-UA" dirty="0"/>
              <a:t>перевірки реальності даних та рекомендацій (</a:t>
            </a:r>
            <a:r>
              <a:rPr lang="uk-UA" dirty="0" err="1"/>
              <a:t>англ</a:t>
            </a:r>
            <a:r>
              <a:rPr lang="uk-UA" dirty="0"/>
              <a:t>. </a:t>
            </a:r>
            <a:r>
              <a:rPr lang="en-US" dirty="0"/>
              <a:t>reality check</a:t>
            </a:r>
            <a:r>
              <a:rPr lang="en-US" dirty="0" smtClean="0"/>
              <a:t>);</a:t>
            </a:r>
            <a:endParaRPr lang="uk-UA" dirty="0" smtClean="0"/>
          </a:p>
          <a:p>
            <a:r>
              <a:rPr lang="en-US" dirty="0" smtClean="0"/>
              <a:t> </a:t>
            </a:r>
            <a:r>
              <a:rPr lang="uk-UA" dirty="0"/>
              <a:t>побудови довіри й підтримки </a:t>
            </a:r>
            <a:r>
              <a:rPr lang="uk-UA" dirty="0" err="1" smtClean="0"/>
              <a:t>десіжн-мейкера</a:t>
            </a:r>
            <a:r>
              <a:rPr lang="uk-UA" dirty="0" smtClean="0"/>
              <a:t> </a:t>
            </a:r>
            <a:r>
              <a:rPr lang="uk-UA" dirty="0"/>
              <a:t>(</a:t>
            </a:r>
            <a:r>
              <a:rPr lang="uk-UA" dirty="0" err="1"/>
              <a:t>англ</a:t>
            </a:r>
            <a:r>
              <a:rPr lang="uk-UA" dirty="0"/>
              <a:t>. </a:t>
            </a:r>
            <a:r>
              <a:rPr lang="en-US" dirty="0" err="1"/>
              <a:t>condence</a:t>
            </a:r>
            <a:r>
              <a:rPr lang="en-US" dirty="0"/>
              <a:t>-building </a:t>
            </a:r>
            <a:r>
              <a:rPr lang="en-US" dirty="0" smtClean="0"/>
              <a:t>tool</a:t>
            </a:r>
            <a:r>
              <a:rPr lang="uk-UA" dirty="0" smtClean="0"/>
              <a:t> –людина, яка приймає рішення</a:t>
            </a:r>
            <a:r>
              <a:rPr lang="en-US" dirty="0" smtClean="0"/>
              <a:t>); </a:t>
            </a:r>
            <a:endParaRPr lang="uk-UA" dirty="0" smtClean="0"/>
          </a:p>
          <a:p>
            <a:r>
              <a:rPr lang="uk-UA" dirty="0" smtClean="0"/>
              <a:t>ранньої </a:t>
            </a:r>
            <a:r>
              <a:rPr lang="uk-UA" dirty="0"/>
              <a:t>промоції, коли потрібно адвокатувати дослідження ще до його появи</a:t>
            </a:r>
          </a:p>
        </p:txBody>
      </p:sp>
      <p:pic>
        <p:nvPicPr>
          <p:cNvPr id="3074" name="Picture 2" descr="Пользовательское интервью: виды, методы и подхо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688975"/>
            <a:ext cx="2657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1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a:t>
            </a:r>
            <a:r>
              <a:rPr lang="uk-UA" smtClean="0"/>
              <a:t>за увагу</a:t>
            </a:r>
            <a:endParaRPr lang="uk-UA" dirty="0"/>
          </a:p>
        </p:txBody>
      </p:sp>
      <p:sp>
        <p:nvSpPr>
          <p:cNvPr id="3" name="Місце для вмісту 2"/>
          <p:cNvSpPr>
            <a:spLocks noGrp="1"/>
          </p:cNvSpPr>
          <p:nvPr>
            <p:ph idx="1"/>
          </p:nvPr>
        </p:nvSpPr>
        <p:spPr/>
        <p:txBody>
          <a:bodyPr/>
          <a:lstStyle/>
          <a:p>
            <a:endParaRPr lang="uk-UA"/>
          </a:p>
        </p:txBody>
      </p:sp>
      <p:pic>
        <p:nvPicPr>
          <p:cNvPr id="5122" name="Picture 2" descr="группа интервью для СМИ PNG , журналистика, СМИ, репортер PNG картинки и  пнг PSD рисунок для бесплатной загруз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2044700"/>
            <a:ext cx="9601196"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1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376768"/>
          </a:xfrm>
        </p:spPr>
        <p:txBody>
          <a:bodyPr>
            <a:normAutofit fontScale="90000"/>
          </a:bodyPr>
          <a:lstStyle/>
          <a:p>
            <a:r>
              <a:rPr lang="uk-UA" dirty="0"/>
              <a:t>Глибинні інтерв’ю — інструмент </a:t>
            </a:r>
            <a:r>
              <a:rPr lang="uk-UA" dirty="0" smtClean="0"/>
              <a:t>для</a:t>
            </a:r>
            <a:r>
              <a:rPr lang="uk-UA" dirty="0"/>
              <a:t>:</a:t>
            </a:r>
          </a:p>
        </p:txBody>
      </p:sp>
      <p:sp>
        <p:nvSpPr>
          <p:cNvPr id="3" name="Місце для вмісту 2"/>
          <p:cNvSpPr>
            <a:spLocks noGrp="1"/>
          </p:cNvSpPr>
          <p:nvPr>
            <p:ph idx="1"/>
          </p:nvPr>
        </p:nvSpPr>
        <p:spPr>
          <a:xfrm>
            <a:off x="1295401" y="1701800"/>
            <a:ext cx="9601196" cy="4174068"/>
          </a:xfrm>
        </p:spPr>
        <p:txBody>
          <a:bodyPr>
            <a:normAutofit fontScale="77500" lnSpcReduction="20000"/>
          </a:bodyPr>
          <a:lstStyle/>
          <a:p>
            <a:r>
              <a:rPr lang="uk-UA" b="1" dirty="0">
                <a:solidFill>
                  <a:srgbClr val="FF0000"/>
                </a:solidFill>
              </a:rPr>
              <a:t>Глибинні інтерв’ю </a:t>
            </a:r>
            <a:r>
              <a:rPr lang="uk-UA" dirty="0"/>
              <a:t>— інструмент для отримання принципово нової інформації, вони допомагають нам відповісти на запитання «ЧОМУ?» </a:t>
            </a:r>
            <a:r>
              <a:rPr lang="uk-UA" dirty="0" smtClean="0"/>
              <a:t>. </a:t>
            </a:r>
            <a:r>
              <a:rPr lang="uk-UA" dirty="0"/>
              <a:t>Вони не репрезентативні, тобто ми не зможемо сформулювати висновок про всю генеральну сукупність. Ми не зможемо підсумувати, наприклад, що «</a:t>
            </a:r>
            <a:r>
              <a:rPr lang="en-US" dirty="0"/>
              <a:t>X </a:t>
            </a:r>
            <a:r>
              <a:rPr lang="uk-UA" dirty="0"/>
              <a:t>відсотків людей (не)задоволені життям». Натомість можемо намалювати загальну мапу думок. Якісні методи, зокрема й глибинні інтерв’ю, використовуються не для того, щоб сказати: стільки-то відсотків опитаних думають так, — а для того, щоб отримати найбільш типову мапу думок і зрозуміти, </a:t>
            </a:r>
            <a:r>
              <a:rPr lang="uk-UA" i="1" dirty="0"/>
              <a:t>чому люди (не) задоволені життям. </a:t>
            </a:r>
            <a:r>
              <a:rPr lang="uk-UA" dirty="0"/>
              <a:t>Цю мапу можна порівняти з навігатором у машині чи вашому телефоні, який показує, як дістатися до певної локації. </a:t>
            </a:r>
            <a:endParaRPr lang="uk-UA" dirty="0" smtClean="0"/>
          </a:p>
          <a:p>
            <a:r>
              <a:rPr lang="uk-UA" dirty="0" smtClean="0"/>
              <a:t>Тож </a:t>
            </a:r>
            <a:r>
              <a:rPr lang="uk-UA" dirty="0"/>
              <a:t>глибинні інтерв’ю — це такий навігатор логіки розповіді, який дає змогу </a:t>
            </a:r>
            <a:r>
              <a:rPr lang="uk-UA" b="1" dirty="0">
                <a:solidFill>
                  <a:srgbClr val="FF0000"/>
                </a:solidFill>
              </a:rPr>
              <a:t>намалювати мапу думок.</a:t>
            </a:r>
            <a:r>
              <a:rPr lang="uk-UA" dirty="0"/>
              <a:t> Дослідник може робити певні узагальнення на основі глибинних інтерв’ю на рівні логіки та змісту розповіді. У глибинних інтерв’ю застосовується метод занурення в тему, заснований на техніці зондування (</a:t>
            </a:r>
            <a:r>
              <a:rPr lang="uk-UA" dirty="0" err="1"/>
              <a:t>англ</a:t>
            </a:r>
            <a:r>
              <a:rPr lang="uk-UA" dirty="0"/>
              <a:t>. </a:t>
            </a:r>
            <a:r>
              <a:rPr lang="en-US" dirty="0"/>
              <a:t>probing). </a:t>
            </a:r>
            <a:r>
              <a:rPr lang="uk-UA" dirty="0"/>
              <a:t>У соціології зондуванням називається техніка, яка спонукає інформантів доповнити або надати роз’яснення тому, що вони вже висловили. Це завжди відкриті запитання, що стимулюють інформанта глибоко зануритись у свої думки та почуття щодо певної теми</a:t>
            </a:r>
          </a:p>
        </p:txBody>
      </p:sp>
    </p:spTree>
    <p:extLst>
      <p:ext uri="{BB962C8B-B14F-4D97-AF65-F5344CB8AC3E}">
        <p14:creationId xmlns:p14="http://schemas.microsoft.com/office/powerpoint/2010/main" val="243347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173567"/>
          </a:xfrm>
        </p:spPr>
        <p:txBody>
          <a:bodyPr>
            <a:noAutofit/>
          </a:bodyPr>
          <a:lstStyle/>
          <a:p>
            <a:r>
              <a:rPr lang="uk-UA" sz="2000" b="1" dirty="0" smtClean="0"/>
              <a:t>Метод зондування</a:t>
            </a:r>
            <a:endParaRPr lang="uk-UA" sz="2000" b="1" dirty="0"/>
          </a:p>
        </p:txBody>
      </p:sp>
      <p:sp>
        <p:nvSpPr>
          <p:cNvPr id="3" name="Місце для вмісту 2"/>
          <p:cNvSpPr>
            <a:spLocks noGrp="1"/>
          </p:cNvSpPr>
          <p:nvPr>
            <p:ph idx="1"/>
          </p:nvPr>
        </p:nvSpPr>
        <p:spPr>
          <a:xfrm>
            <a:off x="1295401" y="1155700"/>
            <a:ext cx="9601196" cy="4720168"/>
          </a:xfrm>
        </p:spPr>
        <p:txBody>
          <a:bodyPr>
            <a:normAutofit fontScale="70000" lnSpcReduction="20000"/>
          </a:bodyPr>
          <a:lstStyle/>
          <a:p>
            <a:r>
              <a:rPr lang="uk-UA" dirty="0" smtClean="0"/>
              <a:t>Це </a:t>
            </a:r>
            <a:r>
              <a:rPr lang="uk-UA" dirty="0"/>
              <a:t>набір прийомів, які стимулюють інформанта надати вичерпні відповіді на запитання. До прийомів зондування </a:t>
            </a:r>
            <a:r>
              <a:rPr lang="uk-UA" dirty="0" smtClean="0"/>
              <a:t>зараховують:</a:t>
            </a:r>
          </a:p>
          <a:p>
            <a:r>
              <a:rPr lang="uk-UA" b="1" dirty="0" smtClean="0"/>
              <a:t> </a:t>
            </a:r>
            <a:r>
              <a:rPr lang="uk-UA" b="1" dirty="0"/>
              <a:t>Повторення запитань</a:t>
            </a:r>
            <a:r>
              <a:rPr lang="uk-UA" dirty="0"/>
              <a:t>. Запитання потрібно ставити у такому самому формулюванні, як вони прозвучали вперше. </a:t>
            </a:r>
            <a:endParaRPr lang="uk-UA" dirty="0" smtClean="0"/>
          </a:p>
          <a:p>
            <a:r>
              <a:rPr lang="uk-UA" b="1" dirty="0" smtClean="0"/>
              <a:t>Повторення </a:t>
            </a:r>
            <a:r>
              <a:rPr lang="uk-UA" b="1" dirty="0"/>
              <a:t>відповіді інформанта</a:t>
            </a:r>
            <a:r>
              <a:rPr lang="uk-UA" dirty="0"/>
              <a:t>. Інформанту можна допомогти надати більш розгорнуті відповіді, якщо дослівно повторити його відповідь на запитання. </a:t>
            </a:r>
            <a:endParaRPr lang="uk-UA" dirty="0" smtClean="0"/>
          </a:p>
          <a:p>
            <a:r>
              <a:rPr lang="uk-UA" b="1" dirty="0" smtClean="0"/>
              <a:t>Довгі </a:t>
            </a:r>
            <a:r>
              <a:rPr lang="uk-UA" b="1" dirty="0"/>
              <a:t>запитання</a:t>
            </a:r>
            <a:r>
              <a:rPr lang="uk-UA" dirty="0"/>
              <a:t>. Навмисно сформульовані довгі запитання можуть морально підготувати інформанта до відповідей на чутливі теми. </a:t>
            </a:r>
            <a:endParaRPr lang="uk-UA" dirty="0" smtClean="0"/>
          </a:p>
          <a:p>
            <a:r>
              <a:rPr lang="uk-UA" b="1" dirty="0" smtClean="0"/>
              <a:t>Короткі </a:t>
            </a:r>
            <a:r>
              <a:rPr lang="uk-UA" b="1" dirty="0"/>
              <a:t>репліки </a:t>
            </a:r>
            <a:r>
              <a:rPr lang="uk-UA" dirty="0"/>
              <a:t>«так-так, розумію», кивок головою, усмішка продемонструють співрозмовнику вашу зацікавленість і стимулюватимуть інформанта до відкритих розгорнутих відповідей. </a:t>
            </a:r>
            <a:endParaRPr lang="uk-UA" dirty="0" smtClean="0"/>
          </a:p>
          <a:p>
            <a:r>
              <a:rPr lang="uk-UA" b="1" dirty="0" smtClean="0"/>
              <a:t>Використання </a:t>
            </a:r>
            <a:r>
              <a:rPr lang="uk-UA" b="1" dirty="0"/>
              <a:t>пауз</a:t>
            </a:r>
            <a:r>
              <a:rPr lang="uk-UA" dirty="0"/>
              <a:t>. До розгорнутої відповіді можна також стимулювати за допомогою паузи. Проте паузи мають бути не занадто довгими, щоб не змусити інформанта ніяковіти. </a:t>
            </a:r>
            <a:endParaRPr lang="uk-UA" dirty="0" smtClean="0"/>
          </a:p>
          <a:p>
            <a:r>
              <a:rPr lang="uk-UA" b="1" dirty="0" smtClean="0"/>
              <a:t>Використання </a:t>
            </a:r>
            <a:r>
              <a:rPr lang="uk-UA" b="1" dirty="0"/>
              <a:t>цілеспрямованих або нейтральних запитань чи коментарів</a:t>
            </a:r>
            <a:r>
              <a:rPr lang="uk-UA" dirty="0"/>
              <a:t>. Під час інтерв’ю застосовуються фрази на зразок «щось іще?», «що ви про це думаєте?» або «я не зовсім зрозумів, що ви маєте на увазі. Чи не могли б ви пояснити детальніше?». </a:t>
            </a:r>
            <a:endParaRPr lang="uk-UA" dirty="0" smtClean="0"/>
          </a:p>
          <a:p>
            <a:r>
              <a:rPr lang="uk-UA" b="1" dirty="0" smtClean="0"/>
              <a:t>Навмисне </a:t>
            </a:r>
            <a:r>
              <a:rPr lang="uk-UA" b="1" dirty="0"/>
              <a:t>заманювання, або «ловлення на гачок». </a:t>
            </a:r>
            <a:r>
              <a:rPr lang="uk-UA" dirty="0"/>
              <a:t>Інтерв’юер поводиться так, ніби він уже дещо знає. Він озвучує якесь твердження, очікуючи, що інформант почуватиметься </a:t>
            </a:r>
            <a:r>
              <a:rPr lang="uk-UA" dirty="0" err="1"/>
              <a:t>комфортно</a:t>
            </a:r>
            <a:r>
              <a:rPr lang="uk-UA" dirty="0"/>
              <a:t> й відкриється або ж поправить інтерв’юера, якщо той помиляється.</a:t>
            </a:r>
          </a:p>
        </p:txBody>
      </p:sp>
    </p:spTree>
    <p:extLst>
      <p:ext uri="{BB962C8B-B14F-4D97-AF65-F5344CB8AC3E}">
        <p14:creationId xmlns:p14="http://schemas.microsoft.com/office/powerpoint/2010/main" val="47921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414868"/>
          </a:xfrm>
        </p:spPr>
        <p:txBody>
          <a:bodyPr>
            <a:normAutofit fontScale="90000"/>
          </a:bodyPr>
          <a:lstStyle/>
          <a:p>
            <a:r>
              <a:rPr lang="uk-UA" dirty="0"/>
              <a:t>Переваги глибинних інтерв’ю</a:t>
            </a:r>
          </a:p>
        </p:txBody>
      </p:sp>
      <p:sp>
        <p:nvSpPr>
          <p:cNvPr id="3" name="Місце для вмісту 2"/>
          <p:cNvSpPr>
            <a:spLocks noGrp="1"/>
          </p:cNvSpPr>
          <p:nvPr>
            <p:ph idx="1"/>
          </p:nvPr>
        </p:nvSpPr>
        <p:spPr>
          <a:xfrm>
            <a:off x="1295401" y="1536700"/>
            <a:ext cx="9601196" cy="4339168"/>
          </a:xfrm>
        </p:spPr>
        <p:txBody>
          <a:bodyPr>
            <a:normAutofit fontScale="77500" lnSpcReduction="20000"/>
          </a:bodyPr>
          <a:lstStyle/>
          <a:p>
            <a:r>
              <a:rPr lang="uk-UA" dirty="0" smtClean="0"/>
              <a:t>Отримання </a:t>
            </a:r>
            <a:r>
              <a:rPr lang="uk-UA" dirty="0"/>
              <a:t>інформації глибинного характеру щодо уявлень, думок, мотивів інформанта порівняно з іншими методами, наприклад з опитуванням. </a:t>
            </a:r>
            <a:endParaRPr lang="uk-UA" dirty="0" smtClean="0"/>
          </a:p>
          <a:p>
            <a:r>
              <a:rPr lang="uk-UA" dirty="0" smtClean="0"/>
              <a:t>Можливість </a:t>
            </a:r>
            <a:r>
              <a:rPr lang="uk-UA" dirty="0"/>
              <a:t>виявлення думки кожного інформанта — не тільки представників більшості, а й меншості (у фокус-групі це зробити важко</a:t>
            </a:r>
            <a:r>
              <a:rPr lang="uk-UA" dirty="0" smtClean="0"/>
              <a:t>).</a:t>
            </a:r>
          </a:p>
          <a:p>
            <a:r>
              <a:rPr lang="uk-UA" dirty="0" smtClean="0"/>
              <a:t> </a:t>
            </a:r>
            <a:r>
              <a:rPr lang="uk-UA" dirty="0"/>
              <a:t>Наявність більшого часу на встановлення довіри з інформантом. Довіра до інтерв’юера допомагає почути щирі відповіді та унікальну глибинну інформацію, яку дістати за допомогою інших методів практично неможливо. Особливо це стосується чутливих тем. Через те що глибинне інтерв’ю завжди проводиться один на один, то виключається чинник впливу інших людей на думку конкретного інформанта. </a:t>
            </a:r>
            <a:endParaRPr lang="uk-UA" dirty="0" smtClean="0"/>
          </a:p>
          <a:p>
            <a:r>
              <a:rPr lang="uk-UA" dirty="0" smtClean="0"/>
              <a:t>Контроль </a:t>
            </a:r>
            <a:r>
              <a:rPr lang="uk-UA" dirty="0"/>
              <a:t>повноти інформації, що дістає інтерв’юер. Інтерв’юери мають можливість поставити уточнювальні запитання (</a:t>
            </a:r>
            <a:r>
              <a:rPr lang="en-US" dirty="0"/>
              <a:t>follow up questions), </a:t>
            </a:r>
            <a:r>
              <a:rPr lang="uk-UA" dirty="0"/>
              <a:t>перевірити інформацію та за потреби повернутися до ключових питань пізніше в інтерв’ю, для більшого розуміння ставлення, сприйняття, мотивації тощо</a:t>
            </a:r>
            <a:r>
              <a:rPr lang="uk-UA" dirty="0" smtClean="0"/>
              <a:t>.</a:t>
            </a:r>
          </a:p>
          <a:p>
            <a:r>
              <a:rPr lang="uk-UA" dirty="0" smtClean="0"/>
              <a:t> </a:t>
            </a:r>
            <a:r>
              <a:rPr lang="uk-UA" dirty="0"/>
              <a:t>Інтерв’юери мають можливість відстежувати й фіксувати невербальну інформацію (міміку, жести, тон, паузи). Можливість адаптації техніки проведення інтерв’ю під умови конкретної ситуації.</a:t>
            </a:r>
          </a:p>
        </p:txBody>
      </p:sp>
    </p:spTree>
    <p:extLst>
      <p:ext uri="{BB962C8B-B14F-4D97-AF65-F5344CB8AC3E}">
        <p14:creationId xmlns:p14="http://schemas.microsoft.com/office/powerpoint/2010/main" val="75469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846668"/>
          </a:xfrm>
        </p:spPr>
        <p:txBody>
          <a:bodyPr>
            <a:normAutofit fontScale="90000"/>
          </a:bodyPr>
          <a:lstStyle/>
          <a:p>
            <a:r>
              <a:rPr lang="uk-UA" sz="2700" b="1" dirty="0">
                <a:solidFill>
                  <a:schemeClr val="accent4"/>
                </a:solidFill>
              </a:rPr>
              <a:t>Види інтерв’ю за </a:t>
            </a:r>
            <a:r>
              <a:rPr lang="uk-UA" sz="2700" b="1" dirty="0" smtClean="0">
                <a:solidFill>
                  <a:schemeClr val="accent4"/>
                </a:solidFill>
              </a:rPr>
              <a:t/>
            </a:r>
            <a:br>
              <a:rPr lang="uk-UA" sz="2700" b="1" dirty="0" smtClean="0">
                <a:solidFill>
                  <a:schemeClr val="accent4"/>
                </a:solidFill>
              </a:rPr>
            </a:br>
            <a:r>
              <a:rPr lang="uk-UA" sz="2700" b="1" dirty="0" smtClean="0">
                <a:solidFill>
                  <a:schemeClr val="accent4"/>
                </a:solidFill>
              </a:rPr>
              <a:t>видом </a:t>
            </a:r>
            <a:r>
              <a:rPr lang="uk-UA" sz="2700" b="1" dirty="0">
                <a:solidFill>
                  <a:schemeClr val="accent4"/>
                </a:solidFill>
              </a:rPr>
              <a:t>контакту між учасниками: особистісні та дистанційні</a:t>
            </a:r>
            <a:r>
              <a:rPr lang="uk-UA" sz="3200" dirty="0"/>
              <a:t>.</a:t>
            </a:r>
          </a:p>
        </p:txBody>
      </p:sp>
      <p:sp>
        <p:nvSpPr>
          <p:cNvPr id="3" name="Місце для вмісту 2"/>
          <p:cNvSpPr>
            <a:spLocks noGrp="1"/>
          </p:cNvSpPr>
          <p:nvPr>
            <p:ph idx="1"/>
          </p:nvPr>
        </p:nvSpPr>
        <p:spPr>
          <a:xfrm>
            <a:off x="1295401" y="1828801"/>
            <a:ext cx="9601196" cy="4047067"/>
          </a:xfrm>
        </p:spPr>
        <p:txBody>
          <a:bodyPr>
            <a:normAutofit fontScale="92500" lnSpcReduction="20000"/>
          </a:bodyPr>
          <a:lstStyle/>
          <a:p>
            <a:r>
              <a:rPr lang="uk-UA" b="1" dirty="0" smtClean="0"/>
              <a:t>Особистісне </a:t>
            </a:r>
            <a:r>
              <a:rPr lang="uk-UA" b="1" dirty="0"/>
              <a:t>інтерв’ю </a:t>
            </a:r>
            <a:r>
              <a:rPr lang="uk-UA" dirty="0"/>
              <a:t>ефективний метод, коли кількісне опитування не дає можливості дістати потрібну інформацію або ж тема дослідження делікатна. Цей вид інтерв’ю дає змогу проконтролювати рівень щирості інформанта, зафіксувати невербальну інформацію. </a:t>
            </a:r>
            <a:endParaRPr lang="uk-UA" dirty="0" smtClean="0"/>
          </a:p>
          <a:p>
            <a:r>
              <a:rPr lang="uk-UA" b="1" dirty="0" smtClean="0"/>
              <a:t>Дистанційне </a:t>
            </a:r>
            <a:r>
              <a:rPr lang="uk-UA" b="1" dirty="0"/>
              <a:t>інтерв’ю </a:t>
            </a:r>
            <a:r>
              <a:rPr lang="uk-UA" dirty="0"/>
              <a:t>(телефонні, інтерв’ю в </a:t>
            </a:r>
            <a:r>
              <a:rPr lang="uk-UA" dirty="0" err="1"/>
              <a:t>зумі</a:t>
            </a:r>
            <a:r>
              <a:rPr lang="uk-UA" dirty="0"/>
              <a:t>, </a:t>
            </a:r>
            <a:r>
              <a:rPr lang="uk-UA" dirty="0" err="1"/>
              <a:t>скайпі</a:t>
            </a:r>
            <a:r>
              <a:rPr lang="uk-UA" dirty="0"/>
              <a:t> тощо) часто застосовується, коли зустрітися особисто неможливо або є часові обмеження. Деякі експерти вважають, що такі інтерв’ю менш якісні, ніж особистісні. Втім, якість телефонних інтерв’ю може бути не гіршою, ніж особистісних. Якщо тема дослідження не чутлива, то, скажімо, в умовах пандемії дистанційні інтерв’ю чудова альтернатива особистісним. Тим паче, що сучасні технології дають змогу провадити </a:t>
            </a:r>
            <a:r>
              <a:rPr lang="uk-UA" dirty="0" err="1"/>
              <a:t>відеоінтерв’ю</a:t>
            </a:r>
            <a:r>
              <a:rPr lang="uk-UA" dirty="0"/>
              <a:t>, які певною мірою наближають їх до особистісних. Переваги таких інтерв’ю очевидні: вони дешеві й дають змогу </a:t>
            </a:r>
            <a:r>
              <a:rPr lang="uk-UA" dirty="0" err="1"/>
              <a:t>оперативно</a:t>
            </a:r>
            <a:r>
              <a:rPr lang="uk-UA" dirty="0"/>
              <a:t> дістати результат.</a:t>
            </a:r>
          </a:p>
        </p:txBody>
      </p:sp>
      <p:sp>
        <p:nvSpPr>
          <p:cNvPr id="4" name="AutoShape 2" descr="Услуги: Подготовка интервью"/>
          <p:cNvSpPr>
            <a:spLocks noChangeAspect="1" noChangeArrowheads="1"/>
          </p:cNvSpPr>
          <p:nvPr/>
        </p:nvSpPr>
        <p:spPr bwMode="auto">
          <a:xfrm>
            <a:off x="473075" y="799570"/>
            <a:ext cx="3048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13470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478368"/>
          </a:xfrm>
        </p:spPr>
        <p:txBody>
          <a:bodyPr>
            <a:normAutofit fontScale="90000"/>
          </a:bodyPr>
          <a:lstStyle/>
          <a:p>
            <a:r>
              <a:rPr lang="uk-UA" dirty="0"/>
              <a:t>Види інтерв’ю за формою:</a:t>
            </a:r>
          </a:p>
        </p:txBody>
      </p:sp>
      <p:sp>
        <p:nvSpPr>
          <p:cNvPr id="3" name="Місце для вмісту 2"/>
          <p:cNvSpPr>
            <a:spLocks noGrp="1"/>
          </p:cNvSpPr>
          <p:nvPr>
            <p:ph idx="1"/>
          </p:nvPr>
        </p:nvSpPr>
        <p:spPr>
          <a:xfrm>
            <a:off x="1295401" y="1689100"/>
            <a:ext cx="9601196" cy="4186768"/>
          </a:xfrm>
        </p:spPr>
        <p:txBody>
          <a:bodyPr>
            <a:normAutofit fontScale="92500" lnSpcReduction="20000"/>
          </a:bodyPr>
          <a:lstStyle/>
          <a:p>
            <a:r>
              <a:rPr lang="en-US" dirty="0" smtClean="0"/>
              <a:t>a) </a:t>
            </a:r>
            <a:r>
              <a:rPr lang="uk-UA" b="1" dirty="0" smtClean="0"/>
              <a:t>структуровані, або формальні, інтерв’ю </a:t>
            </a:r>
            <a:r>
              <a:rPr lang="uk-UA" dirty="0" smtClean="0"/>
              <a:t>— </a:t>
            </a:r>
            <a:r>
              <a:rPr lang="uk-UA" dirty="0"/>
              <a:t>це вид глибинного інтерв’ю, у якому стандартні </a:t>
            </a:r>
            <a:r>
              <a:rPr lang="uk-UA" dirty="0" smtClean="0"/>
              <a:t>запитання </a:t>
            </a:r>
            <a:r>
              <a:rPr lang="uk-UA" dirty="0"/>
              <a:t>ставляться у стандартній послідовності та стандартній манері всім інформантам; </a:t>
            </a:r>
            <a:endParaRPr lang="uk-UA" dirty="0" smtClean="0"/>
          </a:p>
          <a:p>
            <a:r>
              <a:rPr lang="uk-UA" dirty="0" smtClean="0"/>
              <a:t>б</a:t>
            </a:r>
            <a:r>
              <a:rPr lang="uk-UA" dirty="0"/>
              <a:t>) </a:t>
            </a:r>
            <a:r>
              <a:rPr lang="uk-UA" dirty="0" err="1"/>
              <a:t>напівструктуровані</a:t>
            </a:r>
            <a:r>
              <a:rPr lang="uk-UA" dirty="0"/>
              <a:t> інтерв’ю — це вид глибинного інтерв’ю, у якому є перелік «обов’язкових» запитань для всіх інформантів, а інші запитання ставляться кожному респонденту залежно від ситуації. Інтерв’юер самостійно вирішує, коли і в якому формулюванні поставити запитання, скільки часу витратити на його обговорення (на відміну від структурованих інтерв’ю, коли послідовність і формулювання запитань жорстко задає дослідник</a:t>
            </a:r>
            <a:r>
              <a:rPr lang="uk-UA" dirty="0" smtClean="0"/>
              <a:t>);</a:t>
            </a:r>
          </a:p>
          <a:p>
            <a:r>
              <a:rPr lang="uk-UA" dirty="0" smtClean="0"/>
              <a:t> </a:t>
            </a:r>
            <a:r>
              <a:rPr lang="uk-UA" dirty="0"/>
              <a:t>в) неструктуровані, або неформальні, інтерв’ю — це вид глибинного інтерв’ю, у якому інформанту надається максимальна свобода відповідей у межах тем, що цікавлять інтерв’юера. Під час «тематичної розмови» можуть ставитися різні запитання до різних респондентів залежно від потреб дослідника.</a:t>
            </a:r>
          </a:p>
        </p:txBody>
      </p:sp>
    </p:spTree>
    <p:extLst>
      <p:ext uri="{BB962C8B-B14F-4D97-AF65-F5344CB8AC3E}">
        <p14:creationId xmlns:p14="http://schemas.microsoft.com/office/powerpoint/2010/main" val="256810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Етапи відбору інформантів</a:t>
            </a:r>
          </a:p>
        </p:txBody>
      </p:sp>
      <p:sp>
        <p:nvSpPr>
          <p:cNvPr id="3" name="Місце для вмісту 2"/>
          <p:cNvSpPr>
            <a:spLocks noGrp="1"/>
          </p:cNvSpPr>
          <p:nvPr>
            <p:ph idx="1"/>
          </p:nvPr>
        </p:nvSpPr>
        <p:spPr/>
        <p:txBody>
          <a:bodyPr/>
          <a:lstStyle/>
          <a:p>
            <a:r>
              <a:rPr lang="uk-UA" dirty="0" smtClean="0"/>
              <a:t>або </a:t>
            </a:r>
            <a:r>
              <a:rPr lang="uk-UA" dirty="0"/>
              <a:t>створення якісної вибірки відповідають трьом етапам проведення інтерв’ювання чи так званої «польової роботи» (термін у соціології, </a:t>
            </a:r>
            <a:r>
              <a:rPr lang="uk-UA" dirty="0" err="1"/>
              <a:t>англ</a:t>
            </a:r>
            <a:r>
              <a:rPr lang="uk-UA" dirty="0"/>
              <a:t>. </a:t>
            </a:r>
            <a:r>
              <a:rPr lang="en-US" dirty="0" err="1"/>
              <a:t>eldwork</a:t>
            </a:r>
            <a:r>
              <a:rPr lang="en-US" dirty="0"/>
              <a:t>). </a:t>
            </a:r>
            <a:r>
              <a:rPr lang="uk-UA" dirty="0"/>
              <a:t>Їх умовно називають </a:t>
            </a:r>
            <a:r>
              <a:rPr lang="uk-UA" b="1" dirty="0"/>
              <a:t>«до поля</a:t>
            </a:r>
            <a:r>
              <a:rPr lang="uk-UA" b="1" dirty="0" smtClean="0"/>
              <a:t>»</a:t>
            </a:r>
            <a:r>
              <a:rPr lang="ru-RU" dirty="0"/>
              <a:t> </a:t>
            </a:r>
            <a:r>
              <a:rPr lang="ru-RU" b="1" dirty="0">
                <a:solidFill>
                  <a:schemeClr val="accent4"/>
                </a:solidFill>
              </a:rPr>
              <a:t>«</a:t>
            </a:r>
            <a:r>
              <a:rPr lang="ru-RU" b="1" dirty="0" err="1">
                <a:solidFill>
                  <a:schemeClr val="accent4"/>
                </a:solidFill>
              </a:rPr>
              <a:t>Хто</a:t>
            </a:r>
            <a:r>
              <a:rPr lang="ru-RU" b="1" dirty="0">
                <a:solidFill>
                  <a:schemeClr val="accent4"/>
                </a:solidFill>
              </a:rPr>
              <a:t> нам </a:t>
            </a:r>
            <a:r>
              <a:rPr lang="ru-RU" b="1" dirty="0" err="1">
                <a:solidFill>
                  <a:schemeClr val="accent4"/>
                </a:solidFill>
              </a:rPr>
              <a:t>зможе</a:t>
            </a:r>
            <a:r>
              <a:rPr lang="ru-RU" b="1" dirty="0">
                <a:solidFill>
                  <a:schemeClr val="accent4"/>
                </a:solidFill>
              </a:rPr>
              <a:t> </a:t>
            </a:r>
            <a:r>
              <a:rPr lang="ru-RU" b="1" dirty="0" err="1">
                <a:solidFill>
                  <a:schemeClr val="accent4"/>
                </a:solidFill>
              </a:rPr>
              <a:t>дати</a:t>
            </a:r>
            <a:r>
              <a:rPr lang="ru-RU" b="1" dirty="0">
                <a:solidFill>
                  <a:schemeClr val="accent4"/>
                </a:solidFill>
              </a:rPr>
              <a:t> </a:t>
            </a:r>
            <a:r>
              <a:rPr lang="ru-RU" b="1" dirty="0" err="1">
                <a:solidFill>
                  <a:schemeClr val="accent4"/>
                </a:solidFill>
              </a:rPr>
              <a:t>відповіді</a:t>
            </a:r>
            <a:r>
              <a:rPr lang="ru-RU" b="1" dirty="0">
                <a:solidFill>
                  <a:schemeClr val="accent4"/>
                </a:solidFill>
              </a:rPr>
              <a:t> на </a:t>
            </a:r>
            <a:r>
              <a:rPr lang="ru-RU" b="1" dirty="0" err="1">
                <a:solidFill>
                  <a:schemeClr val="accent4"/>
                </a:solidFill>
              </a:rPr>
              <a:t>ключові</a:t>
            </a:r>
            <a:r>
              <a:rPr lang="ru-RU" b="1" dirty="0">
                <a:solidFill>
                  <a:schemeClr val="accent4"/>
                </a:solidFill>
              </a:rPr>
              <a:t> </a:t>
            </a:r>
            <a:r>
              <a:rPr lang="ru-RU" b="1" dirty="0" err="1">
                <a:solidFill>
                  <a:schemeClr val="accent4"/>
                </a:solidFill>
              </a:rPr>
              <a:t>питання</a:t>
            </a:r>
            <a:r>
              <a:rPr lang="ru-RU" b="1" dirty="0">
                <a:solidFill>
                  <a:schemeClr val="accent4"/>
                </a:solidFill>
              </a:rPr>
              <a:t> </a:t>
            </a:r>
            <a:r>
              <a:rPr lang="ru-RU" b="1" dirty="0" err="1">
                <a:solidFill>
                  <a:schemeClr val="accent4"/>
                </a:solidFill>
              </a:rPr>
              <a:t>дослідження</a:t>
            </a:r>
            <a:r>
              <a:rPr lang="ru-RU" b="1" dirty="0" smtClean="0">
                <a:solidFill>
                  <a:schemeClr val="accent4"/>
                </a:solidFill>
              </a:rPr>
              <a:t>?»</a:t>
            </a:r>
            <a:r>
              <a:rPr lang="uk-UA" b="1" dirty="0" smtClean="0"/>
              <a:t>, </a:t>
            </a:r>
            <a:r>
              <a:rPr lang="uk-UA" b="1" dirty="0"/>
              <a:t>«у полі</a:t>
            </a:r>
            <a:r>
              <a:rPr lang="uk-UA" b="1" dirty="0" smtClean="0"/>
              <a:t>»</a:t>
            </a:r>
            <a:r>
              <a:rPr lang="ru-RU" dirty="0"/>
              <a:t> </a:t>
            </a:r>
            <a:r>
              <a:rPr lang="ru-RU" b="1" dirty="0">
                <a:solidFill>
                  <a:schemeClr val="accent4"/>
                </a:solidFill>
              </a:rPr>
              <a:t>«</a:t>
            </a:r>
            <a:r>
              <a:rPr lang="ru-RU" b="1" dirty="0" err="1">
                <a:solidFill>
                  <a:schemeClr val="accent4"/>
                </a:solidFill>
              </a:rPr>
              <a:t>Чи</a:t>
            </a:r>
            <a:r>
              <a:rPr lang="ru-RU" b="1" dirty="0">
                <a:solidFill>
                  <a:schemeClr val="accent4"/>
                </a:solidFill>
              </a:rPr>
              <a:t> </a:t>
            </a:r>
            <a:r>
              <a:rPr lang="ru-RU" b="1" dirty="0" err="1">
                <a:solidFill>
                  <a:schemeClr val="accent4"/>
                </a:solidFill>
              </a:rPr>
              <a:t>отримуємо</a:t>
            </a:r>
            <a:r>
              <a:rPr lang="ru-RU" b="1" dirty="0">
                <a:solidFill>
                  <a:schemeClr val="accent4"/>
                </a:solidFill>
              </a:rPr>
              <a:t> ми всю </a:t>
            </a:r>
            <a:r>
              <a:rPr lang="ru-RU" b="1" dirty="0" err="1">
                <a:solidFill>
                  <a:schemeClr val="accent4"/>
                </a:solidFill>
              </a:rPr>
              <a:t>потрібну</a:t>
            </a:r>
            <a:r>
              <a:rPr lang="ru-RU" b="1" dirty="0">
                <a:solidFill>
                  <a:schemeClr val="accent4"/>
                </a:solidFill>
              </a:rPr>
              <a:t> </a:t>
            </a:r>
            <a:r>
              <a:rPr lang="ru-RU" b="1" dirty="0" err="1">
                <a:solidFill>
                  <a:schemeClr val="accent4"/>
                </a:solidFill>
              </a:rPr>
              <a:t>інформацію</a:t>
            </a:r>
            <a:r>
              <a:rPr lang="ru-RU" b="1" dirty="0">
                <a:solidFill>
                  <a:schemeClr val="accent4"/>
                </a:solidFill>
              </a:rPr>
              <a:t>, яка нас </a:t>
            </a:r>
            <a:r>
              <a:rPr lang="ru-RU" b="1" dirty="0" err="1">
                <a:solidFill>
                  <a:schemeClr val="accent4"/>
                </a:solidFill>
              </a:rPr>
              <a:t>цікавить</a:t>
            </a:r>
            <a:r>
              <a:rPr lang="ru-RU" b="1" dirty="0">
                <a:solidFill>
                  <a:schemeClr val="accent4"/>
                </a:solidFill>
              </a:rPr>
              <a:t>?», «</a:t>
            </a:r>
            <a:r>
              <a:rPr lang="ru-RU" b="1" dirty="0" err="1">
                <a:solidFill>
                  <a:schemeClr val="accent4"/>
                </a:solidFill>
              </a:rPr>
              <a:t>Хто</a:t>
            </a:r>
            <a:r>
              <a:rPr lang="ru-RU" b="1" dirty="0">
                <a:solidFill>
                  <a:schemeClr val="accent4"/>
                </a:solidFill>
              </a:rPr>
              <a:t> нам </a:t>
            </a:r>
            <a:r>
              <a:rPr lang="ru-RU" b="1" dirty="0" err="1">
                <a:solidFill>
                  <a:schemeClr val="accent4"/>
                </a:solidFill>
              </a:rPr>
              <a:t>потрібен</a:t>
            </a:r>
            <a:r>
              <a:rPr lang="ru-RU" b="1" dirty="0">
                <a:solidFill>
                  <a:schemeClr val="accent4"/>
                </a:solidFill>
              </a:rPr>
              <a:t> </a:t>
            </a:r>
            <a:r>
              <a:rPr lang="ru-RU" b="1" dirty="0" err="1">
                <a:solidFill>
                  <a:schemeClr val="accent4"/>
                </a:solidFill>
              </a:rPr>
              <a:t>ще</a:t>
            </a:r>
            <a:r>
              <a:rPr lang="ru-RU" b="1" dirty="0" smtClean="0">
                <a:solidFill>
                  <a:schemeClr val="accent4"/>
                </a:solidFill>
              </a:rPr>
              <a:t>?»</a:t>
            </a:r>
            <a:r>
              <a:rPr lang="uk-UA" b="1" dirty="0" smtClean="0">
                <a:solidFill>
                  <a:schemeClr val="accent4"/>
                </a:solidFill>
              </a:rPr>
              <a:t> </a:t>
            </a:r>
            <a:r>
              <a:rPr lang="uk-UA" b="1" dirty="0"/>
              <a:t>і «після поля</a:t>
            </a:r>
            <a:r>
              <a:rPr lang="uk-UA" b="1" dirty="0" smtClean="0"/>
              <a:t>»</a:t>
            </a:r>
            <a:r>
              <a:rPr lang="ru-RU" dirty="0"/>
              <a:t> </a:t>
            </a:r>
            <a:r>
              <a:rPr lang="ru-RU" b="1" dirty="0">
                <a:solidFill>
                  <a:schemeClr val="accent4"/>
                </a:solidFill>
              </a:rPr>
              <a:t>«</a:t>
            </a:r>
            <a:r>
              <a:rPr lang="ru-RU" b="1" dirty="0" err="1">
                <a:solidFill>
                  <a:schemeClr val="accent4"/>
                </a:solidFill>
              </a:rPr>
              <a:t>Що</a:t>
            </a:r>
            <a:r>
              <a:rPr lang="ru-RU" b="1" dirty="0">
                <a:solidFill>
                  <a:schemeClr val="accent4"/>
                </a:solidFill>
              </a:rPr>
              <a:t> </a:t>
            </a:r>
            <a:r>
              <a:rPr lang="ru-RU" b="1" dirty="0" err="1">
                <a:solidFill>
                  <a:schemeClr val="accent4"/>
                </a:solidFill>
              </a:rPr>
              <a:t>вийшло</a:t>
            </a:r>
            <a:r>
              <a:rPr lang="ru-RU" b="1" dirty="0">
                <a:solidFill>
                  <a:schemeClr val="accent4"/>
                </a:solidFill>
              </a:rPr>
              <a:t> в </a:t>
            </a:r>
            <a:r>
              <a:rPr lang="ru-RU" b="1" dirty="0" err="1">
                <a:solidFill>
                  <a:schemeClr val="accent4"/>
                </a:solidFill>
              </a:rPr>
              <a:t>результаті</a:t>
            </a:r>
            <a:r>
              <a:rPr lang="ru-RU" b="1" dirty="0">
                <a:solidFill>
                  <a:schemeClr val="accent4"/>
                </a:solidFill>
              </a:rPr>
              <a:t> й </a:t>
            </a:r>
            <a:r>
              <a:rPr lang="ru-RU" b="1" dirty="0" err="1">
                <a:solidFill>
                  <a:schemeClr val="accent4"/>
                </a:solidFill>
              </a:rPr>
              <a:t>чому</a:t>
            </a:r>
            <a:r>
              <a:rPr lang="ru-RU" b="1" dirty="0">
                <a:solidFill>
                  <a:schemeClr val="accent4"/>
                </a:solidFill>
              </a:rPr>
              <a:t>?», «</a:t>
            </a:r>
            <a:r>
              <a:rPr lang="ru-RU" b="1" dirty="0" err="1">
                <a:solidFill>
                  <a:schemeClr val="accent4"/>
                </a:solidFill>
              </a:rPr>
              <a:t>Чи</a:t>
            </a:r>
            <a:r>
              <a:rPr lang="ru-RU" b="1" dirty="0">
                <a:solidFill>
                  <a:schemeClr val="accent4"/>
                </a:solidFill>
              </a:rPr>
              <a:t> </a:t>
            </a:r>
            <a:r>
              <a:rPr lang="ru-RU" b="1" dirty="0" err="1">
                <a:solidFill>
                  <a:schemeClr val="accent4"/>
                </a:solidFill>
              </a:rPr>
              <a:t>достатньо</a:t>
            </a:r>
            <a:r>
              <a:rPr lang="ru-RU" b="1" dirty="0">
                <a:solidFill>
                  <a:schemeClr val="accent4"/>
                </a:solidFill>
              </a:rPr>
              <a:t> </a:t>
            </a:r>
            <a:r>
              <a:rPr lang="ru-RU" b="1" dirty="0" err="1">
                <a:solidFill>
                  <a:schemeClr val="accent4"/>
                </a:solidFill>
              </a:rPr>
              <a:t>інформантів</a:t>
            </a:r>
            <a:r>
              <a:rPr lang="ru-RU" b="1" dirty="0">
                <a:solidFill>
                  <a:schemeClr val="accent4"/>
                </a:solidFill>
              </a:rPr>
              <a:t> для </a:t>
            </a:r>
            <a:r>
              <a:rPr lang="ru-RU" b="1" dirty="0" err="1">
                <a:solidFill>
                  <a:schemeClr val="accent4"/>
                </a:solidFill>
              </a:rPr>
              <a:t>відповіді</a:t>
            </a:r>
            <a:r>
              <a:rPr lang="ru-RU" b="1" dirty="0">
                <a:solidFill>
                  <a:schemeClr val="accent4"/>
                </a:solidFill>
              </a:rPr>
              <a:t> на </a:t>
            </a:r>
            <a:r>
              <a:rPr lang="ru-RU" b="1" dirty="0" err="1">
                <a:solidFill>
                  <a:schemeClr val="accent4"/>
                </a:solidFill>
              </a:rPr>
              <a:t>наші</a:t>
            </a:r>
            <a:r>
              <a:rPr lang="ru-RU" b="1" dirty="0">
                <a:solidFill>
                  <a:schemeClr val="accent4"/>
                </a:solidFill>
              </a:rPr>
              <a:t> </a:t>
            </a:r>
            <a:r>
              <a:rPr lang="ru-RU" b="1" dirty="0" err="1">
                <a:solidFill>
                  <a:schemeClr val="accent4"/>
                </a:solidFill>
              </a:rPr>
              <a:t>запитання</a:t>
            </a:r>
            <a:r>
              <a:rPr lang="ru-RU" b="1" dirty="0">
                <a:solidFill>
                  <a:schemeClr val="accent4"/>
                </a:solidFill>
              </a:rPr>
              <a:t>?».</a:t>
            </a:r>
            <a:r>
              <a:rPr lang="uk-UA" b="1" dirty="0" smtClean="0"/>
              <a:t>.</a:t>
            </a:r>
            <a:endParaRPr lang="uk-UA" b="1" dirty="0"/>
          </a:p>
        </p:txBody>
      </p:sp>
    </p:spTree>
    <p:extLst>
      <p:ext uri="{BB962C8B-B14F-4D97-AF65-F5344CB8AC3E}">
        <p14:creationId xmlns:p14="http://schemas.microsoft.com/office/powerpoint/2010/main" val="320194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592668"/>
          </a:xfrm>
        </p:spPr>
        <p:txBody>
          <a:bodyPr>
            <a:normAutofit fontScale="90000"/>
          </a:bodyPr>
          <a:lstStyle/>
          <a:p>
            <a:r>
              <a:rPr lang="uk-UA" dirty="0" smtClean="0"/>
              <a:t>Стратегії </a:t>
            </a:r>
            <a:r>
              <a:rPr lang="uk-UA" dirty="0"/>
              <a:t>формування вибірки</a:t>
            </a:r>
          </a:p>
        </p:txBody>
      </p:sp>
      <p:sp>
        <p:nvSpPr>
          <p:cNvPr id="3" name="Місце для вмісту 2"/>
          <p:cNvSpPr>
            <a:spLocks noGrp="1"/>
          </p:cNvSpPr>
          <p:nvPr>
            <p:ph idx="1"/>
          </p:nvPr>
        </p:nvSpPr>
        <p:spPr>
          <a:xfrm>
            <a:off x="1295402" y="2302932"/>
            <a:ext cx="9601196" cy="3318936"/>
          </a:xfrm>
        </p:spPr>
        <p:txBody>
          <a:bodyPr>
            <a:normAutofit/>
          </a:bodyPr>
          <a:lstStyle/>
          <a:p>
            <a:r>
              <a:rPr lang="uk-UA" sz="3200" dirty="0"/>
              <a:t>Найпопулярніші стратегії формування вибірки в якісних дослідженнях — це </a:t>
            </a:r>
            <a:r>
              <a:rPr lang="uk-UA" sz="3200" i="1" dirty="0"/>
              <a:t>цільова вибірка, квотна (або пропорційна) вибірка та вибірка методом «снігової кулі».</a:t>
            </a:r>
          </a:p>
        </p:txBody>
      </p:sp>
      <p:sp>
        <p:nvSpPr>
          <p:cNvPr id="4" name="AutoShape 2" descr="Услуги: Подготовка интервью"/>
          <p:cNvSpPr>
            <a:spLocks noChangeAspect="1" noChangeArrowheads="1"/>
          </p:cNvSpPr>
          <p:nvPr/>
        </p:nvSpPr>
        <p:spPr bwMode="auto">
          <a:xfrm>
            <a:off x="688975" y="4872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2" name="Picture 4" descr="Проблемное интервью как инструмент проверки гипотез: пошаговый алгоритм  действий | Блог 4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429260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374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221</TotalTime>
  <Words>2042</Words>
  <Application>Microsoft Office PowerPoint</Application>
  <PresentationFormat>Широкий екран</PresentationFormat>
  <Paragraphs>66</Paragraphs>
  <Slides>20</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20</vt:i4>
      </vt:variant>
    </vt:vector>
  </HeadingPairs>
  <TitlesOfParts>
    <vt:vector size="23" baseType="lpstr">
      <vt:lpstr>Arial</vt:lpstr>
      <vt:lpstr>Garamond</vt:lpstr>
      <vt:lpstr>Природа</vt:lpstr>
      <vt:lpstr>Глибинне (якісне)інтерв’ювання як спосіб збору даних</vt:lpstr>
      <vt:lpstr>Інструмент для:</vt:lpstr>
      <vt:lpstr>Глибинні інтерв’ю — інструмент для:</vt:lpstr>
      <vt:lpstr>Метод зондування</vt:lpstr>
      <vt:lpstr>Переваги глибинних інтерв’ю</vt:lpstr>
      <vt:lpstr>Види інтерв’ю за  видом контакту між учасниками: особистісні та дистанційні.</vt:lpstr>
      <vt:lpstr>Види інтерв’ю за формою:</vt:lpstr>
      <vt:lpstr>Етапи відбору інформантів</vt:lpstr>
      <vt:lpstr>Стратегії формування вибірки</vt:lpstr>
      <vt:lpstr>Сценарій</vt:lpstr>
      <vt:lpstr>Підготовка до інтерв’ю</vt:lpstr>
      <vt:lpstr>Підготовка до інтерв’ю</vt:lpstr>
      <vt:lpstr>Рекомендації щодо проведення інтерв’ю</vt:lpstr>
      <vt:lpstr>Рекомендації щодо проведення інтерв’ю</vt:lpstr>
      <vt:lpstr>Рекомендації щодо проведення інтерв’ю</vt:lpstr>
      <vt:lpstr>Рекомендації щодо проведення інтерв’ю</vt:lpstr>
      <vt:lpstr>Рекомендації щодо проведення інтерв’ю</vt:lpstr>
      <vt:lpstr>Уміти співпереживати й відчувати співрозмовника </vt:lpstr>
      <vt:lpstr>Джерела</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380916078007</dc:creator>
  <cp:lastModifiedBy>380916078007</cp:lastModifiedBy>
  <cp:revision>15</cp:revision>
  <dcterms:created xsi:type="dcterms:W3CDTF">2022-11-11T21:45:43Z</dcterms:created>
  <dcterms:modified xsi:type="dcterms:W3CDTF">2023-03-21T16:12:27Z</dcterms:modified>
</cp:coreProperties>
</file>