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58" r:id="rId7"/>
    <p:sldId id="264" r:id="rId8"/>
    <p:sldId id="263" r:id="rId9"/>
    <p:sldId id="260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99A8-E9E7-4A87-A056-2E322C79E784}" type="datetimeFigureOut">
              <a:rPr lang="uk-UA" smtClean="0"/>
              <a:pPr/>
              <a:t>06.02.2022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A891-222A-42AE-B8A3-2359EF01783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99A8-E9E7-4A87-A056-2E322C79E784}" type="datetimeFigureOut">
              <a:rPr lang="uk-UA" smtClean="0"/>
              <a:pPr/>
              <a:t>06.02.2022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A891-222A-42AE-B8A3-2359EF01783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99A8-E9E7-4A87-A056-2E322C79E784}" type="datetimeFigureOut">
              <a:rPr lang="uk-UA" smtClean="0"/>
              <a:pPr/>
              <a:t>06.02.2022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A891-222A-42AE-B8A3-2359EF01783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99A8-E9E7-4A87-A056-2E322C79E784}" type="datetimeFigureOut">
              <a:rPr lang="uk-UA" smtClean="0"/>
              <a:pPr/>
              <a:t>06.02.2022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A891-222A-42AE-B8A3-2359EF01783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99A8-E9E7-4A87-A056-2E322C79E784}" type="datetimeFigureOut">
              <a:rPr lang="uk-UA" smtClean="0"/>
              <a:pPr/>
              <a:t>06.02.2022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A891-222A-42AE-B8A3-2359EF01783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99A8-E9E7-4A87-A056-2E322C79E784}" type="datetimeFigureOut">
              <a:rPr lang="uk-UA" smtClean="0"/>
              <a:pPr/>
              <a:t>06.02.2022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A891-222A-42AE-B8A3-2359EF01783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99A8-E9E7-4A87-A056-2E322C79E784}" type="datetimeFigureOut">
              <a:rPr lang="uk-UA" smtClean="0"/>
              <a:pPr/>
              <a:t>06.02.2022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A891-222A-42AE-B8A3-2359EF01783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99A8-E9E7-4A87-A056-2E322C79E784}" type="datetimeFigureOut">
              <a:rPr lang="uk-UA" smtClean="0"/>
              <a:pPr/>
              <a:t>06.02.2022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A891-222A-42AE-B8A3-2359EF01783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99A8-E9E7-4A87-A056-2E322C79E784}" type="datetimeFigureOut">
              <a:rPr lang="uk-UA" smtClean="0"/>
              <a:pPr/>
              <a:t>06.02.2022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A891-222A-42AE-B8A3-2359EF01783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99A8-E9E7-4A87-A056-2E322C79E784}" type="datetimeFigureOut">
              <a:rPr lang="uk-UA" smtClean="0"/>
              <a:pPr/>
              <a:t>06.02.2022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A891-222A-42AE-B8A3-2359EF01783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99A8-E9E7-4A87-A056-2E322C79E784}" type="datetimeFigureOut">
              <a:rPr lang="uk-UA" smtClean="0"/>
              <a:pPr/>
              <a:t>06.02.2022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A891-222A-42AE-B8A3-2359EF01783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A99A8-E9E7-4A87-A056-2E322C79E784}" type="datetimeFigureOut">
              <a:rPr lang="uk-UA" smtClean="0"/>
              <a:pPr/>
              <a:t>06.02.2022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A891-222A-42AE-B8A3-2359EF01783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Лекція 8 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3900" b="1" dirty="0">
                <a:solidFill>
                  <a:schemeClr val="tx1"/>
                </a:solidFill>
              </a:rPr>
              <a:t>Насосна експлуатація свердловин. Схема і принцип роботи штангового насосного </a:t>
            </a:r>
            <a:r>
              <a:rPr lang="uk-UA" sz="3900" b="1" dirty="0" smtClean="0">
                <a:solidFill>
                  <a:schemeClr val="tx1"/>
                </a:solidFill>
              </a:rPr>
              <a:t>устаткування. </a:t>
            </a:r>
            <a:r>
              <a:rPr lang="uk-UA" sz="3900" b="1" dirty="0">
                <a:solidFill>
                  <a:schemeClr val="tx1"/>
                </a:solidFill>
              </a:rPr>
              <a:t>Обладнання насосних свердловин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/>
              <a:t>Технічна характеристика верстатів-качалок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692695"/>
          <a:ext cx="7704856" cy="6038087"/>
        </p:xfrm>
        <a:graphic>
          <a:graphicData uri="http://schemas.openxmlformats.org/drawingml/2006/table">
            <a:tbl>
              <a:tblPr/>
              <a:tblGrid>
                <a:gridCol w="1989384"/>
                <a:gridCol w="1092558"/>
                <a:gridCol w="2030626"/>
                <a:gridCol w="1051316"/>
                <a:gridCol w="1540972"/>
              </a:tblGrid>
              <a:tr h="1080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Верстат-качалка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uk-UA" sz="2000" b="1" baseline="-25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max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кН</a:t>
                      </a:r>
                      <a:endParaRPr lang="uk-UA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Номінальна довжина ходу штока, </a:t>
                      </a:r>
                      <a:r>
                        <a:rPr lang="uk-UA" sz="2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м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uk-UA" sz="2000" b="1" baseline="-25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 max</a:t>
                      </a: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кН</a:t>
                      </a: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Зміни 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uk-UA" sz="2000" b="1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м/хв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ВК2-0,6-250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0,3...0,6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2,5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1,5...9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ВК3-1,2-630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0,5...1,2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6,3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2,2...18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ВК4-2,1-1600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0,9...2,1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4,2...31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ВК5-3-2500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1,3...3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6,5...45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ВК6-2,1-2500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0,9...2,1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4,5...31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ВК8-3,5-4000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1,8...3,5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8,3...42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ВК12-2,5-4000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1,2...2,5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6,0...30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ВК8-3,5-5600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1,8...3,5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8,3...42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ВК10-3-5600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1,5...3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6,5...36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ВК10-4,5-8000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2,3...4,5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9...45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ВК12-3,5-80000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1,8...3,5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10...35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ВК15-6-12500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150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3,0...6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8,3...35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ВК20-4,5-12500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2,3...4,5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125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8,3...42</a:t>
                      </a:r>
                    </a:p>
                  </a:txBody>
                  <a:tcPr marL="44427" marR="44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Принципові схеми газових </a:t>
            </a:r>
            <a:r>
              <a:rPr lang="ru-RU" dirty="0" smtClean="0"/>
              <a:t>якорів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1 </a:t>
            </a:r>
            <a:r>
              <a:rPr lang="ru-RU" sz="2000" dirty="0"/>
              <a:t>– двосекційний якір-парасолька діаметром 60 мм; 2 – однокорпусний якір-парасолька; 3 – гвинтовий сепаратор діаметром 46 мм для вставного насоса; 4 – гвинтовий сепаратор діаметром 76 мм; 5 – тарілчастий якір діаметром 89 мм; 6 – </a:t>
            </a:r>
            <a:r>
              <a:rPr lang="ru-RU" sz="2000" dirty="0" err="1"/>
              <a:t>чотири­корпусний</a:t>
            </a:r>
            <a:r>
              <a:rPr lang="ru-RU" sz="2000" dirty="0"/>
              <a:t> сепаратор діаметром 89 мм; 7 – відкритий прийом</a:t>
            </a:r>
            <a:endParaRPr lang="uk-UA" sz="20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827584" y="2204864"/>
          <a:ext cx="7776864" cy="4320480"/>
        </p:xfrm>
        <a:graphic>
          <a:graphicData uri="http://schemas.openxmlformats.org/presentationml/2006/ole">
            <p:oleObj spid="_x0000_s22529" r:id="rId3" imgW="6467475" imgH="2714625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Принципові схеми </a:t>
            </a:r>
            <a:r>
              <a:rPr lang="ru-RU" dirty="0" err="1" smtClean="0"/>
              <a:t>пісочних</a:t>
            </a:r>
            <a:r>
              <a:rPr lang="ru-RU" dirty="0" smtClean="0"/>
              <a:t> якорів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000" i="1" dirty="0" smtClean="0"/>
              <a:t>а</a:t>
            </a:r>
            <a:r>
              <a:rPr lang="uk-UA" sz="2000" dirty="0" smtClean="0"/>
              <a:t> </a:t>
            </a:r>
            <a:r>
              <a:rPr lang="uk-UA" sz="2000" dirty="0"/>
              <a:t>– прямої дії; </a:t>
            </a:r>
            <a:r>
              <a:rPr lang="uk-UA" sz="2000" i="1" dirty="0"/>
              <a:t>б</a:t>
            </a:r>
            <a:r>
              <a:rPr lang="uk-UA" sz="2000" dirty="0"/>
              <a:t> – зворотної; </a:t>
            </a:r>
            <a:r>
              <a:rPr lang="uk-UA" sz="2000" i="1" dirty="0"/>
              <a:t>в</a:t>
            </a:r>
            <a:r>
              <a:rPr lang="uk-UA" sz="2000" dirty="0"/>
              <a:t> ‑ </a:t>
            </a:r>
            <a:r>
              <a:rPr lang="uk-UA" sz="2000" dirty="0" err="1"/>
              <a:t>газопісочного</a:t>
            </a:r>
            <a:r>
              <a:rPr lang="uk-UA" sz="2000" dirty="0"/>
              <a:t>; 1 – експлуатаційна колона; 2 – шар накопиченого піску; 3 – корпус; 4 – приймальна труба; 5 – отвір для введення суміші в якір; 6 – труба для вводу рідини і піску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467544" y="1889448"/>
          <a:ext cx="8229960" cy="4968552"/>
        </p:xfrm>
        <a:graphic>
          <a:graphicData uri="http://schemas.openxmlformats.org/presentationml/2006/ole">
            <p:oleObj spid="_x0000_s23553" r:id="rId3" imgW="3076575" imgH="1857375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Подача</a:t>
            </a:r>
            <a:r>
              <a:rPr lang="uk-UA" sz="4000" b="1" dirty="0" smtClean="0"/>
              <a:t> </a:t>
            </a:r>
            <a:r>
              <a:rPr lang="uk-UA" sz="4000" dirty="0" smtClean="0"/>
              <a:t>ШГНУ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124744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/>
              <a:t>V</a:t>
            </a:r>
            <a:r>
              <a:rPr lang="uk-UA" sz="3200" baseline="-25000" dirty="0"/>
              <a:t>1 </a:t>
            </a:r>
            <a:r>
              <a:rPr lang="uk-UA" sz="3200" dirty="0"/>
              <a:t>= </a:t>
            </a:r>
            <a:r>
              <a:rPr lang="uk-UA" sz="3200" i="1" dirty="0"/>
              <a:t>f</a:t>
            </a:r>
            <a:r>
              <a:rPr lang="uk-UA" sz="3200" baseline="-25000" dirty="0"/>
              <a:t>ш </a:t>
            </a:r>
            <a:r>
              <a:rPr lang="uk-UA" sz="3200" i="1" dirty="0"/>
              <a:t>S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772816"/>
            <a:ext cx="2422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/>
              <a:t>V</a:t>
            </a:r>
            <a:r>
              <a:rPr lang="uk-UA" sz="3200" baseline="-25000" dirty="0"/>
              <a:t>2 </a:t>
            </a:r>
            <a:r>
              <a:rPr lang="uk-UA" sz="3200" dirty="0"/>
              <a:t>= (</a:t>
            </a:r>
            <a:r>
              <a:rPr lang="uk-UA" sz="3200" i="1" dirty="0"/>
              <a:t>F </a:t>
            </a:r>
            <a:r>
              <a:rPr lang="uk-UA" sz="3200" dirty="0"/>
              <a:t>– </a:t>
            </a:r>
            <a:r>
              <a:rPr lang="uk-UA" sz="3200" i="1" dirty="0"/>
              <a:t>f</a:t>
            </a:r>
            <a:r>
              <a:rPr lang="uk-UA" sz="3200" baseline="-25000" dirty="0"/>
              <a:t>ш</a:t>
            </a:r>
            <a:r>
              <a:rPr lang="uk-UA" sz="3200" dirty="0"/>
              <a:t>)</a:t>
            </a:r>
            <a:r>
              <a:rPr lang="uk-UA" sz="3200" baseline="-25000" dirty="0"/>
              <a:t> </a:t>
            </a:r>
            <a:r>
              <a:rPr lang="uk-UA" sz="3200" i="1" dirty="0"/>
              <a:t>S</a:t>
            </a:r>
            <a:r>
              <a:rPr lang="uk-UA" sz="3200" dirty="0"/>
              <a:t>,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2308230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де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 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-обєм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рідини, що витісняється із циліндра під час ходу плунжера вниз, а вверх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2  .     </a:t>
            </a:r>
            <a:endParaRPr lang="uk-UA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 – площа поперечного перерізу плунжера (циліндра) насоса; fш – площа поперечного перерізу штанг; S – довжина ходу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гирлового (полірованого) штока, яку тут беруть такою, що дорівнює довжині ходу плунжера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uk-UA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451304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ctr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повний (подвійний) хід (вверх і вниз) гирлового штока подавання насосу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ctr"/>
              </a:tabLst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пх</a:t>
            </a:r>
            <a:r>
              <a:rPr kumimoji="0" lang="uk-UA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V</a:t>
            </a:r>
            <a:r>
              <a:rPr kumimoji="0" lang="uk-UA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V</a:t>
            </a:r>
            <a:r>
              <a:rPr kumimoji="0" lang="uk-UA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uk-UA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 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 (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 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uk-UA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uk-UA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uk-UA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Подача ШГНУ</a:t>
            </a:r>
            <a:endParaRPr lang="uk-UA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i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За n ходів (гойдань головки балансира) хвилинне подавання </a:t>
            </a:r>
            <a:r>
              <a:rPr lang="uk-UA" sz="3600" i="1" dirty="0" err="1">
                <a:latin typeface="Times New Roman" pitchFamily="18" charset="0"/>
                <a:cs typeface="Arial" pitchFamily="34" charset="0"/>
                <a:sym typeface="Symbol" pitchFamily="18" charset="2"/>
              </a:rPr>
              <a:t>Vхв</a:t>
            </a:r>
            <a:r>
              <a:rPr lang="uk-UA" sz="3600" i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 = F </a:t>
            </a:r>
            <a:r>
              <a:rPr lang="uk-UA" sz="3600" i="1" dirty="0" err="1">
                <a:latin typeface="Times New Roman" pitchFamily="18" charset="0"/>
                <a:cs typeface="Arial" pitchFamily="34" charset="0"/>
                <a:sym typeface="Symbol" pitchFamily="18" charset="2"/>
              </a:rPr>
              <a:t>Sn</a:t>
            </a:r>
            <a:r>
              <a:rPr lang="uk-UA" sz="3600" i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. Помноживши результат на кількість хвилин у добі, дістанемо теоретичне подавання насоса: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i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uk-UA" sz="3600" i="1" dirty="0"/>
              <a:t> </a:t>
            </a:r>
            <a:r>
              <a:rPr lang="uk-UA" sz="3600" i="1" dirty="0" err="1"/>
              <a:t>Q</a:t>
            </a:r>
            <a:r>
              <a:rPr lang="uk-UA" sz="3600" baseline="-25000" dirty="0" err="1"/>
              <a:t>т</a:t>
            </a:r>
            <a:r>
              <a:rPr lang="uk-UA" sz="3600" baseline="-25000" dirty="0"/>
              <a:t>  </a:t>
            </a:r>
            <a:r>
              <a:rPr lang="uk-UA" sz="3600" i="1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=</a:t>
            </a:r>
            <a:r>
              <a:rPr lang="uk-UA" sz="3600" i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 1440 F S n.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797152"/>
            <a:ext cx="2400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dirty="0">
                <a:sym typeface="Symbol"/>
              </a:rPr>
              <a:t></a:t>
            </a:r>
            <a:r>
              <a:rPr lang="uk-UA" sz="3600" baseline="-25000" dirty="0"/>
              <a:t>п</a:t>
            </a:r>
            <a:r>
              <a:rPr lang="uk-UA" sz="3600" dirty="0"/>
              <a:t> =</a:t>
            </a:r>
            <a:r>
              <a:rPr lang="uk-UA" sz="3600" i="1" dirty="0"/>
              <a:t> Q</a:t>
            </a:r>
            <a:r>
              <a:rPr lang="uk-UA" sz="3600" dirty="0"/>
              <a:t> /</a:t>
            </a:r>
            <a:r>
              <a:rPr lang="uk-UA" sz="3600" i="1" dirty="0"/>
              <a:t> </a:t>
            </a:r>
            <a:r>
              <a:rPr lang="uk-UA" sz="3600" i="1" dirty="0" err="1"/>
              <a:t>Q</a:t>
            </a:r>
            <a:r>
              <a:rPr lang="uk-UA" sz="3600" baseline="-25000" dirty="0" err="1"/>
              <a:t>т</a:t>
            </a:r>
            <a:r>
              <a:rPr lang="uk-UA" sz="36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5661248"/>
            <a:ext cx="3576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1" dirty="0"/>
              <a:t>Q </a:t>
            </a:r>
            <a:r>
              <a:rPr lang="uk-UA" sz="3600" dirty="0"/>
              <a:t>= 1440 </a:t>
            </a:r>
            <a:r>
              <a:rPr lang="uk-UA" sz="3600" i="1" dirty="0"/>
              <a:t>F</a:t>
            </a:r>
            <a:r>
              <a:rPr lang="uk-UA" sz="3600" baseline="-25000" dirty="0"/>
              <a:t> </a:t>
            </a:r>
            <a:r>
              <a:rPr lang="uk-UA" sz="3600" i="1" dirty="0"/>
              <a:t>S n</a:t>
            </a:r>
            <a:r>
              <a:rPr lang="uk-UA" sz="3600" dirty="0"/>
              <a:t> </a:t>
            </a:r>
            <a:r>
              <a:rPr lang="uk-UA" sz="3600" dirty="0">
                <a:sym typeface="Symbol"/>
              </a:rPr>
              <a:t></a:t>
            </a:r>
            <a:r>
              <a:rPr lang="uk-UA" sz="3600" dirty="0"/>
              <a:t> </a:t>
            </a:r>
            <a:r>
              <a:rPr lang="uk-UA" sz="3600" baseline="-25000" dirty="0"/>
              <a:t>п</a:t>
            </a:r>
            <a:r>
              <a:rPr lang="uk-UA" sz="36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uk-UA" sz="3600" dirty="0" smtClean="0"/>
              <a:t>Коефіцієнт подачі ШГНУ</a:t>
            </a:r>
            <a:endParaRPr lang="uk-UA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764704"/>
            <a:ext cx="3660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ym typeface="Symbol"/>
              </a:rPr>
              <a:t></a:t>
            </a:r>
            <a:r>
              <a:rPr lang="uk-UA" sz="3600" baseline="-25000" dirty="0" smtClean="0"/>
              <a:t>п</a:t>
            </a:r>
            <a:r>
              <a:rPr lang="uk-UA" sz="3600" dirty="0"/>
              <a:t> = </a:t>
            </a:r>
            <a:r>
              <a:rPr lang="uk-UA" sz="3600" dirty="0">
                <a:sym typeface="Symbol"/>
              </a:rPr>
              <a:t></a:t>
            </a:r>
            <a:r>
              <a:rPr lang="uk-UA" sz="3600" baseline="-25000" dirty="0"/>
              <a:t>д </a:t>
            </a:r>
            <a:r>
              <a:rPr lang="uk-UA" sz="3600" dirty="0" err="1">
                <a:sym typeface="Symbol"/>
              </a:rPr>
              <a:t></a:t>
            </a:r>
            <a:r>
              <a:rPr lang="uk-UA" sz="3600" baseline="-25000" dirty="0" err="1"/>
              <a:t>ус</a:t>
            </a:r>
            <a:r>
              <a:rPr lang="uk-UA" sz="3600" dirty="0"/>
              <a:t> </a:t>
            </a:r>
            <a:r>
              <a:rPr lang="uk-UA" sz="3600" dirty="0">
                <a:sym typeface="Symbol"/>
              </a:rPr>
              <a:t></a:t>
            </a:r>
            <a:r>
              <a:rPr lang="uk-UA" sz="3600" baseline="-25000" dirty="0"/>
              <a:t>н</a:t>
            </a:r>
            <a:r>
              <a:rPr lang="uk-UA" sz="3600" dirty="0"/>
              <a:t> </a:t>
            </a:r>
            <a:r>
              <a:rPr lang="uk-UA" sz="3600" dirty="0" err="1">
                <a:sym typeface="Symbol"/>
              </a:rPr>
              <a:t></a:t>
            </a:r>
            <a:r>
              <a:rPr lang="uk-UA" sz="3600" baseline="-25000" dirty="0" err="1"/>
              <a:t>вит</a:t>
            </a:r>
            <a:r>
              <a:rPr lang="uk-UA" sz="3600" dirty="0" smtClean="0"/>
              <a:t>.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412776"/>
            <a:ext cx="2356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ym typeface="Symbol"/>
              </a:rPr>
              <a:t></a:t>
            </a:r>
            <a:r>
              <a:rPr lang="uk-UA" sz="3600" baseline="-25000" dirty="0"/>
              <a:t>д </a:t>
            </a:r>
            <a:r>
              <a:rPr lang="uk-UA" sz="3600" dirty="0"/>
              <a:t>= </a:t>
            </a:r>
            <a:r>
              <a:rPr lang="uk-UA" sz="3600" i="1" dirty="0"/>
              <a:t>S </a:t>
            </a:r>
            <a:r>
              <a:rPr lang="uk-UA" sz="3600" baseline="-25000" dirty="0" err="1"/>
              <a:t>пл</a:t>
            </a:r>
            <a:r>
              <a:rPr lang="uk-UA" sz="3600" baseline="-25000" dirty="0"/>
              <a:t> </a:t>
            </a:r>
            <a:r>
              <a:rPr lang="uk-UA" sz="3600" dirty="0"/>
              <a:t>/ </a:t>
            </a:r>
            <a:r>
              <a:rPr lang="uk-UA" sz="3600" i="1" dirty="0"/>
              <a:t>S</a:t>
            </a:r>
            <a:r>
              <a:rPr lang="uk-UA" sz="36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060848"/>
            <a:ext cx="4724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ym typeface="Symbol"/>
              </a:rPr>
              <a:t></a:t>
            </a:r>
            <a:r>
              <a:rPr lang="uk-UA" sz="3600" baseline="-25000" dirty="0"/>
              <a:t>ус</a:t>
            </a:r>
            <a:r>
              <a:rPr lang="uk-UA" sz="3600" dirty="0"/>
              <a:t> =</a:t>
            </a:r>
            <a:r>
              <a:rPr lang="uk-UA" sz="3600" i="1" dirty="0"/>
              <a:t> Q</a:t>
            </a:r>
            <a:r>
              <a:rPr lang="uk-UA" sz="3600" dirty="0"/>
              <a:t> /</a:t>
            </a:r>
            <a:r>
              <a:rPr lang="uk-UA" sz="3600" i="1" dirty="0"/>
              <a:t> Q</a:t>
            </a:r>
            <a:r>
              <a:rPr lang="uk-UA" sz="3600" dirty="0"/>
              <a:t> (</a:t>
            </a:r>
            <a:r>
              <a:rPr lang="uk-UA" sz="3600" i="1" dirty="0"/>
              <a:t>p</a:t>
            </a:r>
            <a:r>
              <a:rPr lang="uk-UA" sz="3600" baseline="-25000" dirty="0"/>
              <a:t>вс ц</a:t>
            </a:r>
            <a:r>
              <a:rPr lang="uk-UA" sz="3600" dirty="0"/>
              <a:t>) = 1 / </a:t>
            </a:r>
            <a:r>
              <a:rPr lang="uk-UA" sz="3600" i="1" dirty="0"/>
              <a:t>b</a:t>
            </a:r>
            <a:r>
              <a:rPr lang="uk-UA" sz="3600" dirty="0"/>
              <a:t>,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36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91185"/>
            <a:ext cx="12362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36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91185"/>
            <a:ext cx="12362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2708920"/>
            <a:ext cx="3597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ym typeface="Symbol"/>
              </a:rPr>
              <a:t></a:t>
            </a:r>
            <a:r>
              <a:rPr lang="uk-UA" sz="3600" baseline="-25000" dirty="0"/>
              <a:t>н </a:t>
            </a:r>
            <a:r>
              <a:rPr lang="uk-UA" sz="3600" dirty="0"/>
              <a:t>= </a:t>
            </a:r>
            <a:r>
              <a:rPr lang="uk-UA" sz="3600" i="1" dirty="0"/>
              <a:t>V </a:t>
            </a:r>
            <a:r>
              <a:rPr lang="uk-UA" sz="3600" dirty="0">
                <a:sym typeface="Symbol"/>
              </a:rPr>
              <a:t></a:t>
            </a:r>
            <a:r>
              <a:rPr lang="uk-UA" sz="3600" baseline="-25000" dirty="0"/>
              <a:t>р</a:t>
            </a:r>
            <a:r>
              <a:rPr lang="uk-UA" sz="3600" dirty="0"/>
              <a:t> (</a:t>
            </a:r>
            <a:r>
              <a:rPr lang="uk-UA" sz="3600" i="1" dirty="0"/>
              <a:t>p</a:t>
            </a:r>
            <a:r>
              <a:rPr lang="uk-UA" sz="3600" baseline="-25000" dirty="0"/>
              <a:t>вс ц</a:t>
            </a:r>
            <a:r>
              <a:rPr lang="uk-UA" sz="3600" dirty="0"/>
              <a:t>) /</a:t>
            </a:r>
            <a:r>
              <a:rPr lang="uk-UA" sz="3600" i="1" dirty="0"/>
              <a:t>V</a:t>
            </a:r>
            <a:r>
              <a:rPr lang="en-US" sz="3600" baseline="-25000" dirty="0"/>
              <a:t>s</a:t>
            </a:r>
            <a:r>
              <a:rPr lang="uk-UA" sz="3600" dirty="0"/>
              <a:t>,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0" y="3356992"/>
          <a:ext cx="8640960" cy="1224136"/>
        </p:xfrm>
        <a:graphic>
          <a:graphicData uri="http://schemas.openxmlformats.org/presentationml/2006/ole">
            <p:oleObj spid="_x0000_s27655" name="Equation" r:id="rId3" imgW="4622800" imgH="508000" progId="">
              <p:embed/>
            </p:oleObj>
          </a:graphicData>
        </a:graphic>
      </p:graphicFrame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504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4653136"/>
            <a:ext cx="3341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1" dirty="0"/>
              <a:t>Q</a:t>
            </a:r>
            <a:r>
              <a:rPr lang="uk-UA" sz="3600" dirty="0">
                <a:sym typeface="Symbol"/>
              </a:rPr>
              <a:t></a:t>
            </a:r>
            <a:r>
              <a:rPr lang="uk-UA" sz="3600" dirty="0"/>
              <a:t> = </a:t>
            </a:r>
            <a:r>
              <a:rPr lang="uk-UA" sz="3600" i="1" dirty="0" err="1"/>
              <a:t>Q</a:t>
            </a:r>
            <a:r>
              <a:rPr lang="uk-UA" sz="3600" baseline="-25000" dirty="0" err="1"/>
              <a:t>т</a:t>
            </a:r>
            <a:r>
              <a:rPr lang="uk-UA" sz="3600" dirty="0"/>
              <a:t> </a:t>
            </a:r>
            <a:r>
              <a:rPr lang="uk-UA" sz="3600" dirty="0">
                <a:sym typeface="Symbol"/>
              </a:rPr>
              <a:t></a:t>
            </a:r>
            <a:r>
              <a:rPr lang="uk-UA" sz="3600" baseline="-25000" dirty="0"/>
              <a:t>д </a:t>
            </a:r>
            <a:r>
              <a:rPr lang="uk-UA" sz="3600" dirty="0">
                <a:sym typeface="Symbol"/>
              </a:rPr>
              <a:t></a:t>
            </a:r>
            <a:r>
              <a:rPr lang="uk-UA" sz="3600" baseline="-25000" dirty="0"/>
              <a:t>ус</a:t>
            </a:r>
            <a:r>
              <a:rPr lang="uk-UA" sz="3600" dirty="0"/>
              <a:t> </a:t>
            </a:r>
            <a:r>
              <a:rPr lang="uk-UA" sz="3600" dirty="0">
                <a:sym typeface="Symbol"/>
              </a:rPr>
              <a:t></a:t>
            </a:r>
            <a:r>
              <a:rPr lang="uk-UA" sz="3600" baseline="-25000" dirty="0"/>
              <a:t>н</a:t>
            </a:r>
            <a:r>
              <a:rPr lang="uk-UA" sz="3600" dirty="0"/>
              <a:t>.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2123728" y="5229200"/>
          <a:ext cx="4536504" cy="1340768"/>
        </p:xfrm>
        <a:graphic>
          <a:graphicData uri="http://schemas.openxmlformats.org/presentationml/2006/ole">
            <p:oleObj spid="_x0000_s27658" name="Equation" r:id="rId4" imgW="1714500" imgH="520700" progId="">
              <p:embed/>
            </p:oleObj>
          </a:graphicData>
        </a:graphic>
      </p:graphicFrame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Навантаження, які діють на насосні штанги, та </a:t>
            </a:r>
            <a:r>
              <a:rPr lang="ru-RU" dirty="0" err="1"/>
              <a:t>їх</a:t>
            </a:r>
            <a:r>
              <a:rPr lang="ru-RU" dirty="0"/>
              <a:t> розрахунок.</a:t>
            </a:r>
            <a:endParaRPr lang="uk-UA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55679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точці підвішування штанг діють такі навантаження: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а) сталі або статичні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uk-UA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змінні – інерційні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uk-UA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вібраційні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uk-UA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вібр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сили тертя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uk-UA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11560" y="4221088"/>
          <a:ext cx="7632848" cy="864096"/>
        </p:xfrm>
        <a:graphic>
          <a:graphicData uri="http://schemas.openxmlformats.org/presentationml/2006/ole">
            <p:oleObj spid="_x0000_s28674" name="Equation" r:id="rId3" imgW="2768600" imgH="266700" progId="">
              <p:embed/>
            </p:oleObj>
          </a:graphicData>
        </a:graphic>
      </p:graphicFrame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683568" y="5373216"/>
          <a:ext cx="7560840" cy="792088"/>
        </p:xfrm>
        <a:graphic>
          <a:graphicData uri="http://schemas.openxmlformats.org/presentationml/2006/ole">
            <p:oleObj spid="_x0000_s28676" name="Equation" r:id="rId4" imgW="2806700" imgH="266700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uk-UA" dirty="0" smtClean="0"/>
              <a:t>Статичні навантаження </a:t>
            </a:r>
            <a:endParaRPr lang="uk-UA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907704" y="1340768"/>
          <a:ext cx="2952328" cy="720080"/>
        </p:xfrm>
        <a:graphic>
          <a:graphicData uri="http://schemas.openxmlformats.org/presentationml/2006/ole">
            <p:oleObj spid="_x0000_s29697" name="Equation" r:id="rId3" imgW="926698" imgH="266584" progId="">
              <p:embed/>
            </p:oleObj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835696" y="692696"/>
          <a:ext cx="3528392" cy="648072"/>
        </p:xfrm>
        <a:graphic>
          <a:graphicData uri="http://schemas.openxmlformats.org/presentationml/2006/ole">
            <p:oleObj spid="_x0000_s29699" name="Equation" r:id="rId4" imgW="1307532" imgH="266584" progId="">
              <p:embed/>
            </p:oleObj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23528" y="2060848"/>
            <a:ext cx="838842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урахуванням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виштовхувальної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архімедової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сили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вага штанг у рідині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95536" y="2852936"/>
          <a:ext cx="8748464" cy="1368152"/>
        </p:xfrm>
        <a:graphic>
          <a:graphicData uri="http://schemas.openxmlformats.org/presentationml/2006/ole">
            <p:oleObj spid="_x0000_s29701" name="Equation" r:id="rId5" imgW="4445000" imgH="546100" progId="">
              <p:embed/>
            </p:oleObj>
          </a:graphicData>
        </a:graphic>
      </p:graphicFrame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563888" y="3933056"/>
          <a:ext cx="3168352" cy="1368152"/>
        </p:xfrm>
        <a:graphic>
          <a:graphicData uri="http://schemas.openxmlformats.org/presentationml/2006/ole">
            <p:oleObj spid="_x0000_s29704" name="Equation" r:id="rId6" imgW="1028700" imgH="50800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1560" y="5373216"/>
            <a:ext cx="8532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ym typeface="Symbol"/>
              </a:rPr>
              <a:t></a:t>
            </a:r>
            <a:r>
              <a:rPr lang="uk-UA" sz="3200" baseline="-25000" dirty="0"/>
              <a:t>р</a:t>
            </a:r>
            <a:r>
              <a:rPr lang="uk-UA" sz="3200" dirty="0"/>
              <a:t>, </a:t>
            </a:r>
            <a:r>
              <a:rPr lang="uk-UA" sz="3200" dirty="0" err="1">
                <a:sym typeface="Symbol"/>
              </a:rPr>
              <a:t></a:t>
            </a:r>
            <a:r>
              <a:rPr lang="uk-UA" sz="3200" baseline="-25000" dirty="0" err="1"/>
              <a:t>ст</a:t>
            </a:r>
            <a:r>
              <a:rPr lang="uk-UA" sz="3200" dirty="0"/>
              <a:t> – густини відповідно рідини в трубах (середні) і матеріалу штанг (сталі);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i="1" dirty="0"/>
              <a:t>Навантаження стовпа рідини</a:t>
            </a:r>
            <a:r>
              <a:rPr lang="uk-UA" dirty="0"/>
              <a:t> </a:t>
            </a:r>
            <a:r>
              <a:rPr lang="uk-UA" i="1" dirty="0"/>
              <a:t>Р</a:t>
            </a:r>
            <a:r>
              <a:rPr lang="uk-UA" baseline="-25000" dirty="0"/>
              <a:t>р</a:t>
            </a:r>
            <a:endParaRPr lang="uk-UA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323528" y="980728"/>
          <a:ext cx="8280920" cy="720080"/>
        </p:xfrm>
        <a:graphic>
          <a:graphicData uri="http://schemas.openxmlformats.org/presentationml/2006/ole">
            <p:oleObj spid="_x0000_s31745" name="Equation" r:id="rId3" imgW="3035300" imgH="266700" progId="">
              <p:embed/>
            </p:oleObj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837977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835696" y="1628800"/>
          <a:ext cx="4752528" cy="720080"/>
        </p:xfrm>
        <a:graphic>
          <a:graphicData uri="http://schemas.openxmlformats.org/presentationml/2006/ole">
            <p:oleObj spid="_x0000_s31751" name="Equation" r:id="rId4" imgW="1586811" imgH="266584" progId="">
              <p:embed/>
            </p:oleObj>
          </a:graphicData>
        </a:graphic>
      </p:graphicFrame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979712" y="2276872"/>
            <a:ext cx="1572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uk-UA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 </a:t>
            </a:r>
            <a:r>
              <a:rPr kumimoji="0" lang="uk-UA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 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59" name="Object 15"/>
          <p:cNvGraphicFramePr>
            <a:graphicFrameLocks noChangeAspect="1"/>
          </p:cNvGraphicFramePr>
          <p:nvPr/>
        </p:nvGraphicFramePr>
        <p:xfrm>
          <a:off x="3563888" y="2348880"/>
          <a:ext cx="2592288" cy="751706"/>
        </p:xfrm>
        <a:graphic>
          <a:graphicData uri="http://schemas.openxmlformats.org/presentationml/2006/ole">
            <p:oleObj spid="_x0000_s31759" name="Equation" r:id="rId5" imgW="888614" imgH="241195" progId="">
              <p:embed/>
            </p:oleObj>
          </a:graphicData>
        </a:graphic>
      </p:graphicFrame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1762" name="Object 18"/>
          <p:cNvGraphicFramePr>
            <a:graphicFrameLocks noChangeAspect="1"/>
          </p:cNvGraphicFramePr>
          <p:nvPr/>
        </p:nvGraphicFramePr>
        <p:xfrm>
          <a:off x="1187624" y="3068960"/>
          <a:ext cx="5544616" cy="792088"/>
        </p:xfrm>
        <a:graphic>
          <a:graphicData uri="http://schemas.openxmlformats.org/presentationml/2006/ole">
            <p:oleObj spid="_x0000_s31762" name="Equation" r:id="rId6" imgW="1586811" imgH="266584" progId="">
              <p:embed/>
            </p:oleObj>
          </a:graphicData>
        </a:graphic>
      </p:graphicFrame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1764" name="Object 20"/>
          <p:cNvGraphicFramePr>
            <a:graphicFrameLocks noChangeAspect="1"/>
          </p:cNvGraphicFramePr>
          <p:nvPr/>
        </p:nvGraphicFramePr>
        <p:xfrm>
          <a:off x="1691680" y="3789040"/>
          <a:ext cx="5112568" cy="1368152"/>
        </p:xfrm>
        <a:graphic>
          <a:graphicData uri="http://schemas.openxmlformats.org/presentationml/2006/ole">
            <p:oleObj spid="_x0000_s31764" name="Equation" r:id="rId7" imgW="1257300" imgH="520700" progId="">
              <p:embed/>
            </p:oleObj>
          </a:graphicData>
        </a:graphic>
      </p:graphicFrame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505455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максимальна швидкість руху суміші (рідини та газу) в сідлі клапана;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</a:t>
            </a:r>
            <a:r>
              <a:rPr kumimoji="0" lang="uk-UA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– коефіцієнт витрати клапана, який визначають залежно від числа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Рейнольдса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для потоку суміші в сідлі клапана.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Інерційні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/>
              <a:t>Інерційна сила</a:t>
            </a:r>
            <a:r>
              <a:rPr lang="uk-UA" sz="3200" dirty="0"/>
              <a:t> дорівнює добутку маси тіла на його прискорення. 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971600" y="2564904"/>
          <a:ext cx="7272808" cy="2232248"/>
        </p:xfrm>
        <a:graphic>
          <a:graphicData uri="http://schemas.openxmlformats.org/presentationml/2006/ole">
            <p:oleObj spid="_x0000_s32769" name="Equation" r:id="rId3" imgW="3670300" imgH="1079500" progId="">
              <p:embed/>
            </p:oleObj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491880" y="4725144"/>
          <a:ext cx="1656184" cy="961256"/>
        </p:xfrm>
        <a:graphic>
          <a:graphicData uri="http://schemas.openxmlformats.org/presentationml/2006/ole">
            <p:oleObj spid="_x0000_s32771" name="Equation" r:id="rId4" imgW="558800" imgH="457200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52735"/>
          </a:xfrm>
        </p:spPr>
        <p:txBody>
          <a:bodyPr/>
          <a:lstStyle/>
          <a:p>
            <a:r>
              <a:rPr lang="ru-RU" dirty="0"/>
              <a:t>Схема ШСНУ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0" y="652534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835696" y="980728"/>
          <a:ext cx="5934075" cy="5619750"/>
        </p:xfrm>
        <a:graphic>
          <a:graphicData uri="http://schemas.openxmlformats.org/presentationml/2006/ole">
            <p:oleObj spid="_x0000_s1027" r:id="rId3" imgW="6600825" imgH="6248400" progId="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Інерційні навантаження</a:t>
            </a:r>
            <a:endParaRPr lang="uk-UA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2051720" y="3068960"/>
          <a:ext cx="5288920" cy="1296144"/>
        </p:xfrm>
        <a:graphic>
          <a:graphicData uri="http://schemas.openxmlformats.org/presentationml/2006/ole">
            <p:oleObj spid="_x0000_s33793" name="Equation" r:id="rId3" imgW="1841500" imgH="508000" progId="">
              <p:embed/>
            </p:oleObj>
          </a:graphicData>
        </a:graphic>
      </p:graphicFrame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504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24744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err="1"/>
              <a:t>m</a:t>
            </a:r>
            <a:r>
              <a:rPr lang="uk-UA" sz="3200" baseline="-25000" dirty="0" err="1"/>
              <a:t>д</a:t>
            </a:r>
            <a:r>
              <a:rPr lang="uk-UA" sz="3200" dirty="0"/>
              <a:t> – </a:t>
            </a:r>
            <a:r>
              <a:rPr lang="uk-UA" sz="3200" i="1" dirty="0"/>
              <a:t>фактор динамічності</a:t>
            </a:r>
            <a:r>
              <a:rPr lang="uk-UA" sz="3200" dirty="0"/>
              <a:t> (характеризує співвідношення максимального прискорення точки підвішування штанг і прискорення вільного падіння)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47566" y="4404683"/>
            <a:ext cx="92391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Оскільки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uk-UA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0,5...0,12, то інерційне навантаження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становить 5-12% від ваги штанг у повітрі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uk-UA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Діаграма  </a:t>
            </a:r>
            <a:r>
              <a:rPr lang="uk-UA" dirty="0" err="1" smtClean="0"/>
              <a:t>Адоніна</a:t>
            </a:r>
            <a:endParaRPr lang="uk-UA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2843808" y="2060848"/>
          <a:ext cx="4895850" cy="3800475"/>
        </p:xfrm>
        <a:graphic>
          <a:graphicData uri="http://schemas.openxmlformats.org/presentationml/2006/ole">
            <p:oleObj spid="_x0000_s36865" name="Picture" r:id="rId3" imgW="4895088" imgH="3800856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Криві розподілу тиску, газового числа і витратного </a:t>
            </a:r>
            <a:r>
              <a:rPr lang="uk-UA" sz="2800" dirty="0" err="1" smtClean="0"/>
              <a:t>газовмісту</a:t>
            </a:r>
            <a:r>
              <a:rPr lang="uk-UA" sz="2800" dirty="0" smtClean="0"/>
              <a:t>  для проектування експлуатації свердловини штанговою насосною установкою</a:t>
            </a:r>
            <a:endParaRPr lang="uk-UA" sz="2800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1331640" y="1844824"/>
          <a:ext cx="6552728" cy="4680520"/>
        </p:xfrm>
        <a:graphic>
          <a:graphicData uri="http://schemas.openxmlformats.org/presentationml/2006/ole">
            <p:oleObj spid="_x0000_s37889" r:id="rId3" imgW="2476500" imgH="2695575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2961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Установка </a:t>
            </a:r>
            <a:r>
              <a:rPr lang="ru-RU" sz="3200" dirty="0" err="1" smtClean="0"/>
              <a:t>зануреного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відцентрового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електронасосу</a:t>
            </a:r>
            <a:endParaRPr lang="uk-UA" sz="32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0" y="980728"/>
          <a:ext cx="5292080" cy="5328592"/>
        </p:xfrm>
        <a:graphic>
          <a:graphicData uri="http://schemas.openxmlformats.org/presentationml/2006/ole">
            <p:oleObj spid="_x0000_s38913" r:id="rId3" imgW="4419600" imgH="4267200" progId="">
              <p:embed/>
            </p:oleObj>
          </a:graphicData>
        </a:graphic>
      </p:graphicFrame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779912" y="3140968"/>
            <a:ext cx="511249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експлуата­ційна колона; 2 – компенсатор;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електродвигун; 4 – протектор;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від­центровий електронасос;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– зворотний і спускний клапани;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 – насосно-компресорні труби;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– електричний кабель;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– кріпильний пояс;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 ‑ зворотний перепускний клапан;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 – обладнання гирла;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 – барабан для кабелю;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 – станція управління;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 – трансформатор.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Узгодження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напірних</a:t>
            </a:r>
            <a:r>
              <a:rPr lang="ru-RU" sz="2400" dirty="0" smtClean="0"/>
              <a:t> характеристик </a:t>
            </a:r>
            <a:r>
              <a:rPr lang="ru-RU" sz="2400" dirty="0" err="1" smtClean="0"/>
              <a:t>свердловини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ЕВН </a:t>
            </a:r>
            <a:r>
              <a:rPr lang="ru-RU" sz="2400" dirty="0" err="1" smtClean="0"/>
              <a:t>зміною</a:t>
            </a:r>
            <a:r>
              <a:rPr lang="ru-RU" sz="2400" dirty="0" smtClean="0"/>
              <a:t> характеристик </a:t>
            </a:r>
            <a:r>
              <a:rPr lang="ru-RU" sz="2400" dirty="0" err="1" smtClean="0"/>
              <a:t>свердловини</a:t>
            </a:r>
            <a:r>
              <a:rPr lang="ru-RU" sz="2400" dirty="0" smtClean="0"/>
              <a:t> (1)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насосу (2):  </a:t>
            </a:r>
            <a:br>
              <a:rPr lang="ru-RU" sz="2400" dirty="0" smtClean="0"/>
            </a:br>
            <a:endParaRPr lang="uk-UA" sz="2400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907704" y="1700808"/>
          <a:ext cx="5599463" cy="4812391"/>
        </p:xfrm>
        <a:graphic>
          <a:graphicData uri="http://schemas.openxmlformats.org/presentationml/2006/ole">
            <p:oleObj spid="_x0000_s39937" r:id="rId3" imgW="2371725" imgH="2038350" progId="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uk-UA" sz="3600" dirty="0" err="1" smtClean="0"/>
              <a:t>Електрогвинтовий</a:t>
            </a:r>
            <a:r>
              <a:rPr lang="uk-UA" sz="3600" dirty="0" smtClean="0"/>
              <a:t> насос</a:t>
            </a:r>
            <a:endParaRPr lang="uk-UA" sz="3600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1115616" y="0"/>
          <a:ext cx="1512168" cy="6669360"/>
        </p:xfrm>
        <a:graphic>
          <a:graphicData uri="http://schemas.openxmlformats.org/presentationml/2006/ole">
            <p:oleObj spid="_x0000_s40961" r:id="rId3" imgW="1200150" imgH="5876925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87824" y="24208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1 – запобіжний клапан; 2 ‑ фільтрові; 3 – обойма верхнього насоса; 4 – робочий гвинт; 5 ‑ шарнірні муфти; 6 – обойма нижнього насоса; 7 – робочий гвинт нижнього насоса; 8 – вал; 9 – пускова муфта; 10 – протектор</a:t>
            </a: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Принципові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схеми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гідропоршневих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насосів</a:t>
            </a:r>
            <a:endParaRPr lang="uk-UA" sz="2400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179512" y="980728"/>
          <a:ext cx="8763527" cy="3960440"/>
        </p:xfrm>
        <a:graphic>
          <a:graphicData uri="http://schemas.openxmlformats.org/presentationml/2006/ole">
            <p:oleObj spid="_x0000_s41985" r:id="rId3" imgW="6229350" imgH="3209925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4941168"/>
            <a:ext cx="8316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дії: </a:t>
            </a:r>
            <a:r>
              <a:rPr lang="uk-UA" i="1" dirty="0" smtClean="0"/>
              <a:t>а</a:t>
            </a:r>
            <a:r>
              <a:rPr lang="uk-UA" dirty="0" smtClean="0"/>
              <a:t> – одинарної; </a:t>
            </a:r>
            <a:r>
              <a:rPr lang="uk-UA" i="1" dirty="0" smtClean="0"/>
              <a:t>б</a:t>
            </a:r>
            <a:r>
              <a:rPr lang="uk-UA" dirty="0" smtClean="0"/>
              <a:t> – подвійної; </a:t>
            </a:r>
            <a:r>
              <a:rPr lang="uk-UA" i="1" dirty="0" smtClean="0"/>
              <a:t>в</a:t>
            </a:r>
            <a:r>
              <a:rPr lang="uk-UA" dirty="0" smtClean="0"/>
              <a:t> – </a:t>
            </a:r>
            <a:r>
              <a:rPr lang="uk-UA" dirty="0" err="1" smtClean="0"/>
              <a:t>дифернціальної</a:t>
            </a:r>
            <a:r>
              <a:rPr lang="uk-UA" dirty="0" smtClean="0"/>
              <a:t>; 1 – вихід свердловинної рідини; 2 – вихід робочої рідини; 3 – вхід робочої рідини; 4 – </a:t>
            </a:r>
            <a:r>
              <a:rPr lang="uk-UA" dirty="0" err="1" smtClean="0"/>
              <a:t>гідродвигун</a:t>
            </a:r>
            <a:r>
              <a:rPr lang="uk-UA" dirty="0" smtClean="0"/>
              <a:t> із золотником; 5 – поршень </a:t>
            </a:r>
            <a:r>
              <a:rPr lang="uk-UA" dirty="0" err="1" smtClean="0"/>
              <a:t>гідродвигуна</a:t>
            </a:r>
            <a:r>
              <a:rPr lang="uk-UA" dirty="0" smtClean="0"/>
              <a:t>; 6 – шток; 7 – ущільнення штока; 8 – отвір; 9 – поршень свердловинного насоса; 10 – свердловинний насос; 11 – вхід свердловинної рідини; 12 – всмоктувальний клапан; 13 – нагнітальний клапан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sz="2700" dirty="0" err="1" smtClean="0"/>
              <a:t>Схеми</a:t>
            </a:r>
            <a:r>
              <a:rPr lang="ru-RU" sz="2700" dirty="0" smtClean="0"/>
              <a:t> </a:t>
            </a:r>
            <a:r>
              <a:rPr lang="ru-RU" sz="2700" dirty="0" err="1" smtClean="0"/>
              <a:t>устатковань</a:t>
            </a:r>
            <a:r>
              <a:rPr lang="ru-RU" sz="2700" dirty="0" smtClean="0"/>
              <a:t> для </a:t>
            </a:r>
            <a:r>
              <a:rPr lang="ru-RU" sz="2700" dirty="0" err="1" smtClean="0"/>
              <a:t>одночасно-роздільного</a:t>
            </a:r>
            <a:r>
              <a:rPr lang="ru-RU" sz="2700" dirty="0" smtClean="0"/>
              <a:t> </a:t>
            </a:r>
            <a:r>
              <a:rPr lang="ru-RU" sz="2700" dirty="0" err="1" smtClean="0"/>
              <a:t>видобування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нафти</a:t>
            </a:r>
            <a:r>
              <a:rPr lang="ru-RU" sz="2700" dirty="0" smtClean="0"/>
              <a:t> </a:t>
            </a:r>
            <a:r>
              <a:rPr lang="ru-RU" sz="2700" dirty="0" err="1" smtClean="0"/>
              <a:t>штанговими</a:t>
            </a:r>
            <a:r>
              <a:rPr lang="ru-RU" sz="2700" dirty="0" smtClean="0"/>
              <a:t> насосами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двох</a:t>
            </a:r>
            <a:r>
              <a:rPr lang="ru-RU" sz="2700" dirty="0" smtClean="0"/>
              <a:t> </a:t>
            </a:r>
            <a:r>
              <a:rPr lang="ru-RU" sz="2700" dirty="0" err="1" smtClean="0"/>
              <a:t>пластів</a:t>
            </a:r>
            <a:endParaRPr lang="uk-UA" sz="27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3"/>
            <a:ext cx="4320480" cy="56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357301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i="1" dirty="0" smtClean="0"/>
              <a:t>а</a:t>
            </a:r>
            <a:r>
              <a:rPr lang="ru-RU" dirty="0" smtClean="0"/>
              <a:t> – УГР вставного </a:t>
            </a:r>
            <a:r>
              <a:rPr lang="ru-RU" dirty="0" err="1" smtClean="0"/>
              <a:t>виконання</a:t>
            </a:r>
            <a:r>
              <a:rPr lang="ru-RU" dirty="0" smtClean="0"/>
              <a:t>; </a:t>
            </a:r>
            <a:r>
              <a:rPr lang="ru-RU" i="1" dirty="0" smtClean="0"/>
              <a:t>б</a:t>
            </a:r>
            <a:r>
              <a:rPr lang="ru-RU" dirty="0" smtClean="0"/>
              <a:t> – УГР </a:t>
            </a:r>
            <a:r>
              <a:rPr lang="ru-RU" dirty="0" err="1" smtClean="0"/>
              <a:t>невставного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; </a:t>
            </a:r>
            <a:r>
              <a:rPr lang="ru-RU" i="1" dirty="0" smtClean="0"/>
              <a:t>в</a:t>
            </a:r>
            <a:r>
              <a:rPr lang="ru-RU" dirty="0" smtClean="0"/>
              <a:t> – ІУНР вставного </a:t>
            </a:r>
            <a:r>
              <a:rPr lang="ru-RU" dirty="0" err="1" smtClean="0"/>
              <a:t>виконання</a:t>
            </a:r>
            <a:r>
              <a:rPr lang="ru-RU" dirty="0" smtClean="0"/>
              <a:t> ; </a:t>
            </a:r>
            <a:r>
              <a:rPr lang="ru-RU" i="1" dirty="0" smtClean="0"/>
              <a:t>г</a:t>
            </a:r>
            <a:r>
              <a:rPr lang="ru-RU" dirty="0" smtClean="0"/>
              <a:t> ‑ ІУНР </a:t>
            </a:r>
            <a:r>
              <a:rPr lang="ru-RU" dirty="0" err="1" smtClean="0"/>
              <a:t>невставного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; 1 – </a:t>
            </a:r>
            <a:r>
              <a:rPr lang="ru-RU" dirty="0" err="1" smtClean="0"/>
              <a:t>обладнання</a:t>
            </a:r>
            <a:r>
              <a:rPr lang="ru-RU" dirty="0" smtClean="0"/>
              <a:t> гирла; 2 – </a:t>
            </a:r>
            <a:r>
              <a:rPr lang="ru-RU" dirty="0" err="1" smtClean="0"/>
              <a:t>верстат-качалка</a:t>
            </a:r>
            <a:r>
              <a:rPr lang="ru-RU" dirty="0" smtClean="0"/>
              <a:t>; 3 ‑ </a:t>
            </a:r>
            <a:r>
              <a:rPr lang="ru-RU" dirty="0" err="1" smtClean="0"/>
              <a:t>верхній</a:t>
            </a:r>
            <a:r>
              <a:rPr lang="ru-RU" dirty="0" smtClean="0"/>
              <a:t> насос; 4 – опора; 5 – </a:t>
            </a:r>
            <a:r>
              <a:rPr lang="ru-RU" dirty="0" err="1" smtClean="0"/>
              <a:t>нижній</a:t>
            </a:r>
            <a:r>
              <a:rPr lang="ru-RU" dirty="0" smtClean="0"/>
              <a:t> насос; 6 – </a:t>
            </a:r>
            <a:r>
              <a:rPr lang="ru-RU" dirty="0" err="1" smtClean="0"/>
              <a:t>пакер</a:t>
            </a:r>
            <a:r>
              <a:rPr lang="ru-RU" dirty="0" smtClean="0"/>
              <a:t> ПН-ЯМ; 7 ‑ </a:t>
            </a:r>
            <a:r>
              <a:rPr lang="ru-RU" dirty="0" err="1" smtClean="0"/>
              <a:t>автозчеп</a:t>
            </a:r>
            <a:r>
              <a:rPr lang="ru-RU" dirty="0" smtClean="0"/>
              <a:t> 4АШ; 8 – </a:t>
            </a:r>
            <a:r>
              <a:rPr lang="ru-RU" dirty="0" err="1" smtClean="0"/>
              <a:t>автоматичний</a:t>
            </a:r>
            <a:r>
              <a:rPr lang="ru-RU" dirty="0" smtClean="0"/>
              <a:t> </a:t>
            </a:r>
            <a:r>
              <a:rPr lang="ru-RU" dirty="0" err="1" smtClean="0"/>
              <a:t>перемикач</a:t>
            </a:r>
            <a:r>
              <a:rPr lang="ru-RU" dirty="0" smtClean="0"/>
              <a:t> </a:t>
            </a:r>
            <a:r>
              <a:rPr lang="ru-RU" dirty="0" err="1" smtClean="0"/>
              <a:t>пластів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uk-UA" dirty="0" smtClean="0"/>
              <a:t>Верстат качалка</a:t>
            </a:r>
            <a:endParaRPr lang="uk-UA" dirty="0"/>
          </a:p>
        </p:txBody>
      </p:sp>
      <p:pic>
        <p:nvPicPr>
          <p:cNvPr id="17410" name="Picture 2" descr="Станок-качалка — Горная энцикло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41682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Безбалансирний верстат качалка</a:t>
            </a:r>
            <a:endParaRPr lang="uk-UA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753600" cy="610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Гирлове обладнання</a:t>
            </a:r>
            <a:br>
              <a:rPr lang="uk-UA" dirty="0" smtClean="0"/>
            </a:br>
            <a:r>
              <a:rPr lang="uk-UA" dirty="0" smtClean="0"/>
              <a:t>(гирловий сальник, хрестовина і запірні крани)</a:t>
            </a:r>
            <a:endParaRPr lang="uk-UA" dirty="0"/>
          </a:p>
        </p:txBody>
      </p:sp>
      <p:pic>
        <p:nvPicPr>
          <p:cNvPr id="19458" name="Picture 2" descr="Глава 5 эксплуатация скважин штанговыми насосами - НефтеМагн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925" y="1844824"/>
            <a:ext cx="7415491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Схеми свердловинно-штангових насосів</a:t>
            </a:r>
            <a:br>
              <a:rPr lang="uk-UA" dirty="0"/>
            </a:br>
            <a:endParaRPr lang="uk-UA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467544" y="1340768"/>
          <a:ext cx="7848872" cy="4896544"/>
        </p:xfrm>
        <a:graphic>
          <a:graphicData uri="http://schemas.openxmlformats.org/presentationml/2006/ole">
            <p:oleObj spid="_x0000_s15361" r:id="rId3" imgW="5286375" imgH="4010025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Розміри насосів</a:t>
            </a:r>
            <a:endParaRPr lang="uk-UA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15616" y="2040958"/>
            <a:ext cx="72728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Умовний розмір насосів (за діаметром плунжера) і довжина ходу плунжера є у межах: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НСВ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відповідно 28...55 мм і 1,2...6 м,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НСН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28...93 мм і 0,6...4,5 м.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Насосна штанга і </a:t>
            </a:r>
            <a:r>
              <a:rPr lang="uk-UA" dirty="0" err="1" smtClean="0"/>
              <a:t>зєднувальна</a:t>
            </a:r>
            <a:r>
              <a:rPr lang="uk-UA" dirty="0" smtClean="0"/>
              <a:t> муфта</a:t>
            </a:r>
            <a:endParaRPr lang="uk-UA" dirty="0"/>
          </a:p>
        </p:txBody>
      </p:sp>
      <p:pic>
        <p:nvPicPr>
          <p:cNvPr id="20482" name="Picture 2" descr="https://upload.wikimedia.org/wikipedia/uk/thumb/4/4d/%D0%9D%D0%B0%D1%81%D0%BE%D1%81%D0%BD%D0%B0_%D1%88%D1%82%D0%B0%D0%BD%D0%B3%D0%B0_%D1%96_%D1%97%D1%97_%D0%B7%E2%80%99%D1%94%D0%B4%D0%BD%D1%83%D0%B2%D0%B0%D0%BB%D1%8C%D0%BD%D0%B0_%D0%BC%D1%83%D1%84%D1%82%D0%B0.png/350px-%D0%9D%D0%B0%D1%81%D0%BE%D1%81%D0%BD%D0%B0_%D1%88%D1%82%D0%B0%D0%BD%D0%B3%D0%B0_%D1%96_%D1%97%D1%97_%D0%B7%E2%80%99%D1%94%D0%B4%D0%BD%D1%83%D0%B2%D0%B0%D0%BB%D1%8C%D0%BD%D0%B0_%D0%BC%D1%83%D1%84%D1%82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831641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Насосні штанги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      Випускають </a:t>
            </a:r>
            <a:r>
              <a:rPr lang="uk-UA" sz="3200" dirty="0"/>
              <a:t>штанги з легованих сталей діаметром (по тілу) 12, 16, 19, 22, 25, 28 мм і довжиною 8 </a:t>
            </a:r>
            <a:r>
              <a:rPr lang="uk-UA" sz="3200" dirty="0" smtClean="0"/>
              <a:t>м і </a:t>
            </a:r>
            <a:r>
              <a:rPr lang="uk-UA" sz="3200" dirty="0"/>
              <a:t>укорочені штанги довжиною 1; 1,2; 1,5; 2 і 3 м</a:t>
            </a:r>
            <a:r>
              <a:rPr lang="uk-UA" sz="3200" dirty="0" smtClean="0"/>
              <a:t>.</a:t>
            </a:r>
          </a:p>
          <a:p>
            <a:pPr algn="just"/>
            <a:r>
              <a:rPr lang="uk-UA" sz="3200" dirty="0"/>
              <a:t> </a:t>
            </a:r>
            <a:r>
              <a:rPr lang="uk-UA" sz="3200" dirty="0" smtClean="0"/>
              <a:t>     </a:t>
            </a:r>
            <a:r>
              <a:rPr lang="uk-UA" sz="3200" dirty="0"/>
              <a:t>Особлива штанга </a:t>
            </a:r>
            <a:r>
              <a:rPr lang="uk-UA" sz="3200" dirty="0">
                <a:sym typeface="Symbol"/>
              </a:rPr>
              <a:t></a:t>
            </a:r>
            <a:r>
              <a:rPr lang="uk-UA" sz="3200" dirty="0"/>
              <a:t> це гирловий (сальниковий) шток (діаметр – 31 і 36 мм), який з’єднує колону штанг із канатною підвіскою. Поверхня його полірована </a:t>
            </a:r>
            <a:r>
              <a:rPr lang="uk-UA" sz="3200" i="1" dirty="0"/>
              <a:t>(полірований шток)</a:t>
            </a:r>
            <a:r>
              <a:rPr lang="uk-UA" sz="3200" dirty="0"/>
              <a:t>.</a:t>
            </a:r>
          </a:p>
          <a:p>
            <a:endParaRPr lang="uk-UA" sz="3200" dirty="0"/>
          </a:p>
          <a:p>
            <a:endParaRPr lang="uk-UA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719</Words>
  <Application>Microsoft Office PowerPoint</Application>
  <PresentationFormat>Экран (4:3)</PresentationFormat>
  <Paragraphs>153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Equation</vt:lpstr>
      <vt:lpstr>Picture</vt:lpstr>
      <vt:lpstr>Лекція 8 </vt:lpstr>
      <vt:lpstr>Схема ШСНУ</vt:lpstr>
      <vt:lpstr>Верстат качалка</vt:lpstr>
      <vt:lpstr>Безбалансирний верстат качалка</vt:lpstr>
      <vt:lpstr>Гирлове обладнання (гирловий сальник, хрестовина і запірні крани)</vt:lpstr>
      <vt:lpstr>Схеми свердловинно-штангових насосів </vt:lpstr>
      <vt:lpstr>Розміри насосів</vt:lpstr>
      <vt:lpstr>Насосна штанга і зєднувальна муфта</vt:lpstr>
      <vt:lpstr>Насосні штанги</vt:lpstr>
      <vt:lpstr>Технічна характеристика верстатів-качалок</vt:lpstr>
      <vt:lpstr>Принципові схеми газових якорів 1 – двосекційний якір-парасолька діаметром 60 мм; 2 – однокорпусний якір-парасолька; 3 – гвинтовий сепаратор діаметром 46 мм для вставного насоса; 4 – гвинтовий сепаратор діаметром 76 мм; 5 – тарілчастий якір діаметром 89 мм; 6 – чотири­корпусний сепаратор діаметром 89 мм; 7 – відкритий прийом</vt:lpstr>
      <vt:lpstr>Принципові схеми пісочних якорів а – прямої дії; б – зворотної; в ‑ газопісочного; 1 – експлуатаційна колона; 2 – шар накопиченого піску; 3 – корпус; 4 – приймальна труба; 5 – отвір для введення суміші в якір; 6 – труба для вводу рідини і піску </vt:lpstr>
      <vt:lpstr>Подача ШГНУ</vt:lpstr>
      <vt:lpstr>Подача ШГНУ</vt:lpstr>
      <vt:lpstr>Коефіцієнт подачі ШГНУ</vt:lpstr>
      <vt:lpstr>Навантаження, які діють на насосні штанги, та їх розрахунок.</vt:lpstr>
      <vt:lpstr>Статичні навантаження </vt:lpstr>
      <vt:lpstr>Навантаження стовпа рідини Рр</vt:lpstr>
      <vt:lpstr>Інерційні навантаження</vt:lpstr>
      <vt:lpstr>Інерційні навантаження</vt:lpstr>
      <vt:lpstr>Діаграма  Адоніна</vt:lpstr>
      <vt:lpstr>Криві розподілу тиску, газового числа і витратного газовмісту  для проектування експлуатації свердловини штанговою насосною установкою</vt:lpstr>
      <vt:lpstr>Установка зануреного відцентрового електронасосу</vt:lpstr>
      <vt:lpstr>Узгодження напірних характеристик свердловини і ЕВН зміною характеристик свердловини (1) або насосу (2):   </vt:lpstr>
      <vt:lpstr>Електрогвинтовий насос</vt:lpstr>
      <vt:lpstr>Принципові схеми гідропоршневих насосів</vt:lpstr>
      <vt:lpstr> Схеми устатковань для одночасно-роздільного видобування нафти штанговими насосами з двох пластів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8</dc:title>
  <dc:creator>Ivan</dc:creator>
  <cp:lastModifiedBy>Asus</cp:lastModifiedBy>
  <cp:revision>46</cp:revision>
  <dcterms:created xsi:type="dcterms:W3CDTF">2020-09-19T18:14:20Z</dcterms:created>
  <dcterms:modified xsi:type="dcterms:W3CDTF">2022-02-06T10:04:06Z</dcterms:modified>
</cp:coreProperties>
</file>