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7397E-F364-40EF-9F48-630DC32E2088}" type="datetimeFigureOut">
              <a:rPr lang="uk-UA" smtClean="0"/>
              <a:pPr/>
              <a:t>15.04.2025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A7E41-BDD5-42D0-972E-F05F9FC9CBE3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Практичне заняття з </a:t>
            </a:r>
            <a:r>
              <a:rPr lang="uk-UA" dirty="0" smtClean="0"/>
              <a:t>Розробки та </a:t>
            </a:r>
            <a:r>
              <a:rPr lang="uk-UA" dirty="0" smtClean="0"/>
              <a:t>експлуатації </a:t>
            </a:r>
            <a:r>
              <a:rPr lang="uk-UA" smtClean="0"/>
              <a:t>нафтових </a:t>
            </a:r>
            <a:r>
              <a:rPr lang="uk-UA" smtClean="0"/>
              <a:t>родовищ</a:t>
            </a:r>
            <a:r>
              <a:rPr lang="uk-UA" smtClean="0"/>
              <a:t>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Штангова глибинно-насосна експлуатація свердловин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936104"/>
          </a:xfrm>
        </p:spPr>
        <p:txBody>
          <a:bodyPr/>
          <a:lstStyle/>
          <a:p>
            <a:r>
              <a:rPr lang="ru-RU" dirty="0" smtClean="0"/>
              <a:t>Задача 1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7704856" cy="4010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        </a:t>
            </a:r>
            <a:r>
              <a:rPr lang="uk-UA" dirty="0" smtClean="0">
                <a:solidFill>
                  <a:schemeClr val="tx1"/>
                </a:solidFill>
              </a:rPr>
              <a:t>Визначити </a:t>
            </a:r>
            <a:r>
              <a:rPr lang="uk-UA" dirty="0">
                <a:solidFill>
                  <a:schemeClr val="tx1"/>
                </a:solidFill>
              </a:rPr>
              <a:t>довжину ходу плунжера глибинного штангового насосу якщо довжина ходу полірованого штоку 2,1 м. Насос спущено  на глибину 850 м на одноступінчастій колоні штанг, а число  подвійних ходів верстата-гойдалки               10 хв</a:t>
            </a:r>
            <a:r>
              <a:rPr lang="uk-UA" baseline="30000" dirty="0">
                <a:solidFill>
                  <a:schemeClr val="tx1"/>
                </a:solidFill>
              </a:rPr>
              <a:t>-1</a:t>
            </a:r>
            <a:r>
              <a:rPr lang="uk-UA" dirty="0">
                <a:solidFill>
                  <a:schemeClr val="tx1"/>
                </a:solidFill>
              </a:rPr>
              <a:t>. Сумарне видовження труб і штанг 0,25 м. Визначити теоретичну  продуктивність насосу, якщо його діаметр 43 мм.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864096"/>
          </a:xfrm>
        </p:spPr>
        <p:txBody>
          <a:bodyPr/>
          <a:lstStyle/>
          <a:p>
            <a:r>
              <a:rPr lang="ru-RU" dirty="0" smtClean="0"/>
              <a:t>Задача 2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272808" cy="41540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Розрахувати </a:t>
            </a:r>
            <a:r>
              <a:rPr lang="uk-UA" dirty="0">
                <a:solidFill>
                  <a:schemeClr val="tx1"/>
                </a:solidFill>
              </a:rPr>
              <a:t>максимальне навантаження на головку балансира верстата-качалки, якщо свердловинний штанговий насос спущено на глибину 900 м на одноступінчатій колоні штанг діаметром 22 мм за маси </a:t>
            </a:r>
            <a:r>
              <a:rPr lang="uk-UA">
                <a:solidFill>
                  <a:schemeClr val="tx1"/>
                </a:solidFill>
              </a:rPr>
              <a:t>одного </a:t>
            </a:r>
            <a:r>
              <a:rPr lang="uk-UA" smtClean="0">
                <a:solidFill>
                  <a:schemeClr val="tx1"/>
                </a:solidFill>
              </a:rPr>
              <a:t>погонного </a:t>
            </a:r>
            <a:r>
              <a:rPr lang="uk-UA" dirty="0">
                <a:solidFill>
                  <a:schemeClr val="tx1"/>
                </a:solidFill>
              </a:rPr>
              <a:t>метра штанг з урахуванням маси з’єднувальних муфт 3,14 кг/м. Густина рідини,  що відкачується, – 880 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. В свердловину спущено підйомні труби внутрішнім діаметром 59 мм Інерційними та вібраційними навантаженнями і втратами на тертя знехтувати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Задача 3</a:t>
            </a:r>
            <a:br>
              <a:rPr lang="uk-UA" dirty="0" smtClean="0"/>
            </a:br>
            <a:r>
              <a:rPr lang="uk-UA" sz="3100" dirty="0" smtClean="0"/>
              <a:t>Глибина занурення насосу</a:t>
            </a:r>
            <a:endParaRPr lang="uk-UA" sz="31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196752"/>
            <a:ext cx="7632848" cy="44420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           </a:t>
            </a:r>
            <a:r>
              <a:rPr lang="ru-RU" dirty="0" err="1" smtClean="0">
                <a:solidFill>
                  <a:schemeClr val="tx1"/>
                </a:solidFill>
              </a:rPr>
              <a:t>Розрахувати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мінімальну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глибину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занурення</a:t>
            </a:r>
            <a:r>
              <a:rPr lang="ru-RU" dirty="0">
                <a:solidFill>
                  <a:schemeClr val="tx1"/>
                </a:solidFill>
              </a:rPr>
              <a:t> штангового насоса </a:t>
            </a:r>
            <a:r>
              <a:rPr lang="ru-RU" dirty="0" err="1">
                <a:solidFill>
                  <a:schemeClr val="tx1"/>
                </a:solidFill>
              </a:rPr>
              <a:t>під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динамічний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рівень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рідини</a:t>
            </a:r>
            <a:r>
              <a:rPr lang="ru-RU" dirty="0">
                <a:solidFill>
                  <a:schemeClr val="tx1"/>
                </a:solidFill>
              </a:rPr>
              <a:t>, коли </a:t>
            </a:r>
            <a:r>
              <a:rPr lang="ru-RU" dirty="0" err="1">
                <a:solidFill>
                  <a:schemeClr val="tx1"/>
                </a:solidFill>
              </a:rPr>
              <a:t>продукція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свердловини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містить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вільного</a:t>
            </a:r>
            <a:r>
              <a:rPr lang="ru-RU" dirty="0">
                <a:solidFill>
                  <a:schemeClr val="tx1"/>
                </a:solidFill>
              </a:rPr>
              <a:t> газу. </a:t>
            </a:r>
            <a:r>
              <a:rPr lang="ru-RU" dirty="0" err="1">
                <a:solidFill>
                  <a:schemeClr val="tx1"/>
                </a:solidFill>
              </a:rPr>
              <a:t>Відомо</a:t>
            </a:r>
            <a:r>
              <a:rPr lang="ru-RU" dirty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глибина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свердловини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H</a:t>
            </a:r>
            <a:r>
              <a:rPr lang="ru-RU" dirty="0">
                <a:solidFill>
                  <a:schemeClr val="tx1"/>
                </a:solidFill>
              </a:rPr>
              <a:t> = 2200 м; </a:t>
            </a:r>
            <a:r>
              <a:rPr lang="ru-RU" dirty="0" err="1">
                <a:solidFill>
                  <a:schemeClr val="tx1"/>
                </a:solidFill>
              </a:rPr>
              <a:t>тиск</a:t>
            </a:r>
            <a:r>
              <a:rPr lang="ru-RU" dirty="0">
                <a:solidFill>
                  <a:schemeClr val="tx1"/>
                </a:solidFill>
              </a:rPr>
              <a:t> газу в </a:t>
            </a:r>
            <a:r>
              <a:rPr lang="ru-RU" dirty="0" err="1">
                <a:solidFill>
                  <a:schemeClr val="tx1"/>
                </a:solidFill>
              </a:rPr>
              <a:t>затрубному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просторі</a:t>
            </a:r>
            <a:r>
              <a:rPr lang="ru-RU" dirty="0">
                <a:solidFill>
                  <a:schemeClr val="tx1"/>
                </a:solidFill>
              </a:rPr>
              <a:t>  Па; </a:t>
            </a:r>
            <a:r>
              <a:rPr lang="ru-RU" dirty="0" err="1">
                <a:solidFill>
                  <a:schemeClr val="tx1"/>
                </a:solidFill>
              </a:rPr>
              <a:t>вибійний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тиск</a:t>
            </a:r>
            <a:r>
              <a:rPr lang="ru-RU" dirty="0">
                <a:solidFill>
                  <a:schemeClr val="tx1"/>
                </a:solidFill>
              </a:rPr>
              <a:t>  = 14·10</a:t>
            </a:r>
            <a:r>
              <a:rPr lang="ru-RU" baseline="30000" dirty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 Па; </a:t>
            </a:r>
            <a:r>
              <a:rPr lang="ru-RU" dirty="0" err="1">
                <a:solidFill>
                  <a:schemeClr val="tx1"/>
                </a:solidFill>
              </a:rPr>
              <a:t>довжина</a:t>
            </a:r>
            <a:r>
              <a:rPr lang="ru-RU" dirty="0">
                <a:solidFill>
                  <a:schemeClr val="tx1"/>
                </a:solidFill>
              </a:rPr>
              <a:t> ходу </a:t>
            </a:r>
            <a:r>
              <a:rPr lang="ru-RU" dirty="0" err="1">
                <a:solidFill>
                  <a:schemeClr val="tx1"/>
                </a:solidFill>
              </a:rPr>
              <a:t>полірованого</a:t>
            </a:r>
            <a:r>
              <a:rPr lang="ru-RU" dirty="0">
                <a:solidFill>
                  <a:schemeClr val="tx1"/>
                </a:solidFill>
              </a:rPr>
              <a:t> штока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 = 1350 мм; </a:t>
            </a:r>
            <a:r>
              <a:rPr lang="ru-RU" dirty="0" err="1">
                <a:solidFill>
                  <a:schemeClr val="tx1"/>
                </a:solidFill>
              </a:rPr>
              <a:t>діаметр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отвору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сідла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звичайного</a:t>
            </a:r>
            <a:r>
              <a:rPr lang="ru-RU" dirty="0">
                <a:solidFill>
                  <a:schemeClr val="tx1"/>
                </a:solidFill>
              </a:rPr>
              <a:t> клапана (насос НВ1-43)  = 0,025 м; </a:t>
            </a:r>
            <a:r>
              <a:rPr lang="ru-RU" dirty="0" err="1">
                <a:solidFill>
                  <a:schemeClr val="tx1"/>
                </a:solidFill>
              </a:rPr>
              <a:t>витрата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рідини</a:t>
            </a:r>
            <a:r>
              <a:rPr lang="ru-RU" dirty="0">
                <a:solidFill>
                  <a:schemeClr val="tx1"/>
                </a:solidFill>
              </a:rPr>
              <a:t> через насос </a:t>
            </a:r>
            <a:r>
              <a:rPr lang="en-US" i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45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ru-RU" dirty="0">
                <a:solidFill>
                  <a:schemeClr val="tx1"/>
                </a:solidFill>
              </a:rPr>
              <a:t>м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добу</a:t>
            </a:r>
            <a:r>
              <a:rPr lang="ru-RU" dirty="0">
                <a:solidFill>
                  <a:schemeClr val="tx1"/>
                </a:solidFill>
              </a:rPr>
              <a:t>; </a:t>
            </a:r>
            <a:r>
              <a:rPr lang="ru-RU" dirty="0" err="1">
                <a:solidFill>
                  <a:schemeClr val="tx1"/>
                </a:solidFill>
              </a:rPr>
              <a:t>обводненість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продукції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ru-RU" dirty="0">
                <a:solidFill>
                  <a:schemeClr val="tx1"/>
                </a:solidFill>
              </a:rPr>
              <a:t> = 0; </a:t>
            </a:r>
            <a:r>
              <a:rPr lang="ru-RU" dirty="0" err="1">
                <a:solidFill>
                  <a:schemeClr val="tx1"/>
                </a:solidFill>
              </a:rPr>
              <a:t>об’ємний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коефіцієнт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нафти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ru-RU" dirty="0">
                <a:solidFill>
                  <a:schemeClr val="tx1"/>
                </a:solidFill>
              </a:rPr>
              <a:t> = 1,48; </a:t>
            </a:r>
            <a:r>
              <a:rPr lang="ru-RU" dirty="0" err="1">
                <a:solidFill>
                  <a:schemeClr val="tx1"/>
                </a:solidFill>
              </a:rPr>
              <a:t>динамічний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коефіцієнт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в’язкості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пластової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нафти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μ</a:t>
            </a:r>
            <a:r>
              <a:rPr lang="ru-RU" dirty="0">
                <a:solidFill>
                  <a:schemeClr val="tx1"/>
                </a:solidFill>
              </a:rPr>
              <a:t> = 0,0011 Па·с; </a:t>
            </a:r>
            <a:r>
              <a:rPr lang="ru-RU" dirty="0" err="1">
                <a:solidFill>
                  <a:schemeClr val="tx1"/>
                </a:solidFill>
              </a:rPr>
              <a:t>тиск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насичення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нафти</a:t>
            </a:r>
            <a:r>
              <a:rPr lang="ru-RU" dirty="0">
                <a:solidFill>
                  <a:schemeClr val="tx1"/>
                </a:solidFill>
              </a:rPr>
              <a:t> газом </a:t>
            </a:r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ru-RU" dirty="0" err="1" smtClean="0">
                <a:solidFill>
                  <a:schemeClr val="tx1"/>
                </a:solidFill>
              </a:rPr>
              <a:t>н</a:t>
            </a:r>
            <a:r>
              <a:rPr lang="ru-RU" dirty="0">
                <a:solidFill>
                  <a:schemeClr val="tx1"/>
                </a:solidFill>
              </a:rPr>
              <a:t> = 24,5·10</a:t>
            </a:r>
            <a:r>
              <a:rPr lang="ru-RU" baseline="30000" dirty="0">
                <a:solidFill>
                  <a:schemeClr val="tx1"/>
                </a:solidFill>
              </a:rPr>
              <a:t>6</a:t>
            </a:r>
            <a:r>
              <a:rPr lang="ru-RU" dirty="0">
                <a:solidFill>
                  <a:schemeClr val="tx1"/>
                </a:solidFill>
              </a:rPr>
              <a:t> Па; </a:t>
            </a:r>
            <a:r>
              <a:rPr lang="ru-RU" dirty="0" err="1">
                <a:solidFill>
                  <a:schemeClr val="tx1"/>
                </a:solidFill>
              </a:rPr>
              <a:t>густина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нафти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пластових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умовах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ρ</a:t>
            </a:r>
            <a:r>
              <a:rPr lang="ru-RU" dirty="0" err="1" smtClean="0">
                <a:solidFill>
                  <a:schemeClr val="tx1"/>
                </a:solidFill>
              </a:rPr>
              <a:t>н</a:t>
            </a:r>
            <a:r>
              <a:rPr lang="ru-RU" dirty="0">
                <a:solidFill>
                  <a:schemeClr val="tx1"/>
                </a:solidFill>
              </a:rPr>
              <a:t> = 686 кг/м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24" y="476672"/>
            <a:ext cx="8612442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08111"/>
          </a:xfrm>
        </p:spPr>
        <p:txBody>
          <a:bodyPr/>
          <a:lstStyle/>
          <a:p>
            <a:r>
              <a:rPr lang="ru-RU" dirty="0" smtClean="0"/>
              <a:t>Задача 4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416824" cy="408200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</a:rPr>
              <a:t>Розрахувати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інерційні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навантаження</a:t>
            </a:r>
            <a:r>
              <a:rPr lang="ru-RU" dirty="0">
                <a:solidFill>
                  <a:schemeClr val="tx1"/>
                </a:solidFill>
              </a:rPr>
              <a:t> на головку балансира. </a:t>
            </a:r>
            <a:r>
              <a:rPr lang="ru-RU" dirty="0" err="1">
                <a:solidFill>
                  <a:schemeClr val="tx1"/>
                </a:solidFill>
              </a:rPr>
              <a:t>Відомо</a:t>
            </a:r>
            <a:r>
              <a:rPr lang="ru-RU" dirty="0">
                <a:solidFill>
                  <a:schemeClr val="tx1"/>
                </a:solidFill>
              </a:rPr>
              <a:t>: вага колони штанг у </a:t>
            </a:r>
            <a:r>
              <a:rPr lang="ru-RU" dirty="0" err="1">
                <a:solidFill>
                  <a:schemeClr val="tx1"/>
                </a:solidFill>
              </a:rPr>
              <a:t>повітрі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Р</a:t>
            </a:r>
            <a:r>
              <a:rPr lang="ru-RU" baseline="-25000" dirty="0" err="1">
                <a:solidFill>
                  <a:schemeClr val="tx1"/>
                </a:solidFill>
              </a:rPr>
              <a:t>шт</a:t>
            </a:r>
            <a:r>
              <a:rPr lang="ru-RU" dirty="0">
                <a:solidFill>
                  <a:schemeClr val="tx1"/>
                </a:solidFill>
              </a:rPr>
              <a:t> = 12·10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 Н; </a:t>
            </a:r>
            <a:r>
              <a:rPr lang="ru-RU" dirty="0" err="1">
                <a:solidFill>
                  <a:schemeClr val="tx1"/>
                </a:solidFill>
              </a:rPr>
              <a:t>довжина</a:t>
            </a:r>
            <a:r>
              <a:rPr lang="ru-RU" dirty="0">
                <a:solidFill>
                  <a:schemeClr val="tx1"/>
                </a:solidFill>
              </a:rPr>
              <a:t> ходу сальникового штока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 = 1,35 м; </a:t>
            </a:r>
            <a:r>
              <a:rPr lang="ru-RU" dirty="0" err="1">
                <a:solidFill>
                  <a:schemeClr val="tx1"/>
                </a:solidFill>
              </a:rPr>
              <a:t>кількість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подвійних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ходів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хвилину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</a:t>
            </a:r>
            <a:r>
              <a:rPr lang="ru-RU" dirty="0">
                <a:solidFill>
                  <a:schemeClr val="tx1"/>
                </a:solidFill>
              </a:rPr>
              <a:t> = 9; величина </a:t>
            </a:r>
            <a:r>
              <a:rPr lang="ru-RU" dirty="0" err="1">
                <a:solidFill>
                  <a:schemeClr val="tx1"/>
                </a:solidFill>
              </a:rPr>
              <a:t>пружної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деформації</a:t>
            </a:r>
            <a:r>
              <a:rPr lang="ru-RU" dirty="0">
                <a:solidFill>
                  <a:schemeClr val="tx1"/>
                </a:solidFill>
              </a:rPr>
              <a:t> штанг </a:t>
            </a:r>
            <a:r>
              <a:rPr lang="ru-RU" dirty="0" err="1">
                <a:solidFill>
                  <a:schemeClr val="tx1"/>
                </a:solidFill>
              </a:rPr>
              <a:t>λ</a:t>
            </a:r>
            <a:r>
              <a:rPr lang="ru-RU" baseline="-25000" dirty="0" err="1">
                <a:solidFill>
                  <a:schemeClr val="tx1"/>
                </a:solidFill>
              </a:rPr>
              <a:t>шт</a:t>
            </a:r>
            <a:r>
              <a:rPr lang="ru-RU" dirty="0">
                <a:solidFill>
                  <a:schemeClr val="tx1"/>
                </a:solidFill>
              </a:rPr>
              <a:t> = 0,12 м; величина </a:t>
            </a:r>
            <a:r>
              <a:rPr lang="ru-RU" dirty="0" err="1">
                <a:solidFill>
                  <a:schemeClr val="tx1"/>
                </a:solidFill>
              </a:rPr>
              <a:t>пружної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деформації</a:t>
            </a:r>
            <a:r>
              <a:rPr lang="ru-RU" dirty="0">
                <a:solidFill>
                  <a:schemeClr val="tx1"/>
                </a:solidFill>
              </a:rPr>
              <a:t> труб </a:t>
            </a:r>
            <a:r>
              <a:rPr lang="ru-RU" dirty="0" err="1">
                <a:solidFill>
                  <a:schemeClr val="tx1"/>
                </a:solidFill>
              </a:rPr>
              <a:t>λ</a:t>
            </a:r>
            <a:r>
              <a:rPr lang="ru-RU" baseline="-25000" dirty="0" err="1">
                <a:solidFill>
                  <a:schemeClr val="tx1"/>
                </a:solidFill>
              </a:rPr>
              <a:t>тр</a:t>
            </a:r>
            <a:r>
              <a:rPr lang="ru-RU" dirty="0">
                <a:solidFill>
                  <a:schemeClr val="tx1"/>
                </a:solidFill>
              </a:rPr>
              <a:t> = 0,02 м.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780" y="260648"/>
            <a:ext cx="8289474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96143"/>
          </a:xfrm>
        </p:spPr>
        <p:txBody>
          <a:bodyPr/>
          <a:lstStyle/>
          <a:p>
            <a:r>
              <a:rPr lang="ru-RU" dirty="0" smtClean="0"/>
              <a:t>Задача 5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632848" cy="38659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</a:rPr>
              <a:t>Розрахувати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динамічні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навантаження</a:t>
            </a:r>
            <a:r>
              <a:rPr lang="ru-RU" dirty="0">
                <a:solidFill>
                  <a:schemeClr val="tx1"/>
                </a:solidFill>
              </a:rPr>
              <a:t> на головку балансира. </a:t>
            </a:r>
            <a:r>
              <a:rPr lang="ru-RU" dirty="0" err="1">
                <a:solidFill>
                  <a:schemeClr val="tx1"/>
                </a:solidFill>
              </a:rPr>
              <a:t>Відомо</a:t>
            </a:r>
            <a:r>
              <a:rPr lang="ru-RU" dirty="0">
                <a:solidFill>
                  <a:schemeClr val="tx1"/>
                </a:solidFill>
              </a:rPr>
              <a:t>: вага колони штанг </a:t>
            </a:r>
            <a:r>
              <a:rPr lang="ru-RU" i="1" dirty="0" err="1">
                <a:solidFill>
                  <a:schemeClr val="tx1"/>
                </a:solidFill>
              </a:rPr>
              <a:t>Р</a:t>
            </a:r>
            <a:r>
              <a:rPr lang="ru-RU" baseline="-25000" dirty="0" err="1">
                <a:solidFill>
                  <a:schemeClr val="tx1"/>
                </a:solidFill>
              </a:rPr>
              <a:t>шт</a:t>
            </a:r>
            <a:r>
              <a:rPr lang="ru-RU" dirty="0">
                <a:solidFill>
                  <a:schemeClr val="tx1"/>
                </a:solidFill>
              </a:rPr>
              <a:t> = 12·10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 Н; вага </a:t>
            </a:r>
            <a:r>
              <a:rPr lang="ru-RU" dirty="0" err="1">
                <a:solidFill>
                  <a:schemeClr val="tx1"/>
                </a:solidFill>
              </a:rPr>
              <a:t>гідростатичного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стовпа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рідини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Р</a:t>
            </a:r>
            <a:r>
              <a:rPr lang="ru-RU" baseline="-25000" dirty="0" err="1">
                <a:solidFill>
                  <a:schemeClr val="tx1"/>
                </a:solidFill>
              </a:rPr>
              <a:t>р</a:t>
            </a:r>
            <a:r>
              <a:rPr lang="ru-RU" dirty="0">
                <a:solidFill>
                  <a:schemeClr val="tx1"/>
                </a:solidFill>
              </a:rPr>
              <a:t> = 6·10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 Н; </a:t>
            </a:r>
            <a:r>
              <a:rPr lang="ru-RU" dirty="0" err="1">
                <a:solidFill>
                  <a:schemeClr val="tx1"/>
                </a:solidFill>
              </a:rPr>
              <a:t>довжина</a:t>
            </a:r>
            <a:r>
              <a:rPr lang="ru-RU" dirty="0">
                <a:solidFill>
                  <a:schemeClr val="tx1"/>
                </a:solidFill>
              </a:rPr>
              <a:t> ходу сальникового штока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 = 1,35 м; </a:t>
            </a:r>
            <a:r>
              <a:rPr lang="ru-RU" dirty="0" err="1">
                <a:solidFill>
                  <a:schemeClr val="tx1"/>
                </a:solidFill>
              </a:rPr>
              <a:t>кількість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подвійних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ходів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хвилину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</a:t>
            </a:r>
            <a:r>
              <a:rPr lang="ru-RU" dirty="0">
                <a:solidFill>
                  <a:schemeClr val="tx1"/>
                </a:solidFill>
              </a:rPr>
              <a:t> = 9; величина </a:t>
            </a:r>
            <a:r>
              <a:rPr lang="ru-RU" dirty="0" err="1">
                <a:solidFill>
                  <a:schemeClr val="tx1"/>
                </a:solidFill>
              </a:rPr>
              <a:t>пружної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деформації</a:t>
            </a:r>
            <a:r>
              <a:rPr lang="ru-RU" dirty="0">
                <a:solidFill>
                  <a:schemeClr val="tx1"/>
                </a:solidFill>
              </a:rPr>
              <a:t> штанг </a:t>
            </a:r>
            <a:r>
              <a:rPr lang="ru-RU" dirty="0" err="1">
                <a:solidFill>
                  <a:schemeClr val="tx1"/>
                </a:solidFill>
              </a:rPr>
              <a:t>λ</a:t>
            </a:r>
            <a:r>
              <a:rPr lang="ru-RU" baseline="-25000" dirty="0" err="1">
                <a:solidFill>
                  <a:schemeClr val="tx1"/>
                </a:solidFill>
              </a:rPr>
              <a:t>шт</a:t>
            </a:r>
            <a:r>
              <a:rPr lang="ru-RU" dirty="0">
                <a:solidFill>
                  <a:schemeClr val="tx1"/>
                </a:solidFill>
              </a:rPr>
              <a:t> = 0,12 м; величина </a:t>
            </a:r>
            <a:r>
              <a:rPr lang="ru-RU" dirty="0" err="1">
                <a:solidFill>
                  <a:schemeClr val="tx1"/>
                </a:solidFill>
              </a:rPr>
              <a:t>пружної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деформації</a:t>
            </a:r>
            <a:r>
              <a:rPr lang="ru-RU" dirty="0">
                <a:solidFill>
                  <a:schemeClr val="tx1"/>
                </a:solidFill>
              </a:rPr>
              <a:t> труб </a:t>
            </a:r>
            <a:r>
              <a:rPr lang="ru-RU" dirty="0" err="1">
                <a:solidFill>
                  <a:schemeClr val="tx1"/>
                </a:solidFill>
              </a:rPr>
              <a:t>λ</a:t>
            </a:r>
            <a:r>
              <a:rPr lang="ru-RU" baseline="-25000" dirty="0" err="1">
                <a:solidFill>
                  <a:schemeClr val="tx1"/>
                </a:solidFill>
              </a:rPr>
              <a:t>тр</a:t>
            </a:r>
            <a:r>
              <a:rPr lang="ru-RU" dirty="0">
                <a:solidFill>
                  <a:schemeClr val="tx1"/>
                </a:solidFill>
              </a:rPr>
              <a:t> = 0,02 м.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7616"/>
            <a:ext cx="8280920" cy="6526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146</Words>
  <Application>Microsoft Office PowerPoint</Application>
  <PresentationFormat>Екран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Тема Office</vt:lpstr>
      <vt:lpstr>Практичне заняття з Розробки та експлуатації нафтових родовищ </vt:lpstr>
      <vt:lpstr>Задача 1</vt:lpstr>
      <vt:lpstr>Задача 2</vt:lpstr>
      <vt:lpstr>Задача 3 Глибина занурення насосу</vt:lpstr>
      <vt:lpstr>Презентація PowerPoint</vt:lpstr>
      <vt:lpstr>Задача 4</vt:lpstr>
      <vt:lpstr>Презентація PowerPoint</vt:lpstr>
      <vt:lpstr>Задача 5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з проектування експлуатації нафтових свердловин</dc:title>
  <dc:creator>Ivan</dc:creator>
  <cp:lastModifiedBy>Admin</cp:lastModifiedBy>
  <cp:revision>13</cp:revision>
  <dcterms:created xsi:type="dcterms:W3CDTF">2020-10-26T07:09:29Z</dcterms:created>
  <dcterms:modified xsi:type="dcterms:W3CDTF">2025-04-15T13:46:17Z</dcterms:modified>
</cp:coreProperties>
</file>