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41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284061-AD66-47B6-932D-0ED873B478AF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AC3541-C48D-410E-81B0-52571D318A9E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284061-AD66-47B6-932D-0ED873B478AF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AC3541-C48D-410E-81B0-52571D318A9E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284061-AD66-47B6-932D-0ED873B478AF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AC3541-C48D-410E-81B0-52571D318A9E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284061-AD66-47B6-932D-0ED873B478AF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AC3541-C48D-410E-81B0-52571D318A9E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284061-AD66-47B6-932D-0ED873B478AF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AC3541-C48D-410E-81B0-52571D318A9E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284061-AD66-47B6-932D-0ED873B478AF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AC3541-C48D-410E-81B0-52571D318A9E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284061-AD66-47B6-932D-0ED873B478AF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AC3541-C48D-410E-81B0-52571D318A9E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284061-AD66-47B6-932D-0ED873B478AF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AC3541-C48D-410E-81B0-52571D318A9E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284061-AD66-47B6-932D-0ED873B478AF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AC3541-C48D-410E-81B0-52571D318A9E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284061-AD66-47B6-932D-0ED873B478AF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AC3541-C48D-410E-81B0-52571D318A9E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284061-AD66-47B6-932D-0ED873B478AF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AC3541-C48D-410E-81B0-52571D318A9E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C284061-AD66-47B6-932D-0ED873B478AF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0AC3541-C48D-410E-81B0-52571D318A9E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1470025"/>
          </a:xfrm>
        </p:spPr>
        <p:txBody>
          <a:bodyPr/>
          <a:lstStyle/>
          <a:p>
            <a:r>
              <a:rPr lang="uk-UA" dirty="0" smtClean="0"/>
              <a:t>Фізика нафтового і газового пласта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chemeClr val="tx1"/>
                </a:solidFill>
              </a:rPr>
              <a:t>Лекція 14.</a:t>
            </a:r>
          </a:p>
          <a:p>
            <a:r>
              <a:rPr lang="uk-UA" b="1" dirty="0" smtClean="0">
                <a:solidFill>
                  <a:schemeClr val="tx1"/>
                </a:solidFill>
              </a:rPr>
              <a:t>МОЛЕКУЛЯРНО-ПОВЕРХНЕВІ </a:t>
            </a:r>
            <a:r>
              <a:rPr lang="uk-UA" b="1" dirty="0">
                <a:solidFill>
                  <a:schemeClr val="tx1"/>
                </a:solidFill>
              </a:rPr>
              <a:t>ЯВИЩА ТА КАПІЛЯРНІ ПРОЦЕСИ</a:t>
            </a:r>
            <a:endParaRPr lang="uk-UA" dirty="0">
              <a:solidFill>
                <a:schemeClr val="tx1"/>
              </a:solidFill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7772400" cy="1772815"/>
          </a:xfrm>
        </p:spPr>
        <p:txBody>
          <a:bodyPr>
            <a:normAutofit fontScale="90000"/>
          </a:bodyPr>
          <a:lstStyle/>
          <a:p>
            <a:pPr>
              <a:tabLst>
                <a:tab pos="1973263" algn="l"/>
              </a:tabLst>
            </a:pPr>
            <a:r>
              <a:rPr lang="uk-UA" dirty="0"/>
              <a:t> </a:t>
            </a:r>
            <a:br>
              <a:rPr lang="uk-UA" dirty="0"/>
            </a:br>
            <a:r>
              <a:rPr lang="uk-UA" sz="3600" dirty="0" smtClean="0">
                <a:effectLst/>
              </a:rPr>
              <a:t>Схема виникнення молекулярного тиску</a:t>
            </a:r>
            <a:r>
              <a:rPr lang="uk-UA" sz="3600" dirty="0" smtClean="0"/>
              <a:t/>
            </a:r>
            <a:br>
              <a:rPr lang="uk-UA" sz="3600" dirty="0" smtClean="0"/>
            </a:br>
            <a:endParaRPr lang="uk-UA" sz="36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5993904"/>
            <a:ext cx="8352928" cy="864096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chemeClr val="tx1"/>
                </a:solidFill>
              </a:rPr>
              <a:t>1 – молекула; 2 – область молекулярного тяжіння</a:t>
            </a:r>
          </a:p>
        </p:txBody>
      </p:sp>
      <p:pic>
        <p:nvPicPr>
          <p:cNvPr id="1026" name="Picture 2" descr="Рис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060848"/>
            <a:ext cx="4824536" cy="3872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470025"/>
          </a:xfrm>
        </p:spPr>
        <p:txBody>
          <a:bodyPr>
            <a:noAutofit/>
          </a:bodyPr>
          <a:lstStyle/>
          <a:p>
            <a:pPr algn="just"/>
            <a:r>
              <a:rPr lang="uk-UA" sz="1800" b="0" dirty="0">
                <a:solidFill>
                  <a:schemeClr val="tx1"/>
                </a:solidFill>
              </a:rPr>
              <a:t>Тиск поверхневого шару викликає появу сил реакції, що протидіють молекулярному тиску і називаються </a:t>
            </a:r>
            <a:r>
              <a:rPr lang="uk-UA" sz="1800" b="0" i="1" dirty="0">
                <a:solidFill>
                  <a:schemeClr val="tx1"/>
                </a:solidFill>
              </a:rPr>
              <a:t>силами поверхневого натягу</a:t>
            </a:r>
            <a:r>
              <a:rPr lang="uk-UA" sz="3200" b="0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3568" y="2420888"/>
            <a:ext cx="8208912" cy="2420888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chemeClr val="tx1"/>
                </a:solidFill>
              </a:rPr>
              <a:t>Поверхневий натяг можна охарактеризувати як роботу, необхідну для утворення одиниці нової поверхні:</a:t>
            </a:r>
            <a:br>
              <a:rPr lang="uk-UA" dirty="0">
                <a:solidFill>
                  <a:schemeClr val="tx1"/>
                </a:solidFill>
              </a:rPr>
            </a:b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995936" y="3645024"/>
          <a:ext cx="1224136" cy="1067863"/>
        </p:xfrm>
        <a:graphic>
          <a:graphicData uri="http://schemas.openxmlformats.org/presentationml/2006/ole">
            <p:oleObj spid="_x0000_s2050" name="Equation" r:id="rId3" imgW="444307" imgH="393529" progId="">
              <p:embed/>
            </p:oleObj>
          </a:graphicData>
        </a:graphic>
      </p:graphicFrame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47664" y="5733256"/>
            <a:ext cx="667484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R – робота, Дж; S – новоутворена поверхня, м.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080119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Прояви поверхневого натягу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87624" y="1772816"/>
            <a:ext cx="6984776" cy="4248472"/>
          </a:xfrm>
        </p:spPr>
        <p:txBody>
          <a:bodyPr>
            <a:normAutofit fontScale="92500"/>
          </a:bodyPr>
          <a:lstStyle/>
          <a:p>
            <a:pPr algn="just"/>
            <a:r>
              <a:rPr lang="uk-UA" sz="2400" i="1" dirty="0" smtClean="0">
                <a:solidFill>
                  <a:schemeClr val="tx1"/>
                </a:solidFill>
              </a:rPr>
              <a:t>        Коагуляція це</a:t>
            </a:r>
            <a:r>
              <a:rPr lang="uk-UA" sz="2400" dirty="0" smtClean="0">
                <a:solidFill>
                  <a:schemeClr val="tx1"/>
                </a:solidFill>
              </a:rPr>
              <a:t> прагнення </a:t>
            </a:r>
            <a:r>
              <a:rPr lang="uk-UA" sz="2400" dirty="0">
                <a:solidFill>
                  <a:schemeClr val="tx1"/>
                </a:solidFill>
              </a:rPr>
              <a:t>до скорочення площі поверхні колоїдних частинок </a:t>
            </a:r>
            <a:r>
              <a:rPr lang="uk-UA" sz="2400" dirty="0" smtClean="0">
                <a:solidFill>
                  <a:schemeClr val="tx1"/>
                </a:solidFill>
              </a:rPr>
              <a:t>і виражається </a:t>
            </a:r>
            <a:r>
              <a:rPr lang="uk-UA" sz="2400" dirty="0">
                <a:solidFill>
                  <a:schemeClr val="tx1"/>
                </a:solidFill>
              </a:rPr>
              <a:t>в мимовільному злипанні дрібних часток у більші. </a:t>
            </a:r>
            <a:r>
              <a:rPr lang="uk-UA" sz="2400" dirty="0" smtClean="0">
                <a:solidFill>
                  <a:schemeClr val="tx1"/>
                </a:solidFill>
              </a:rPr>
              <a:t>У </a:t>
            </a:r>
            <a:r>
              <a:rPr lang="uk-UA" sz="2400" dirty="0">
                <a:solidFill>
                  <a:schemeClr val="tx1"/>
                </a:solidFill>
              </a:rPr>
              <a:t>результаті коагуляції золь руйнується</a:t>
            </a:r>
            <a:r>
              <a:rPr lang="uk-UA" sz="2400" dirty="0" smtClean="0">
                <a:solidFill>
                  <a:schemeClr val="tx1"/>
                </a:solidFill>
              </a:rPr>
              <a:t>.</a:t>
            </a:r>
            <a:r>
              <a:rPr lang="uk-UA" sz="2400" dirty="0">
                <a:solidFill>
                  <a:schemeClr val="tx1"/>
                </a:solidFill>
              </a:rPr>
              <a:t> </a:t>
            </a:r>
            <a:endParaRPr lang="uk-UA" sz="2400" dirty="0" smtClean="0">
              <a:solidFill>
                <a:schemeClr val="tx1"/>
              </a:solidFill>
            </a:endParaRPr>
          </a:p>
          <a:p>
            <a:pPr algn="just"/>
            <a:r>
              <a:rPr lang="uk-UA" sz="2400" i="1" dirty="0" smtClean="0">
                <a:solidFill>
                  <a:schemeClr val="tx1"/>
                </a:solidFill>
              </a:rPr>
              <a:t>         Адсорбція</a:t>
            </a:r>
            <a:r>
              <a:rPr lang="uk-UA" sz="2400" dirty="0" smtClean="0">
                <a:solidFill>
                  <a:schemeClr val="tx1"/>
                </a:solidFill>
              </a:rPr>
              <a:t> </a:t>
            </a:r>
            <a:r>
              <a:rPr lang="uk-UA" sz="2400" dirty="0">
                <a:solidFill>
                  <a:schemeClr val="tx1"/>
                </a:solidFill>
              </a:rPr>
              <a:t>– мимовільне   підвищення   концентрації   речовини</a:t>
            </a:r>
            <a:r>
              <a:rPr lang="uk-UA" sz="2400" b="1" dirty="0">
                <a:solidFill>
                  <a:schemeClr val="tx1"/>
                </a:solidFill>
              </a:rPr>
              <a:t>   </a:t>
            </a:r>
            <a:r>
              <a:rPr lang="uk-UA" sz="2400" dirty="0">
                <a:solidFill>
                  <a:schemeClr val="tx1"/>
                </a:solidFill>
              </a:rPr>
              <a:t>на   межі   розділу   фаз.</a:t>
            </a: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Абсорбція </a:t>
            </a:r>
            <a:r>
              <a:rPr lang="uk-UA" sz="2400" dirty="0">
                <a:solidFill>
                  <a:schemeClr val="tx1"/>
                </a:solidFill>
              </a:rPr>
              <a:t>- поглинання, що почалося на поверхні, поширюється вглиб адсорбенту. </a:t>
            </a: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Адгезія</a:t>
            </a:r>
            <a:r>
              <a:rPr lang="uk-UA" sz="2400" dirty="0">
                <a:solidFill>
                  <a:schemeClr val="tx1"/>
                </a:solidFill>
              </a:rPr>
              <a:t> – це зчеплення поверхонь різнорідних тіл.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7772400" cy="1470025"/>
          </a:xfrm>
        </p:spPr>
        <p:txBody>
          <a:bodyPr/>
          <a:lstStyle/>
          <a:p>
            <a:r>
              <a:rPr lang="uk-UA" dirty="0" smtClean="0"/>
              <a:t>Капілярний тиск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3886200"/>
            <a:ext cx="8208912" cy="1752600"/>
          </a:xfrm>
        </p:spPr>
        <p:txBody>
          <a:bodyPr>
            <a:normAutofit/>
          </a:bodyPr>
          <a:lstStyle/>
          <a:p>
            <a:pPr algn="just"/>
            <a:r>
              <a:rPr lang="uk-UA" sz="2800" dirty="0">
                <a:solidFill>
                  <a:schemeClr val="tx1"/>
                </a:solidFill>
              </a:rPr>
              <a:t>де </a:t>
            </a:r>
            <a:r>
              <a:rPr lang="uk-UA" sz="2800" dirty="0" smtClean="0">
                <a:solidFill>
                  <a:schemeClr val="tx1"/>
                </a:solidFill>
              </a:rPr>
              <a:t>σ </a:t>
            </a:r>
            <a:r>
              <a:rPr lang="uk-UA" sz="2800" dirty="0">
                <a:solidFill>
                  <a:schemeClr val="tx1"/>
                </a:solidFill>
              </a:rPr>
              <a:t>– поверхневий натяг між рідиною і газом, Н/м.</a:t>
            </a:r>
          </a:p>
          <a:p>
            <a:r>
              <a:rPr lang="uk-UA" sz="2800" dirty="0">
                <a:solidFill>
                  <a:schemeClr val="tx1"/>
                </a:solidFill>
              </a:rPr>
              <a:t>θ – </a:t>
            </a:r>
            <a:r>
              <a:rPr lang="uk-UA" sz="2800" dirty="0" smtClean="0">
                <a:solidFill>
                  <a:schemeClr val="tx1"/>
                </a:solidFill>
              </a:rPr>
              <a:t>крайовий </a:t>
            </a:r>
            <a:r>
              <a:rPr lang="uk-UA" sz="2800" dirty="0">
                <a:solidFill>
                  <a:schemeClr val="tx1"/>
                </a:solidFill>
              </a:rPr>
              <a:t>кут змочування на границі поділу </a:t>
            </a:r>
            <a:r>
              <a:rPr lang="uk-UA" sz="2800" dirty="0" smtClean="0">
                <a:solidFill>
                  <a:schemeClr val="tx1"/>
                </a:solidFill>
              </a:rPr>
              <a:t>фаз. </a:t>
            </a:r>
            <a:endParaRPr lang="uk-UA" sz="2800" dirty="0">
              <a:solidFill>
                <a:schemeClr val="tx1"/>
              </a:solidFill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1979712" y="2420888"/>
          <a:ext cx="5543550" cy="720725"/>
        </p:xfrm>
        <a:graphic>
          <a:graphicData uri="http://schemas.openxmlformats.org/presentationml/2006/ole">
            <p:oleObj spid="_x0000_s16386" name="Equation" r:id="rId3" imgW="1256755" imgH="215806" progId="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9552" y="1052736"/>
            <a:ext cx="7772400" cy="1152127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 </a:t>
            </a:r>
            <a:r>
              <a:rPr lang="uk-UA" dirty="0"/>
              <a:t/>
            </a:r>
            <a:br>
              <a:rPr lang="uk-UA" dirty="0"/>
            </a:br>
            <a:r>
              <a:rPr lang="uk-UA" sz="3100" dirty="0" smtClean="0">
                <a:effectLst/>
              </a:rPr>
              <a:t>Змочування поверхні пустотного простору породи. Краєвий кут змочування</a:t>
            </a:r>
            <a:br>
              <a:rPr lang="uk-UA" sz="3100" dirty="0" smtClean="0">
                <a:effectLst/>
              </a:rPr>
            </a:br>
            <a:endParaRPr lang="uk-UA" sz="3100" dirty="0">
              <a:effectLst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4581128"/>
            <a:ext cx="8208912" cy="1270992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Поблизу </a:t>
            </a:r>
            <a:r>
              <a:rPr lang="uk-UA" dirty="0">
                <a:solidFill>
                  <a:schemeClr val="tx1"/>
                </a:solidFill>
              </a:rPr>
              <a:t>границі між рідиною, твердим тілом і газом форма вільної поверхні рідини залежить від сил взаємодії молекул рідини з молекулами твердого тіла</a:t>
            </a:r>
          </a:p>
        </p:txBody>
      </p:sp>
      <p:pic>
        <p:nvPicPr>
          <p:cNvPr id="17410" name="Picture 2" descr="Рис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988840"/>
            <a:ext cx="7508576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936103"/>
          </a:xfrm>
        </p:spPr>
        <p:txBody>
          <a:bodyPr/>
          <a:lstStyle/>
          <a:p>
            <a:r>
              <a:rPr lang="uk-UA" i="1" dirty="0" smtClean="0"/>
              <a:t>Змочаваність</a:t>
            </a:r>
            <a:r>
              <a:rPr lang="uk-UA" i="1" dirty="0" smtClean="0"/>
              <a:t> поверхні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0" y="5229200"/>
            <a:ext cx="8496944" cy="481608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chemeClr val="tx1"/>
                </a:solidFill>
              </a:rPr>
              <a:t>Крайові  кути змочувальної (а) і </a:t>
            </a:r>
            <a:r>
              <a:rPr lang="uk-UA" dirty="0">
                <a:solidFill>
                  <a:schemeClr val="tx1"/>
                </a:solidFill>
              </a:rPr>
              <a:t>незмочувальної</a:t>
            </a:r>
            <a:r>
              <a:rPr lang="uk-UA" dirty="0">
                <a:solidFill>
                  <a:schemeClr val="tx1"/>
                </a:solidFill>
              </a:rPr>
              <a:t> (б) рідин</a:t>
            </a:r>
          </a:p>
        </p:txBody>
      </p:sp>
      <p:pic>
        <p:nvPicPr>
          <p:cNvPr id="18434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58645" y="1268759"/>
            <a:ext cx="6426715" cy="3384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584" y="0"/>
            <a:ext cx="7772400" cy="1008112"/>
          </a:xfrm>
        </p:spPr>
        <p:txBody>
          <a:bodyPr/>
          <a:lstStyle/>
          <a:p>
            <a:r>
              <a:rPr lang="uk-UA" i="1" dirty="0" smtClean="0"/>
              <a:t>Капілярні  явища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5157192"/>
            <a:ext cx="8352928" cy="108012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Капілярним  </a:t>
            </a:r>
            <a:r>
              <a:rPr lang="uk-UA" i="1" dirty="0">
                <a:solidFill>
                  <a:schemeClr val="tx1"/>
                </a:solidFill>
              </a:rPr>
              <a:t>явищем</a:t>
            </a:r>
            <a:r>
              <a:rPr lang="uk-UA" dirty="0">
                <a:solidFill>
                  <a:schemeClr val="tx1"/>
                </a:solidFill>
              </a:rPr>
              <a:t> називають піднімання  чи опускання рідини в капілярах (трубках малого діаметра). Змочувальні рідини піднімаються капілярами,            </a:t>
            </a:r>
            <a:r>
              <a:rPr lang="uk-UA" dirty="0">
                <a:solidFill>
                  <a:schemeClr val="tx1"/>
                </a:solidFill>
              </a:rPr>
              <a:t>незмочувальні</a:t>
            </a:r>
            <a:r>
              <a:rPr lang="uk-UA" dirty="0">
                <a:solidFill>
                  <a:schemeClr val="tx1"/>
                </a:solidFill>
              </a:rPr>
              <a:t> – опускаються.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  <p:pic>
        <p:nvPicPr>
          <p:cNvPr id="19458" name="Рисунок 492"/>
          <p:cNvPicPr>
            <a:picLocks noChangeAspect="1" noChangeArrowheads="1"/>
          </p:cNvPicPr>
          <p:nvPr/>
        </p:nvPicPr>
        <p:blipFill>
          <a:blip r:embed="rId3" cstate="print">
            <a:lum bright="-6000" contrast="14000"/>
          </a:blip>
          <a:srcRect/>
          <a:stretch>
            <a:fillRect/>
          </a:stretch>
        </p:blipFill>
        <p:spPr bwMode="auto">
          <a:xfrm>
            <a:off x="827584" y="1628800"/>
            <a:ext cx="4680520" cy="3207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6156176" y="2708920"/>
          <a:ext cx="2366663" cy="1224136"/>
        </p:xfrm>
        <a:graphic>
          <a:graphicData uri="http://schemas.openxmlformats.org/presentationml/2006/ole">
            <p:oleObj spid="_x0000_s19459" name="Equation" r:id="rId4" imgW="825500" imgH="431800" progId="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39552" y="1268760"/>
            <a:ext cx="8183880" cy="1051560"/>
          </a:xfrm>
        </p:spPr>
        <p:txBody>
          <a:bodyPr>
            <a:noAutofit/>
          </a:bodyPr>
          <a:lstStyle/>
          <a:p>
            <a:r>
              <a:rPr lang="uk-UA" sz="2800" dirty="0"/>
              <a:t>Схема зміни кута змочування під час зміни напрямку руху меніска в капілярному каналі</a:t>
            </a:r>
            <a:br>
              <a:rPr lang="uk-UA" sz="2800" dirty="0"/>
            </a:br>
            <a:endParaRPr lang="uk-UA" sz="2800" dirty="0"/>
          </a:p>
        </p:txBody>
      </p:sp>
      <p:pic>
        <p:nvPicPr>
          <p:cNvPr id="21506" name="Picture 2" descr="Рис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276872"/>
            <a:ext cx="7619897" cy="2654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23528" y="4941168"/>
            <a:ext cx="820891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Кут θ</a:t>
            </a:r>
            <a:r>
              <a:rPr kumimoji="0" lang="uk-UA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21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що утворюється при витісненні нафти водою, прийнято називати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наступальним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 кут θ</a:t>
            </a:r>
            <a:r>
              <a:rPr kumimoji="0" lang="uk-UA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що утворюється при витісненні води нафтою, –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відступальним,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причому                  θ</a:t>
            </a:r>
            <a:r>
              <a:rPr kumimoji="0" lang="uk-UA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21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&lt;θ</a:t>
            </a:r>
            <a:r>
              <a:rPr kumimoji="0" lang="uk-UA" sz="24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3735</TotalTime>
  <Words>260</Words>
  <Application>Microsoft Office PowerPoint</Application>
  <PresentationFormat>Экран (4:3)</PresentationFormat>
  <Paragraphs>24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Аспект</vt:lpstr>
      <vt:lpstr>Equation</vt:lpstr>
      <vt:lpstr>Фізика нафтового і газового пласта</vt:lpstr>
      <vt:lpstr>  Схема виникнення молекулярного тиску </vt:lpstr>
      <vt:lpstr>Тиск поверхневого шару викликає появу сил реакції, що протидіють молекулярному тиску і називаються силами поверхневого натягу. </vt:lpstr>
      <vt:lpstr>Прояви поверхневого натягу</vt:lpstr>
      <vt:lpstr>Капілярний тиск</vt:lpstr>
      <vt:lpstr>  Змочування поверхні пустотного простору породи. Краєвий кут змочування </vt:lpstr>
      <vt:lpstr>Змочаваність поверхні </vt:lpstr>
      <vt:lpstr>Капілярні  явища </vt:lpstr>
      <vt:lpstr>Схема зміни кута змочування під час зміни напрямку руху меніска в капілярному каналі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Ivan</dc:creator>
  <cp:lastModifiedBy>Asus</cp:lastModifiedBy>
  <cp:revision>61</cp:revision>
  <dcterms:created xsi:type="dcterms:W3CDTF">2020-11-24T18:40:55Z</dcterms:created>
  <dcterms:modified xsi:type="dcterms:W3CDTF">2021-12-14T10:45:26Z</dcterms:modified>
</cp:coreProperties>
</file>