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64" r:id="rId6"/>
    <p:sldId id="259" r:id="rId7"/>
    <p:sldId id="262" r:id="rId8"/>
    <p:sldId id="263" r:id="rId9"/>
    <p:sldId id="260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1CDB5AC-0663-40A5-9D83-0E672FCCA7CE}" type="datetimeFigureOut">
              <a:rPr lang="uk-UA" smtClean="0"/>
              <a:pPr/>
              <a:t>11.01.2022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D6577DA-E50C-4ED1-84A1-B38B35C6BA1B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04664"/>
            <a:ext cx="7772400" cy="1065361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Збір і підготовка нафтопромислової продукції</a:t>
            </a:r>
            <a:endParaRPr lang="uk-UA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5589240"/>
            <a:ext cx="6400800" cy="744488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Резервуарний парк товарної нафти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1026" name="AutoShape 2" descr="Резервуарный пар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28" name="AutoShape 4" descr="Резервуарный пар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030" name="AutoShape 6" descr="Резервуарный пар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2" name="Picture 8" descr="Устройство резервуарных парков в соответствии с требованиями ГОСТ и СНи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5856585" cy="3904390"/>
          </a:xfrm>
          <a:prstGeom prst="rect">
            <a:avLst/>
          </a:prstGeom>
          <a:noFill/>
        </p:spPr>
      </p:pic>
      <p:pic>
        <p:nvPicPr>
          <p:cNvPr id="8" name="Picture 8" descr="Устройство резервуарных парков в соответствии с требованиями ГОСТ и СНи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968" y="1709192"/>
            <a:ext cx="5856585" cy="39043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29614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Найбільш  поширені резервуари</a:t>
            </a:r>
            <a:endParaRPr lang="uk-UA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22376" y="1916832"/>
            <a:ext cx="7772400" cy="4320480"/>
          </a:xfrm>
        </p:spPr>
        <p:txBody>
          <a:bodyPr>
            <a:normAutofit lnSpcReduction="10000"/>
          </a:bodyPr>
          <a:lstStyle/>
          <a:p>
            <a:pPr marL="0" indent="265113" algn="just"/>
            <a:r>
              <a:rPr lang="uk-UA" dirty="0" smtClean="0">
                <a:solidFill>
                  <a:schemeClr val="tx1"/>
                </a:solidFill>
              </a:rPr>
              <a:t>Найбільш поширені сталеві вертикальні циліндрові нафтові резервуари, які призначені для експлуатації в районах з вітровим навантаженням до 980 Па, сніговим навантаженням до 1960 Па і температурою до -65°С. Вони виготовляються місткістю від 100 до 100 000 м3 і можуть мати стаціонарний, плаваючий або дихаючий дахи. Для зберігання більшості нафт і нафтопродуктів (що мають при температурі 37,8°С тиск насиченої пари до 2,67•10</a:t>
            </a:r>
            <a:r>
              <a:rPr lang="uk-UA" baseline="30000" dirty="0" smtClean="0">
                <a:solidFill>
                  <a:schemeClr val="tx1"/>
                </a:solidFill>
              </a:rPr>
              <a:t>4</a:t>
            </a:r>
            <a:r>
              <a:rPr lang="uk-UA" dirty="0" smtClean="0">
                <a:solidFill>
                  <a:schemeClr val="tx1"/>
                </a:solidFill>
              </a:rPr>
              <a:t> Па) використовують резервуари із стаціонарним дахом, що опирається на корпусі (сферичний дах) або,  на центральній стійці-опорі (конічний дах). Резервуари місткістю від 100 до 5000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 виготовляють з конічним дахом, від 10 000 до 30 000 м</a:t>
            </a:r>
            <a:r>
              <a:rPr lang="uk-UA" baseline="30000" dirty="0" smtClean="0">
                <a:solidFill>
                  <a:schemeClr val="tx1"/>
                </a:solidFill>
              </a:rPr>
              <a:t>3</a:t>
            </a:r>
            <a:r>
              <a:rPr lang="uk-UA" dirty="0" smtClean="0">
                <a:solidFill>
                  <a:schemeClr val="tx1"/>
                </a:solidFill>
              </a:rPr>
              <a:t> - із сферичним дахом, виконаним з радіальних щитів.</a:t>
            </a:r>
          </a:p>
          <a:p>
            <a:pPr marL="0" indent="265113" algn="just"/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75856" y="260648"/>
            <a:ext cx="5612160" cy="1052737"/>
          </a:xfrm>
        </p:spPr>
        <p:txBody>
          <a:bodyPr>
            <a:noAutofit/>
          </a:bodyPr>
          <a:lstStyle/>
          <a:p>
            <a:r>
              <a:rPr lang="uk-UA" sz="3200" dirty="0" smtClean="0"/>
              <a:t>Наземний стальний резервуар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868144" y="1772816"/>
            <a:ext cx="3096344" cy="482453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uk-UA" dirty="0">
                <a:solidFill>
                  <a:schemeClr val="tx1"/>
                </a:solidFill>
              </a:rPr>
              <a:t>Розміщення обладнання на наземному сталевому резервуарі: 1 – світловий люк; 2 – вентиляційний патрубок; 3 </a:t>
            </a:r>
            <a:r>
              <a:rPr lang="uk-UA" dirty="0" smtClean="0">
                <a:solidFill>
                  <a:schemeClr val="tx1"/>
                </a:solidFill>
              </a:rPr>
              <a:t>– вогневий запобіжник; </a:t>
            </a:r>
            <a:r>
              <a:rPr lang="uk-UA" dirty="0">
                <a:solidFill>
                  <a:schemeClr val="tx1"/>
                </a:solidFill>
              </a:rPr>
              <a:t>4 </a:t>
            </a:r>
            <a:r>
              <a:rPr lang="uk-UA" dirty="0" err="1" smtClean="0">
                <a:solidFill>
                  <a:schemeClr val="tx1"/>
                </a:solidFill>
              </a:rPr>
              <a:t>–дихальний</a:t>
            </a:r>
            <a:r>
              <a:rPr lang="uk-UA" dirty="0" smtClean="0">
                <a:solidFill>
                  <a:schemeClr val="tx1"/>
                </a:solidFill>
              </a:rPr>
              <a:t> клапан; </a:t>
            </a:r>
            <a:r>
              <a:rPr lang="uk-UA" dirty="0">
                <a:solidFill>
                  <a:schemeClr val="tx1"/>
                </a:solidFill>
              </a:rPr>
              <a:t>5 – замірний люк; 6 – покажчик рівня; 7 </a:t>
            </a:r>
            <a:r>
              <a:rPr lang="uk-UA" dirty="0" err="1" smtClean="0">
                <a:solidFill>
                  <a:schemeClr val="tx1"/>
                </a:solidFill>
              </a:rPr>
              <a:t>–люк-лаз</a:t>
            </a:r>
            <a:r>
              <a:rPr lang="uk-UA" dirty="0" smtClean="0">
                <a:solidFill>
                  <a:schemeClr val="tx1"/>
                </a:solidFill>
              </a:rPr>
              <a:t>; </a:t>
            </a:r>
            <a:r>
              <a:rPr lang="uk-UA" dirty="0">
                <a:solidFill>
                  <a:schemeClr val="tx1"/>
                </a:solidFill>
              </a:rPr>
              <a:t>8 </a:t>
            </a:r>
            <a:r>
              <a:rPr lang="uk-UA" dirty="0" smtClean="0">
                <a:solidFill>
                  <a:schemeClr val="tx1"/>
                </a:solidFill>
              </a:rPr>
              <a:t>– сифонний кран</a:t>
            </a:r>
            <a:r>
              <a:rPr lang="uk-UA" dirty="0">
                <a:solidFill>
                  <a:schemeClr val="tx1"/>
                </a:solidFill>
              </a:rPr>
              <a:t> </a:t>
            </a:r>
            <a:r>
              <a:rPr lang="uk-UA" dirty="0" smtClean="0">
                <a:solidFill>
                  <a:schemeClr val="tx1"/>
                </a:solidFill>
              </a:rPr>
              <a:t>; </a:t>
            </a:r>
            <a:r>
              <a:rPr lang="uk-UA" dirty="0">
                <a:solidFill>
                  <a:schemeClr val="tx1"/>
                </a:solidFill>
              </a:rPr>
              <a:t>9 – підйомна труба; 10 – закривка; 11 </a:t>
            </a:r>
            <a:r>
              <a:rPr lang="uk-UA" dirty="0" smtClean="0">
                <a:solidFill>
                  <a:schemeClr val="tx1"/>
                </a:solidFill>
              </a:rPr>
              <a:t>– шарнір; </a:t>
            </a:r>
            <a:r>
              <a:rPr lang="uk-UA" dirty="0">
                <a:solidFill>
                  <a:schemeClr val="tx1"/>
                </a:solidFill>
              </a:rPr>
              <a:t>12 – приймально-роздавальні патрубки; 13 – перепускний пристрій; 14 – </a:t>
            </a:r>
            <a:r>
              <a:rPr lang="uk-UA" dirty="0" err="1">
                <a:solidFill>
                  <a:schemeClr val="tx1"/>
                </a:solidFill>
              </a:rPr>
              <a:t>пристрій</a:t>
            </a:r>
            <a:r>
              <a:rPr lang="uk-UA" dirty="0">
                <a:solidFill>
                  <a:schemeClr val="tx1"/>
                </a:solidFill>
              </a:rPr>
              <a:t> для керування підйомною трубою; 15 – пристрій для керування закривкою; 16 – роликовий блок</a:t>
            </a:r>
          </a:p>
        </p:txBody>
      </p:sp>
      <p:pic>
        <p:nvPicPr>
          <p:cNvPr id="4098" name="Picture 2" descr="Резервуар нафтовий — Вікіпеді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5868144" cy="5616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772400" cy="64807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Обладнання резервуарів</a:t>
            </a:r>
            <a:endParaRPr lang="uk-UA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755576" y="2204864"/>
            <a:ext cx="7016824" cy="343393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Для проведення операцій із прийому, зберігання та відпуску сирої та товарної нафти резервуари обладнують спеціальною гарнітурою й арматурою.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Обладнання резервуарів повинно забезпечувати правильну і безпечну їх експлуатацію: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1) наповнення та спорожнення резервуарів;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2) вимірювання рівня нафти;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3) відбір проб нафти;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4) зачищення і ремонт резервуарів;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5) відстоювання нафти й видалення </a:t>
            </a:r>
            <a:r>
              <a:rPr lang="uk-UA" dirty="0" err="1" smtClean="0">
                <a:solidFill>
                  <a:schemeClr val="tx1"/>
                </a:solidFill>
              </a:rPr>
              <a:t>підтоварної</a:t>
            </a:r>
            <a:r>
              <a:rPr lang="uk-UA" dirty="0" smtClean="0">
                <a:solidFill>
                  <a:schemeClr val="tx1"/>
                </a:solidFill>
              </a:rPr>
              <a:t> води;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6) підтримку тиску в резервуарі в безпечних межах.</a:t>
            </a:r>
          </a:p>
          <a:p>
            <a:pPr algn="l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792088"/>
          </a:xfrm>
        </p:spPr>
        <p:txBody>
          <a:bodyPr/>
          <a:lstStyle/>
          <a:p>
            <a:r>
              <a:rPr lang="uk-UA" dirty="0" smtClean="0"/>
              <a:t>Втрати в резервуарах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484784"/>
            <a:ext cx="7772400" cy="4248472"/>
          </a:xfrm>
        </p:spPr>
        <p:txBody>
          <a:bodyPr/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Під «великим диханням» розуміється витіснення парів назовні або підсмоктування повітря всередину резервуара при зміні в ньому рівня рідини (при наповненні і спорожненні).</a:t>
            </a:r>
          </a:p>
          <a:p>
            <a:pPr algn="l"/>
            <a:endParaRPr lang="uk-UA" dirty="0" smtClean="0">
              <a:solidFill>
                <a:schemeClr val="tx1"/>
              </a:solidFill>
            </a:endParaRP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Під «малим диханням» розуміється витіснення парів назовні або підсмоктування повітря всередину резервуара при зміні температури в його газовому просторі під впливом зміни температури середовища (при незмінному рівні рідини).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292080" y="548680"/>
            <a:ext cx="3379912" cy="182880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Резервуар з плаваючим дахом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508104" y="2564904"/>
            <a:ext cx="3163888" cy="336267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1 — затвор, що ущільнює зазор між корпусом резервуара і плаваючим дахом; 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2 — плаваючий дах;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3 — сифонна трубка для спускання зливових вод;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 4 — сходи для огляду даху; 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5 — сходи для підйому до плаваючого даху; 6 — шарнірна труба для спуску води; </a:t>
            </a:r>
          </a:p>
          <a:p>
            <a:pPr algn="l"/>
            <a:r>
              <a:rPr lang="uk-UA" dirty="0" smtClean="0">
                <a:solidFill>
                  <a:schemeClr val="tx1"/>
                </a:solidFill>
              </a:rPr>
              <a:t>7 — введення нафти в резервуар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15362" name="Picture 2" descr="Плавучий дах резервуара — Вікіпеді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4891793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08012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Замір кількості і </a:t>
            </a:r>
            <a:r>
              <a:rPr lang="uk-UA" sz="3200" dirty="0" smtClean="0">
                <a:effectLst/>
              </a:rPr>
              <a:t>якості</a:t>
            </a:r>
            <a:r>
              <a:rPr lang="uk-UA" sz="3200" dirty="0" smtClean="0"/>
              <a:t> товарної нафти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5085184"/>
            <a:ext cx="7772400" cy="9144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1 - товарні резервуари; 2 - підпірний насос; 3 - вологомір; 4 - солемір; 5 і 6 - </a:t>
            </a:r>
            <a:r>
              <a:rPr lang="uk-UA" dirty="0" err="1" smtClean="0">
                <a:solidFill>
                  <a:schemeClr val="tx1"/>
                </a:solidFill>
              </a:rPr>
              <a:t>відсікачі</a:t>
            </a:r>
            <a:r>
              <a:rPr lang="uk-UA" dirty="0" smtClean="0">
                <a:solidFill>
                  <a:schemeClr val="tx1"/>
                </a:solidFill>
              </a:rPr>
              <a:t>; 7 - нафтова лінія; 8 - гідропривід; 9 - фільтр; 10 - радіоізотопний вимірювач густини; 11 - витратомір;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lum bright="6000"/>
          </a:blip>
          <a:srcRect/>
          <a:stretch>
            <a:fillRect/>
          </a:stretch>
        </p:blipFill>
        <p:spPr bwMode="auto">
          <a:xfrm>
            <a:off x="323528" y="1556792"/>
            <a:ext cx="7056783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1268760"/>
          </a:xfrm>
        </p:spPr>
        <p:txBody>
          <a:bodyPr>
            <a:noAutofit/>
          </a:bodyPr>
          <a:lstStyle/>
          <a:p>
            <a:r>
              <a:rPr lang="uk-UA" sz="2800" dirty="0" smtClean="0"/>
              <a:t>Принцип дії автоматизованої замірної установки кількості і якості  товарної нафти</a:t>
            </a:r>
            <a:endParaRPr lang="uk-UA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22376" y="1772816"/>
            <a:ext cx="7772400" cy="482453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Установка «Рубін-2м» призначена для вимірювання кількості товарної нафти перед подачею в магістральний нафтопровід. З установки підготовки нафти (УПН) подається в герметизовані резервуари 1 з них забирається підпірним насосом 2 і проганяється по автоматичному вологоміру 3 і солеміру 4. Якщо вміст води і солей в нафті вище норми, то зонд волагоміра 3 видає аварійний сигнал в блок місцевої автоматики </a:t>
            </a:r>
            <a:r>
              <a:rPr lang="uk-UA" dirty="0" err="1" smtClean="0">
                <a:solidFill>
                  <a:schemeClr val="tx1"/>
                </a:solidFill>
              </a:rPr>
              <a:t>БМА</a:t>
            </a:r>
            <a:r>
              <a:rPr lang="uk-UA" dirty="0" smtClean="0">
                <a:solidFill>
                  <a:schemeClr val="tx1"/>
                </a:solidFill>
              </a:rPr>
              <a:t>, і за допомогою гідроприводу 8 відсікач 5 перекриває лінію товарної нафти; одночасно відсікач 6 відкриває лінію некондиційної нафти, яка повертається з лінії 7 на повторну підготовку в УПН. При припиненні надходження аварійного сигналу з вологоміра 3 або солеміра 4 відсікач 5 відкривається, а відсікач 6 закривається. Потік товарної нафти проходить фільтр 9, потім радіоізотопний вимірювач густини 10, звідки надходить в турбінний витратомір 11, в якому обертається турбінка з кутовий швидкістю, пропорційною лінійної швидкості потоку. Обертання турбіни перетвориться в електричні імпульси, що надходять в </a:t>
            </a:r>
            <a:r>
              <a:rPr lang="uk-UA" dirty="0" err="1" smtClean="0">
                <a:solidFill>
                  <a:schemeClr val="tx1"/>
                </a:solidFill>
              </a:rPr>
              <a:t>БМА</a:t>
            </a:r>
            <a:r>
              <a:rPr lang="uk-UA" dirty="0" smtClean="0">
                <a:solidFill>
                  <a:schemeClr val="tx1"/>
                </a:solidFill>
              </a:rPr>
              <a:t> - рахункове пристрій об'ємної кількості товарної нафти. Потім величини обсягів товарної нафти автоматично множаться на показання вимірювача густини 10 з урахуванням температурної поправки, що видається автоматичним термометром 12, і фіксуються на витратомірі 11, встановленому на лицьовій панелі блоку.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576064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Очищення нафтових резервуарів</a:t>
            </a:r>
            <a:endParaRPr lang="uk-UA" dirty="0"/>
          </a:p>
        </p:txBody>
      </p:sp>
      <p:pic>
        <p:nvPicPr>
          <p:cNvPr id="29698" name="Picture 2" descr="Cribr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1682" y="1844824"/>
            <a:ext cx="5570598" cy="4028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8060</TotalTime>
  <Words>537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Збір і підготовка нафтопромислової продукції</vt:lpstr>
      <vt:lpstr>Найбільш  поширені резервуари</vt:lpstr>
      <vt:lpstr>Наземний стальний резервуар</vt:lpstr>
      <vt:lpstr>Обладнання резервуарів</vt:lpstr>
      <vt:lpstr>Втрати в резервуарах</vt:lpstr>
      <vt:lpstr>Резервуар з плаваючим дахом</vt:lpstr>
      <vt:lpstr>Замір кількості і якості товарної нафти</vt:lpstr>
      <vt:lpstr>Принцип дії автоматизованої замірної установки кількості і якості  товарної нафти</vt:lpstr>
      <vt:lpstr>Очищення нафтових резервуарів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Збір і підготовка нафтопромислової продукції</dc:title>
  <dc:creator>Ivan</dc:creator>
  <cp:lastModifiedBy>Asus</cp:lastModifiedBy>
  <cp:revision>12</cp:revision>
  <dcterms:created xsi:type="dcterms:W3CDTF">2021-04-17T08:04:55Z</dcterms:created>
  <dcterms:modified xsi:type="dcterms:W3CDTF">2022-01-12T06:54:14Z</dcterms:modified>
</cp:coreProperties>
</file>