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031454-7C7A-4BE3-A1F1-7DDDD797A21B}" type="datetimeFigureOut">
              <a:rPr lang="uk-UA" smtClean="0"/>
              <a:pPr/>
              <a:t>05.10.2021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F24F33-D518-4D3C-8B01-A1C75FE914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Розробка та експлуатація нафтових родовищ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Лекція 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Системи розробки нафтових родовищ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224135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Системи розробки з розміщенням свердловин по рівномірній сітці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992888" cy="252028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Розрізняють системи: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-за формою сітки;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-за густотою сітки;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-за темпом введення свердловин у роботу;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-за порядком введення свердловин у роботу відносно одна одної і відносно структурних елементів покладу.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Сітки за формою бувають квадратними і трикутними (шестикутними).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Системи розробки з розміщенням свердловин по нерівномірній сітці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Аналогічно розрізняють: 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за густотою сітки; 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за темпом введення свердловин у роботу (введення рядів свердловин – працюють один ряд, два, три ряди); 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за порядком введення свердловин у роботу.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Додатково їх поділяють: 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за формою рядів – з незамкнутими рядами і з замкнутими (кільцевими) рядами;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за взаємним розташуванням рядів та свердловин – з однаковими відстанями відповідно між рядами і між свердловинами в рядах і з ущільненням центральної частини площі.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Такі системи широко використовують за режимів роботи пласта з рухомими контурами (</a:t>
            </a:r>
            <a:r>
              <a:rPr lang="uk-UA" dirty="0" err="1" smtClean="0">
                <a:solidFill>
                  <a:schemeClr val="tx1"/>
                </a:solidFill>
              </a:rPr>
              <a:t>водо-</a:t>
            </a:r>
            <a:r>
              <a:rPr lang="uk-UA" dirty="0" smtClean="0">
                <a:solidFill>
                  <a:schemeClr val="tx1"/>
                </a:solidFill>
              </a:rPr>
              <a:t>, газонапірний, напірно-гравітаційний і мішаний режими).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40152" y="1412776"/>
            <a:ext cx="2731840" cy="1396752"/>
          </a:xfrm>
        </p:spPr>
        <p:txBody>
          <a:bodyPr>
            <a:noAutofit/>
          </a:bodyPr>
          <a:lstStyle/>
          <a:p>
            <a:r>
              <a:rPr lang="uk-UA" sz="2400" dirty="0" smtClean="0"/>
              <a:t>Системи розробки родовищ за видом використовуваної енергії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4509120"/>
            <a:ext cx="7772400" cy="1800200"/>
          </a:xfrm>
        </p:spPr>
        <p:txBody>
          <a:bodyPr>
            <a:normAutofit fontScale="85000" lnSpcReduction="20000"/>
          </a:bodyPr>
          <a:lstStyle/>
          <a:p>
            <a:pPr marL="493776" indent="-457200" algn="just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</a:rPr>
              <a:t>системи розробки нафтових покладів на природних режимах</a:t>
            </a:r>
            <a:r>
              <a:rPr lang="uk-UA" dirty="0" smtClean="0">
                <a:solidFill>
                  <a:schemeClr val="tx1"/>
                </a:solidFill>
              </a:rPr>
              <a:t>, коли використовується лише природна пластова енергія (тобто системи розробки без підтримування пластового тиску); 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marL="493776" indent="-457200" algn="just">
              <a:buFont typeface="Arial" pitchFamily="34" charset="0"/>
              <a:buChar char="•"/>
            </a:pPr>
            <a:r>
              <a:rPr lang="uk-UA" i="1" dirty="0" smtClean="0">
                <a:solidFill>
                  <a:schemeClr val="tx1"/>
                </a:solidFill>
              </a:rPr>
              <a:t>системи розробки з підтримуванням пластового тиску</a:t>
            </a:r>
            <a:r>
              <a:rPr lang="uk-UA" dirty="0" smtClean="0">
                <a:solidFill>
                  <a:schemeClr val="tx1"/>
                </a:solidFill>
              </a:rPr>
              <a:t>, коли застосовують метод регулювання балансу пластової енергії шляхом штучного її поповнення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7920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Во</a:t>
            </a:r>
            <a:r>
              <a:rPr lang="uk-UA" sz="3200" dirty="0" smtClean="0"/>
              <a:t>д</a:t>
            </a:r>
            <a:r>
              <a:rPr lang="uk-UA" sz="3200" dirty="0" smtClean="0"/>
              <a:t>а в нафтогазових покладах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7772400" cy="13464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Нафтогазові </a:t>
            </a:r>
            <a:r>
              <a:rPr lang="uk-UA" dirty="0" smtClean="0">
                <a:solidFill>
                  <a:schemeClr val="tx1"/>
                </a:solidFill>
              </a:rPr>
              <a:t>поклади з крайовою (а), підошовною (в) водою і проміжного типу (б). Контури: 1 – зовнішній </a:t>
            </a:r>
            <a:r>
              <a:rPr lang="uk-UA" dirty="0" smtClean="0">
                <a:solidFill>
                  <a:schemeClr val="tx1"/>
                </a:solidFill>
              </a:rPr>
              <a:t>водонафтовій, </a:t>
            </a:r>
            <a:r>
              <a:rPr lang="uk-UA" dirty="0" smtClean="0">
                <a:solidFill>
                  <a:schemeClr val="tx1"/>
                </a:solidFill>
              </a:rPr>
              <a:t>2 – внутрішній </a:t>
            </a:r>
            <a:r>
              <a:rPr lang="uk-UA" dirty="0" smtClean="0">
                <a:solidFill>
                  <a:schemeClr val="tx1"/>
                </a:solidFill>
              </a:rPr>
              <a:t>водонафтовій; </a:t>
            </a:r>
            <a:r>
              <a:rPr lang="uk-UA" dirty="0" smtClean="0">
                <a:solidFill>
                  <a:schemeClr val="tx1"/>
                </a:solidFill>
              </a:rPr>
              <a:t>3 – зовнішній газонафтовий; 4 – внутрішній газонафтовий; зони: I – </a:t>
            </a:r>
            <a:r>
              <a:rPr lang="uk-UA" dirty="0" smtClean="0">
                <a:solidFill>
                  <a:schemeClr val="tx1"/>
                </a:solidFill>
              </a:rPr>
              <a:t>водонафтові; </a:t>
            </a:r>
            <a:r>
              <a:rPr lang="uk-UA" dirty="0" smtClean="0">
                <a:solidFill>
                  <a:schemeClr val="tx1"/>
                </a:solidFill>
              </a:rPr>
              <a:t>II – нафтова; III – газонафтова; IV – газова; V – газоводонафтова</a:t>
            </a:r>
            <a:endParaRPr lang="uk-UA" b="1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539552" y="1628800"/>
          <a:ext cx="8051375" cy="3240360"/>
        </p:xfrm>
        <a:graphic>
          <a:graphicData uri="http://schemas.openxmlformats.org/presentationml/2006/ole">
            <p:oleObj spid="_x0000_s68609" name="Picture" r:id="rId3" imgW="6248400" imgH="377190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uk-UA" sz="3200" i="1" dirty="0" smtClean="0"/>
              <a:t>Системи розробки зі штучним заводненням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457400"/>
            <a:ext cx="7772400" cy="50679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1.</a:t>
            </a:r>
            <a:r>
              <a:rPr lang="uk-UA" i="1" dirty="0" smtClean="0">
                <a:solidFill>
                  <a:schemeClr val="tx1"/>
                </a:solidFill>
              </a:rPr>
              <a:t>Законтурне</a:t>
            </a:r>
            <a:r>
              <a:rPr lang="uk-UA" dirty="0" smtClean="0">
                <a:solidFill>
                  <a:schemeClr val="tx1"/>
                </a:solidFill>
              </a:rPr>
              <a:t> заводнення, під час якого воду закачують у ряд нагнітальних свердловин, розміщених за зовнішнім контуром.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2.</a:t>
            </a:r>
            <a:r>
              <a:rPr lang="uk-UA" i="1" dirty="0" smtClean="0">
                <a:solidFill>
                  <a:schemeClr val="tx1"/>
                </a:solidFill>
              </a:rPr>
              <a:t>Приконтурне</a:t>
            </a:r>
            <a:r>
              <a:rPr lang="uk-UA" dirty="0" smtClean="0">
                <a:solidFill>
                  <a:schemeClr val="tx1"/>
                </a:solidFill>
              </a:rPr>
              <a:t> заводнення, коли нагнітальні свердловини розташовують у водонафтовій зоні в безпосередній близькості від зовнішнього контура нафтоносності. Його застосовують замість законтурного заводнення на покладах з проявом так званого бар’єрного ефекту на водонафтовому розділі або через </a:t>
            </a:r>
            <a:r>
              <a:rPr lang="uk-UA" dirty="0" err="1" smtClean="0">
                <a:solidFill>
                  <a:schemeClr val="tx1"/>
                </a:solidFill>
              </a:rPr>
              <a:t>зниженя</a:t>
            </a:r>
            <a:r>
              <a:rPr lang="uk-UA" dirty="0" smtClean="0">
                <a:solidFill>
                  <a:schemeClr val="tx1"/>
                </a:solidFill>
              </a:rPr>
              <a:t> проникності пласта в законтурній зоні.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3. </a:t>
            </a:r>
            <a:r>
              <a:rPr lang="uk-UA" i="1" dirty="0" smtClean="0">
                <a:solidFill>
                  <a:schemeClr val="tx1"/>
                </a:solidFill>
              </a:rPr>
              <a:t>Внутрішньоконтурне</a:t>
            </a:r>
            <a:r>
              <a:rPr lang="uk-UA" dirty="0" smtClean="0">
                <a:solidFill>
                  <a:schemeClr val="tx1"/>
                </a:solidFill>
              </a:rPr>
              <a:t> заводнення, яке застосовують в основному на об’єктах з великими площами нафтоносності (сотні квадратних кілометрів і більше).. Внутрішньоконтурне заводнення у разі необхідності поєднується з законтурним або приконтурним заводненням.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Застосовується внутрішньоконтурне заводнення таких видів: розрізання покладу нафти рядами нагнітальних свердловин на окремі площі, блоки самостійної розробки; склепінне заводнення; осередкове заводнення; </a:t>
            </a:r>
            <a:r>
              <a:rPr lang="uk-UA" dirty="0" err="1" smtClean="0">
                <a:solidFill>
                  <a:schemeClr val="tx1"/>
                </a:solidFill>
              </a:rPr>
              <a:t>площове</a:t>
            </a:r>
            <a:r>
              <a:rPr lang="uk-UA" dirty="0" smtClean="0">
                <a:solidFill>
                  <a:schemeClr val="tx1"/>
                </a:solidFill>
              </a:rPr>
              <a:t> заводнення.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64807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Заводнення покладів</a:t>
            </a:r>
            <a:endParaRPr lang="uk-UA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568952" cy="6480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i="1" dirty="0">
                <a:solidFill>
                  <a:schemeClr val="tx1"/>
                </a:solidFill>
              </a:rPr>
              <a:t>а</a:t>
            </a:r>
            <a:r>
              <a:rPr lang="uk-UA" dirty="0">
                <a:solidFill>
                  <a:schemeClr val="tx1"/>
                </a:solidFill>
              </a:rPr>
              <a:t> – законтурне; </a:t>
            </a:r>
            <a:r>
              <a:rPr lang="uk-UA" i="1" dirty="0">
                <a:solidFill>
                  <a:schemeClr val="tx1"/>
                </a:solidFill>
              </a:rPr>
              <a:t>б</a:t>
            </a:r>
            <a:r>
              <a:rPr lang="uk-UA" dirty="0">
                <a:solidFill>
                  <a:schemeClr val="tx1"/>
                </a:solidFill>
              </a:rPr>
              <a:t> – приконтурне; </a:t>
            </a:r>
            <a:r>
              <a:rPr lang="uk-UA" i="1" dirty="0">
                <a:solidFill>
                  <a:schemeClr val="tx1"/>
                </a:solidFill>
              </a:rPr>
              <a:t>в</a:t>
            </a:r>
            <a:r>
              <a:rPr lang="uk-UA" dirty="0">
                <a:solidFill>
                  <a:schemeClr val="tx1"/>
                </a:solidFill>
              </a:rPr>
              <a:t> – з розрізанням на окремі площі; </a:t>
            </a:r>
            <a:r>
              <a:rPr lang="uk-UA" i="1" dirty="0">
                <a:solidFill>
                  <a:schemeClr val="tx1"/>
                </a:solidFill>
              </a:rPr>
              <a:t>г</a:t>
            </a:r>
            <a:r>
              <a:rPr lang="uk-UA" dirty="0">
                <a:solidFill>
                  <a:schemeClr val="tx1"/>
                </a:solidFill>
              </a:rPr>
              <a:t> – блокове; </a:t>
            </a:r>
            <a:r>
              <a:rPr lang="uk-UA" i="1" dirty="0">
                <a:solidFill>
                  <a:schemeClr val="tx1"/>
                </a:solidFill>
              </a:rPr>
              <a:t>ґ</a:t>
            </a:r>
            <a:r>
              <a:rPr lang="uk-UA" dirty="0">
                <a:solidFill>
                  <a:schemeClr val="tx1"/>
                </a:solidFill>
              </a:rPr>
              <a:t> – осьове; </a:t>
            </a:r>
            <a:r>
              <a:rPr lang="uk-UA" i="1" dirty="0">
                <a:solidFill>
                  <a:schemeClr val="tx1"/>
                </a:solidFill>
              </a:rPr>
              <a:t>д</a:t>
            </a:r>
            <a:r>
              <a:rPr lang="uk-UA" dirty="0">
                <a:solidFill>
                  <a:schemeClr val="tx1"/>
                </a:solidFill>
              </a:rPr>
              <a:t> – кільцеве; </a:t>
            </a:r>
            <a:r>
              <a:rPr lang="uk-UA" i="1" dirty="0">
                <a:solidFill>
                  <a:schemeClr val="tx1"/>
                </a:solidFill>
              </a:rPr>
              <a:t>е</a:t>
            </a:r>
            <a:r>
              <a:rPr lang="uk-UA" dirty="0">
                <a:solidFill>
                  <a:schemeClr val="tx1"/>
                </a:solidFill>
              </a:rPr>
              <a:t> – центральне; </a:t>
            </a:r>
            <a:r>
              <a:rPr lang="uk-UA" i="1" dirty="0">
                <a:solidFill>
                  <a:schemeClr val="tx1"/>
                </a:solidFill>
              </a:rPr>
              <a:t>є</a:t>
            </a:r>
            <a:r>
              <a:rPr lang="uk-UA" dirty="0">
                <a:solidFill>
                  <a:schemeClr val="tx1"/>
                </a:solidFill>
              </a:rPr>
              <a:t> ‑ осередкове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27584" y="1196752"/>
          <a:ext cx="7771193" cy="4608512"/>
        </p:xfrm>
        <a:graphic>
          <a:graphicData uri="http://schemas.openxmlformats.org/presentationml/2006/ole">
            <p:oleObj spid="_x0000_s1025" r:id="rId3" imgW="6210300" imgH="379095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267744" y="1332086"/>
          <a:ext cx="3888432" cy="5405196"/>
        </p:xfrm>
        <a:graphic>
          <a:graphicData uri="http://schemas.openxmlformats.org/presentationml/2006/ole">
            <p:oleObj spid="_x0000_s65537" r:id="rId3" imgW="2686050" imgH="3733800" progId="">
              <p:embed/>
            </p:oleObj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000" dirty="0"/>
              <a:t>Площова </a:t>
            </a:r>
            <a:r>
              <a:rPr lang="uk-UA" sz="2000" dirty="0" smtClean="0"/>
              <a:t>чотирьох - </a:t>
            </a:r>
            <a:r>
              <a:rPr lang="uk-UA" sz="2000" dirty="0"/>
              <a:t>(</a:t>
            </a:r>
            <a:r>
              <a:rPr lang="uk-UA" sz="2000" i="1" dirty="0"/>
              <a:t>а</a:t>
            </a:r>
            <a:r>
              <a:rPr lang="uk-UA" sz="2000" dirty="0"/>
              <a:t>), </a:t>
            </a:r>
            <a:r>
              <a:rPr lang="uk-UA" sz="2000" dirty="0" smtClean="0"/>
              <a:t>п'яти </a:t>
            </a:r>
            <a:r>
              <a:rPr lang="uk-UA" sz="2000" dirty="0"/>
              <a:t>(</a:t>
            </a:r>
            <a:r>
              <a:rPr lang="uk-UA" sz="2000" i="1" dirty="0"/>
              <a:t>б</a:t>
            </a:r>
            <a:r>
              <a:rPr lang="uk-UA" sz="2000" dirty="0"/>
              <a:t>), </a:t>
            </a:r>
            <a:r>
              <a:rPr lang="uk-UA" sz="2000" dirty="0" smtClean="0"/>
              <a:t>семи - </a:t>
            </a:r>
            <a:r>
              <a:rPr lang="uk-UA" sz="2000" dirty="0"/>
              <a:t>(</a:t>
            </a:r>
            <a:r>
              <a:rPr lang="uk-UA" sz="2000" i="1" dirty="0"/>
              <a:t>в</a:t>
            </a:r>
            <a:r>
              <a:rPr lang="uk-UA" sz="2000" dirty="0"/>
              <a:t>), </a:t>
            </a:r>
            <a:r>
              <a:rPr lang="uk-UA" sz="2000" dirty="0" smtClean="0"/>
              <a:t>дев'яти точкова </a:t>
            </a:r>
            <a:r>
              <a:rPr lang="uk-UA" sz="2000" dirty="0"/>
              <a:t>(</a:t>
            </a:r>
            <a:r>
              <a:rPr lang="uk-UA" sz="2000" i="1" dirty="0"/>
              <a:t>г</a:t>
            </a:r>
            <a:r>
              <a:rPr lang="uk-UA" sz="2000" dirty="0"/>
              <a:t>),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і </a:t>
            </a:r>
            <a:r>
              <a:rPr lang="uk-UA" sz="2000" dirty="0"/>
              <a:t>лінійна (</a:t>
            </a:r>
            <a:r>
              <a:rPr lang="uk-UA" sz="2000" i="1" dirty="0"/>
              <a:t>ґ</a:t>
            </a:r>
            <a:r>
              <a:rPr lang="uk-UA" sz="2000" dirty="0"/>
              <a:t>, </a:t>
            </a:r>
            <a:r>
              <a:rPr lang="uk-UA" sz="2000" i="1" dirty="0"/>
              <a:t>д</a:t>
            </a:r>
            <a:r>
              <a:rPr lang="uk-UA" sz="2000" dirty="0"/>
              <a:t>) (з виділеними елементами</a:t>
            </a:r>
            <a:r>
              <a:rPr lang="uk-UA" sz="2000" dirty="0" smtClean="0"/>
              <a:t>):</a:t>
            </a:r>
            <a:br>
              <a:rPr lang="uk-UA" sz="2000" dirty="0" smtClean="0"/>
            </a:br>
            <a:r>
              <a:rPr lang="uk-UA" sz="2000" dirty="0" smtClean="0"/>
              <a:t> </a:t>
            </a:r>
            <a:r>
              <a:rPr lang="uk-UA" sz="2000" dirty="0"/>
              <a:t>1 – видобувні свердловини; 2 ‑ нагнітальні свердловини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933456" cy="836712"/>
          </a:xfrm>
        </p:spPr>
        <p:txBody>
          <a:bodyPr>
            <a:normAutofit/>
          </a:bodyPr>
          <a:lstStyle/>
          <a:p>
            <a:r>
              <a:rPr lang="uk-UA" sz="2000" b="1" dirty="0"/>
              <a:t>Стадії розробки нафтових родовищ</a:t>
            </a:r>
            <a:br>
              <a:rPr lang="uk-UA" sz="2000" b="1" dirty="0"/>
            </a:br>
            <a:endParaRPr lang="uk-UA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8424936" cy="11319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Типова динаміка темпу видобутку нафти </a:t>
            </a:r>
            <a:r>
              <a:rPr lang="uk-UA" sz="1600" i="1" dirty="0" err="1" smtClean="0">
                <a:solidFill>
                  <a:schemeClr val="tx1"/>
                </a:solidFill>
              </a:rPr>
              <a:t>Т</a:t>
            </a:r>
            <a:r>
              <a:rPr lang="uk-UA" sz="1600" baseline="-25000" dirty="0" err="1" smtClean="0">
                <a:solidFill>
                  <a:schemeClr val="tx1"/>
                </a:solidFill>
              </a:rPr>
              <a:t>вн</a:t>
            </a:r>
            <a:r>
              <a:rPr lang="uk-UA" sz="1600" dirty="0" smtClean="0">
                <a:solidFill>
                  <a:schemeClr val="tx1"/>
                </a:solidFill>
              </a:rPr>
              <a:t>, рідини </a:t>
            </a:r>
            <a:r>
              <a:rPr lang="uk-UA" sz="1600" i="1" dirty="0" err="1" smtClean="0">
                <a:solidFill>
                  <a:schemeClr val="tx1"/>
                </a:solidFill>
              </a:rPr>
              <a:t>Т</a:t>
            </a:r>
            <a:r>
              <a:rPr lang="uk-UA" sz="1600" baseline="-25000" dirty="0" err="1" smtClean="0">
                <a:solidFill>
                  <a:schemeClr val="tx1"/>
                </a:solidFill>
              </a:rPr>
              <a:t>вр</a:t>
            </a:r>
            <a:r>
              <a:rPr lang="uk-UA" sz="1600" dirty="0" smtClean="0">
                <a:solidFill>
                  <a:schemeClr val="tx1"/>
                </a:solidFill>
              </a:rPr>
              <a:t> і обводненості продукції </a:t>
            </a:r>
            <a:r>
              <a:rPr lang="en-US" sz="1600" i="1" dirty="0" smtClean="0">
                <a:solidFill>
                  <a:schemeClr val="tx1"/>
                </a:solidFill>
              </a:rPr>
              <a:t>n</a:t>
            </a:r>
            <a:r>
              <a:rPr lang="uk-UA" sz="1600" baseline="-25000" dirty="0" smtClean="0">
                <a:solidFill>
                  <a:schemeClr val="tx1"/>
                </a:solidFill>
              </a:rPr>
              <a:t>в</a:t>
            </a:r>
            <a:r>
              <a:rPr lang="uk-UA" sz="1600" dirty="0" smtClean="0">
                <a:solidFill>
                  <a:schemeClr val="tx1"/>
                </a:solidFill>
              </a:rPr>
              <a:t> у випадку водонапірного режиму розробки з виділенням стадій розробки: І – освоєння експлуатаційного об’єкта; ІІ – стабільного видобутку нафти; ІІІ – значного зменшення видобутку; І</a:t>
            </a:r>
            <a:r>
              <a:rPr lang="en-US" sz="1600" dirty="0" smtClean="0">
                <a:solidFill>
                  <a:schemeClr val="tx1"/>
                </a:solidFill>
              </a:rPr>
              <a:t>V</a:t>
            </a:r>
            <a:r>
              <a:rPr lang="uk-UA" sz="1600" dirty="0" smtClean="0">
                <a:solidFill>
                  <a:schemeClr val="tx1"/>
                </a:solidFill>
              </a:rPr>
              <a:t> – завершальна</a:t>
            </a:r>
          </a:p>
          <a:p>
            <a:r>
              <a:rPr lang="uk-UA" sz="1600" dirty="0" smtClean="0">
                <a:solidFill>
                  <a:schemeClr val="tx1"/>
                </a:solidFill>
              </a:rPr>
              <a:t/>
            </a:r>
            <a:br>
              <a:rPr lang="uk-UA" sz="1600" dirty="0" smtClean="0">
                <a:solidFill>
                  <a:schemeClr val="tx1"/>
                </a:solidFill>
              </a:rPr>
            </a:b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979712" y="1412776"/>
          <a:ext cx="4752528" cy="3593095"/>
        </p:xfrm>
        <a:graphic>
          <a:graphicData uri="http://schemas.openxmlformats.org/presentationml/2006/ole">
            <p:oleObj spid="_x0000_s66561" r:id="rId3" imgW="3943350" imgH="2981325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Динаміка основних показників розробки покладів за режимів: пружного (</a:t>
            </a:r>
            <a:r>
              <a:rPr lang="uk-UA" sz="2400" i="1" dirty="0" smtClean="0"/>
              <a:t>а</a:t>
            </a:r>
            <a:r>
              <a:rPr lang="uk-UA" sz="2400" dirty="0" smtClean="0"/>
              <a:t>), розчиненого газу (</a:t>
            </a:r>
            <a:r>
              <a:rPr lang="uk-UA" sz="2400" i="1" dirty="0" smtClean="0"/>
              <a:t>б</a:t>
            </a:r>
            <a:r>
              <a:rPr lang="uk-UA" sz="2400" dirty="0" smtClean="0"/>
              <a:t>), водонапірного (</a:t>
            </a:r>
            <a:r>
              <a:rPr lang="uk-UA" sz="2400" i="1" dirty="0" smtClean="0"/>
              <a:t>в</a:t>
            </a:r>
            <a:r>
              <a:rPr lang="uk-UA" sz="2400" dirty="0" smtClean="0"/>
              <a:t>), газонапірного (</a:t>
            </a:r>
            <a:r>
              <a:rPr lang="uk-UA" sz="2400" i="1" dirty="0" smtClean="0"/>
              <a:t>г</a:t>
            </a:r>
            <a:r>
              <a:rPr lang="uk-UA" sz="2400" dirty="0" smtClean="0"/>
              <a:t>):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993904"/>
            <a:ext cx="9144000" cy="86409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uk-UA" sz="4200" dirty="0" smtClean="0">
                <a:solidFill>
                  <a:schemeClr val="tx1"/>
                </a:solidFill>
              </a:rPr>
              <a:t>1 – газовий фактор; 2 – обводненість; 3 – поточний пластовий тиск; 4 ‑ тиск насичення нафти газом; 5 – кількість видобувних свердловин; 6 ‑ щорічний видобуток нафти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123728" y="1124744"/>
          <a:ext cx="5248275" cy="4705350"/>
        </p:xfrm>
        <a:graphic>
          <a:graphicData uri="http://schemas.openxmlformats.org/presentationml/2006/ole">
            <p:oleObj spid="_x0000_s67585" r:id="rId3" imgW="5248275" imgH="4705350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i="1" dirty="0" smtClean="0"/>
              <a:t>            </a:t>
            </a:r>
            <a:endParaRPr lang="uk-UA" sz="33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8024" y="692696"/>
            <a:ext cx="3960440" cy="56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uk-UA" i="1" dirty="0" smtClean="0">
                <a:solidFill>
                  <a:schemeClr val="tx1"/>
                </a:solidFill>
              </a:rPr>
              <a:t>Під системою розробки </a:t>
            </a:r>
            <a:r>
              <a:rPr lang="uk-UA" dirty="0" smtClean="0">
                <a:solidFill>
                  <a:schemeClr val="tx1"/>
                </a:solidFill>
              </a:rPr>
              <a:t>нафтових родовищ і покладів розуміють форму організації руху нафти в пластах до видобувних свердловин.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Систему розробки нафтових родовищ визначають: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1) порядок введення експлуатаційних об’єктів багатопластового родовища в розробку;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2) сітка розміщення свердловин на об’єктах, темп і порядок введення їх у роботу;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3) способи регулювання балансу і використання пластової енергії.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         </a:t>
            </a:r>
            <a:r>
              <a:rPr lang="uk-UA" dirty="0" smtClean="0">
                <a:solidFill>
                  <a:schemeClr val="tx1"/>
                </a:solidFill>
              </a:rPr>
              <a:t>Слід розрізняти системи розробки багатопластових родовищ і окремих покладів (однопластових родовищ).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истемы разработки нефтяных месторожде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76672"/>
            <a:ext cx="396044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Виділення експлуатаційних об’єктів</a:t>
            </a:r>
            <a:endParaRPr lang="uk-UA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916832"/>
            <a:ext cx="7272808" cy="4536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3400" dirty="0" smtClean="0">
                <a:solidFill>
                  <a:schemeClr val="tx1"/>
                </a:solidFill>
              </a:rPr>
              <a:t>        Надійно ізольований зверху і знизу непроникними породами окремий пласт, а також кілька пластів, гідродинамічно пов’язаних між собою в межах розглядуваної площі родовища або її частини, становлять </a:t>
            </a:r>
            <a:r>
              <a:rPr lang="uk-UA" sz="3400" i="1" dirty="0" smtClean="0">
                <a:solidFill>
                  <a:schemeClr val="tx1"/>
                </a:solidFill>
              </a:rPr>
              <a:t> об’єкт розробки</a:t>
            </a:r>
            <a:r>
              <a:rPr lang="uk-UA" sz="34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uk-UA" sz="3400" i="1" dirty="0" smtClean="0">
                <a:solidFill>
                  <a:schemeClr val="tx1"/>
                </a:solidFill>
              </a:rPr>
              <a:t>       Експлуатаційний об’єкт</a:t>
            </a:r>
            <a:r>
              <a:rPr lang="uk-UA" sz="3400" dirty="0" smtClean="0">
                <a:solidFill>
                  <a:schemeClr val="tx1"/>
                </a:solidFill>
              </a:rPr>
              <a:t> – це елементарний об’єкт або сукупність елементарних об’єктів, які розробляються окремою сіткою свердловин для забезпечення контролю і регулювання процесу їх експлуатації. 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576064"/>
          </a:xfrm>
        </p:spPr>
        <p:txBody>
          <a:bodyPr>
            <a:noAutofit/>
          </a:bodyPr>
          <a:lstStyle/>
          <a:p>
            <a:r>
              <a:rPr lang="uk-UA" sz="3200" dirty="0" smtClean="0"/>
              <a:t>Умови виділення експлуатаційних об'єктів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4464496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 smtClean="0">
                <a:solidFill>
                  <a:schemeClr val="tx1"/>
                </a:solidFill>
              </a:rPr>
              <a:t>       Для вирішення питань виділення експлуатаційних об’єктів рекомендується враховувати таке:</a:t>
            </a:r>
          </a:p>
          <a:p>
            <a:pPr algn="just"/>
            <a:endParaRPr lang="uk-UA" sz="18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діапазон нафтогазоносності по розрізу (товщину продуктивного розрізу);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кількість продуктивних пластів у розрізі;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глибину залягання продуктивних пластів;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товщину проміжних непродуктивних пластів і наявність зон злиття продуктивних пластів;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положення водонафтових контактів у пластах, збігання покладів у плані;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літологічну характеристику продуктивних пластів;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колекторські властивості (особливо проникність і ефективну товщину), діапазон їх зміни;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відмінність типів покладів у пластах;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режими покладів і можливу їх зміну;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властивості нафти в пластових і поверхневих умовах;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b="1" dirty="0" smtClean="0">
                <a:solidFill>
                  <a:schemeClr val="tx1"/>
                </a:solidFill>
              </a:rPr>
              <a:t>запаси нафти в пластах.</a:t>
            </a:r>
          </a:p>
          <a:p>
            <a:pPr algn="just"/>
            <a:endParaRPr lang="uk-U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Можливість об'єднання пластів у єдиний об'єкт. 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453650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Якщо наведені вище умови не перешкоджають об’єднанню пластів у єдиний об’єкт, то виконують гідродинамічні розрахунки з визначення технологічних показників, враховуючи способи регулювання балансу пластової енергії, контролю і регулювання процесу розробки, а також можливі технічні засоби видобування нафти. Потім визначають економічну ефективність різних варіантів об’єднання окремих пластів у експлуатаційні об’єкти.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Науково обґрунтоване виділення експлуатаційних об’єктів служить важливим важелем економії та підвищення ефективності розробки родовищ.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Системи розробки багатопластових родовищ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36096" y="1844824"/>
            <a:ext cx="3168352" cy="22322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Залежно від порядку введення експлуатаційних об’єктів у розробку виділяють дві групи систем розробки багатопластового нафтового родовища: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1 системи одночасної розробки об’єктів;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2. системи послідовної розробки об’єктів.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https://works.doklad.ru/images/QO1WplTw3fo/2ce95c3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196752"/>
          </a:xfrm>
        </p:spPr>
        <p:txBody>
          <a:bodyPr>
            <a:normAutofit/>
          </a:bodyPr>
          <a:lstStyle/>
          <a:p>
            <a:r>
              <a:rPr lang="uk-UA" sz="2800" i="1" dirty="0" smtClean="0"/>
              <a:t>Системи одночасної розробки об’єктів</a:t>
            </a:r>
            <a:r>
              <a:rPr lang="uk-UA" sz="3200" dirty="0" smtClean="0"/>
              <a:t>.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5373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</a:t>
            </a:r>
            <a:r>
              <a:rPr lang="uk-UA" b="1" dirty="0" smtClean="0">
                <a:solidFill>
                  <a:schemeClr val="tx1"/>
                </a:solidFill>
              </a:rPr>
              <a:t>1. </a:t>
            </a:r>
            <a:r>
              <a:rPr lang="uk-UA" b="1" i="1" dirty="0" smtClean="0">
                <a:solidFill>
                  <a:schemeClr val="tx1"/>
                </a:solidFill>
              </a:rPr>
              <a:t>Роздільна розробка </a:t>
            </a:r>
            <a:r>
              <a:rPr lang="uk-UA" i="1" dirty="0" smtClean="0">
                <a:solidFill>
                  <a:schemeClr val="tx1"/>
                </a:solidFill>
              </a:rPr>
              <a:t>–</a:t>
            </a:r>
            <a:r>
              <a:rPr lang="uk-UA" dirty="0" smtClean="0">
                <a:solidFill>
                  <a:schemeClr val="tx1"/>
                </a:solidFill>
              </a:rPr>
              <a:t> це система розробки, коли кожний об’єкт експлуатується самостійною сіткою свердловин; потребує великої кількості свердловин, що призводить до значних капітальних вкладень. Може застосовуватися за наявності високопродуктивних об’єктів і можливості швидкого їх розбурювання. Її перевага – забезпечення надійного контролю за процесом розробки і його регулювання.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</a:t>
            </a:r>
            <a:r>
              <a:rPr lang="uk-UA" b="1" dirty="0" smtClean="0">
                <a:solidFill>
                  <a:schemeClr val="tx1"/>
                </a:solidFill>
              </a:rPr>
              <a:t>2. </a:t>
            </a:r>
            <a:r>
              <a:rPr lang="uk-UA" b="1" i="1" dirty="0" smtClean="0">
                <a:solidFill>
                  <a:schemeClr val="tx1"/>
                </a:solidFill>
              </a:rPr>
              <a:t>Сумісна розробка </a:t>
            </a:r>
            <a:r>
              <a:rPr lang="uk-UA" i="1" dirty="0" smtClean="0">
                <a:solidFill>
                  <a:schemeClr val="tx1"/>
                </a:solidFill>
              </a:rPr>
              <a:t>–</a:t>
            </a:r>
            <a:r>
              <a:rPr lang="uk-UA" dirty="0" smtClean="0">
                <a:solidFill>
                  <a:schemeClr val="tx1"/>
                </a:solidFill>
              </a:rPr>
              <a:t> це система розробки за якої два або більше пластів як окремий експлуатаційний об’єкт розробляються єдиною сіткою видобувних і нагнітальних свердловин. Можливі її </a:t>
            </a:r>
            <a:r>
              <a:rPr lang="uk-UA" dirty="0" err="1" smtClean="0">
                <a:solidFill>
                  <a:schemeClr val="tx1"/>
                </a:solidFill>
              </a:rPr>
              <a:t>підваріанти</a:t>
            </a:r>
            <a:r>
              <a:rPr lang="uk-UA" dirty="0" smtClean="0">
                <a:solidFill>
                  <a:schemeClr val="tx1"/>
                </a:solidFill>
              </a:rPr>
              <a:t>: із збільшенням кількості видобувних свердловин на малопродуктивні об’єкти і зі збільшенням кількості нагнітальних свердловин на малопродуктивні об’єкти. Її перевага – забезпечення високих поточних рівнів видобутку за заданої кількості свердловин. Проте, в основному, спостерігається нерегульована розробка пластів, що призводить до погіршення техніко-економічних показників.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</a:rPr>
              <a:t>3. </a:t>
            </a:r>
            <a:r>
              <a:rPr lang="uk-UA" b="1" i="1" dirty="0" smtClean="0">
                <a:solidFill>
                  <a:schemeClr val="tx1"/>
                </a:solidFill>
              </a:rPr>
              <a:t>Сумісно-роздільна розробка </a:t>
            </a:r>
            <a:r>
              <a:rPr lang="uk-UA" i="1" dirty="0" smtClean="0">
                <a:solidFill>
                  <a:schemeClr val="tx1"/>
                </a:solidFill>
              </a:rPr>
              <a:t>– </a:t>
            </a:r>
            <a:r>
              <a:rPr lang="uk-UA" dirty="0" smtClean="0">
                <a:solidFill>
                  <a:schemeClr val="tx1"/>
                </a:solidFill>
              </a:rPr>
              <a:t>це система розробки, за якої видобувні свердловини обладнують устаткуванням для одночасно-роздільної експлуатації, а нагнітальні свердловини – устаткуванням для одночасно-роздільного нагнітання води. Вона дає змогу подолати недоліки перших двох варіантів, зберігаючи при цьому їх перевагу.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936103"/>
          </a:xfrm>
        </p:spPr>
        <p:txBody>
          <a:bodyPr>
            <a:noAutofit/>
          </a:bodyPr>
          <a:lstStyle/>
          <a:p>
            <a:r>
              <a:rPr lang="uk-UA" sz="2800" i="1" dirty="0" smtClean="0"/>
              <a:t>Системи послідовної розробки об’єктів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5301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1. </a:t>
            </a:r>
            <a:r>
              <a:rPr lang="uk-UA" i="1" dirty="0" smtClean="0">
                <a:solidFill>
                  <a:schemeClr val="tx1"/>
                </a:solidFill>
              </a:rPr>
              <a:t>Розробка зверху вниз</a:t>
            </a:r>
            <a:r>
              <a:rPr lang="uk-UA" dirty="0" smtClean="0">
                <a:solidFill>
                  <a:schemeClr val="tx1"/>
                </a:solidFill>
              </a:rPr>
              <a:t>, за якої кожний нижче розмiщений об’єкт експлуатується після вище розміщеного. Вона застосовувалась у перший період розвитку нафтової промисловості і нині визнана в основному нераціональною, оскільки затримує розвідку і розробку нижче розміщених об’єктів, збільшує обсяги буріння і витрату металу на обсадні труби, підвищує небезпеку порушення правил охорони надр вище розміщених об’єктів під час розбурювання нижче розміщених об’єктів.</a:t>
            </a:r>
          </a:p>
          <a:p>
            <a:pPr algn="just"/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2. </a:t>
            </a:r>
            <a:r>
              <a:rPr lang="uk-UA" i="1" dirty="0" smtClean="0">
                <a:solidFill>
                  <a:schemeClr val="tx1"/>
                </a:solidFill>
              </a:rPr>
              <a:t>Розробка знизу вверх</a:t>
            </a:r>
            <a:r>
              <a:rPr lang="uk-UA" dirty="0" smtClean="0">
                <a:solidFill>
                  <a:schemeClr val="tx1"/>
                </a:solidFill>
              </a:rPr>
              <a:t>, за якої починають розробляти об’єкти з нижнього, так званого опорного (базового) об’єкта, а потім переходять на поворотні об’єкти. У випадку наявності багатьох об’єктів за базові об’єкти також вибирають найзначніші та найпродуктивніші об’єкти з достатньо великими запасами нафти, а за поворотні – решту об’єктів. Тоді приступають до розробки базових об’єктів, таким чином не затримують експлуатацію вище розміщених високопродуктивних об’єктів з великими запасами.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100" dirty="0" smtClean="0"/>
              <a:t>Системи розробки  від розміщення свердловин і виду енергії</a:t>
            </a:r>
            <a:br>
              <a:rPr lang="uk-UA" sz="3100" dirty="0" smtClean="0"/>
            </a:br>
            <a:endParaRPr lang="uk-UA" sz="3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36004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Системи розробки покладів класифікують залежно від розміщення свердловин і виду енергії, яка використовується для переміщення нафти.</a:t>
            </a:r>
          </a:p>
          <a:p>
            <a:pPr algn="just"/>
            <a:r>
              <a:rPr lang="uk-UA" i="1" dirty="0" smtClean="0">
                <a:solidFill>
                  <a:schemeClr val="tx1"/>
                </a:solidFill>
              </a:rPr>
              <a:t>    Розміщення свердловин</a:t>
            </a:r>
            <a:r>
              <a:rPr lang="uk-UA" dirty="0" smtClean="0">
                <a:solidFill>
                  <a:schemeClr val="tx1"/>
                </a:solidFill>
              </a:rPr>
              <a:t>. Під </a:t>
            </a:r>
            <a:r>
              <a:rPr lang="uk-UA" i="1" dirty="0" smtClean="0">
                <a:solidFill>
                  <a:schemeClr val="tx1"/>
                </a:solidFill>
              </a:rPr>
              <a:t>розміщеннням свердловин</a:t>
            </a:r>
            <a:r>
              <a:rPr lang="uk-UA" dirty="0" smtClean="0">
                <a:solidFill>
                  <a:schemeClr val="tx1"/>
                </a:solidFill>
              </a:rPr>
              <a:t> розуміють сітку розміщення і відстані між свердловинами (густота сітки), темп і порядок введення свердловин в експлуатацію. Системи розробки поділяють на такі: з розміщенням свердловин по </a:t>
            </a:r>
            <a:r>
              <a:rPr lang="uk-UA" dirty="0" err="1" smtClean="0">
                <a:solidFill>
                  <a:schemeClr val="tx1"/>
                </a:solidFill>
              </a:rPr>
              <a:t>рівномірнiй</a:t>
            </a:r>
            <a:r>
              <a:rPr lang="uk-UA" dirty="0" smtClean="0">
                <a:solidFill>
                  <a:schemeClr val="tx1"/>
                </a:solidFill>
              </a:rPr>
              <a:t> сітці, з розміщенням свердловин по нерівномірній сітці (переважно рядами).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3993</TotalTime>
  <Words>1269</Words>
  <Application>Microsoft Office PowerPoint</Application>
  <PresentationFormat>Экран (4:3)</PresentationFormat>
  <Paragraphs>80</Paragraphs>
  <Slides>18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Аспект</vt:lpstr>
      <vt:lpstr>1_Тема Office</vt:lpstr>
      <vt:lpstr>Апекс</vt:lpstr>
      <vt:lpstr>Microsoft Word Picture</vt:lpstr>
      <vt:lpstr>Розробка та експлуатація нафтових родовищ</vt:lpstr>
      <vt:lpstr>            </vt:lpstr>
      <vt:lpstr>Виділення експлуатаційних об’єктів</vt:lpstr>
      <vt:lpstr>Умови виділення експлуатаційних об'єктів</vt:lpstr>
      <vt:lpstr>Можливість об'єднання пластів у єдиний об'єкт. </vt:lpstr>
      <vt:lpstr>Системи розробки багатопластових родовищ </vt:lpstr>
      <vt:lpstr>Системи одночасної розробки об’єктів. </vt:lpstr>
      <vt:lpstr>Системи послідовної розробки об’єктів</vt:lpstr>
      <vt:lpstr>  Системи розробки  від розміщення свердловин і виду енергії </vt:lpstr>
      <vt:lpstr>Системи розробки з розміщенням свердловин по рівномірній сітці </vt:lpstr>
      <vt:lpstr>Системи розробки з розміщенням свердловин по нерівномірній сітці</vt:lpstr>
      <vt:lpstr>Системи розробки родовищ за видом використовуваної енергії</vt:lpstr>
      <vt:lpstr>Вода в нафтогазових покладах</vt:lpstr>
      <vt:lpstr>Системи розробки зі штучним заводненням</vt:lpstr>
      <vt:lpstr>Заводнення покладів</vt:lpstr>
      <vt:lpstr>Площова чотирьох - (а), п'яти (б), семи - (в), дев'яти точкова (г),  і лінійна (ґ, д) (з виділеними елементами):  1 – видобувні свердловини; 2 ‑ нагнітальні свердловини </vt:lpstr>
      <vt:lpstr>Стадії розробки нафтових родовищ </vt:lpstr>
      <vt:lpstr>Динаміка основних показників розробки покладів за режимів: пружного (а), розчиненого газу (б), водонапірного (в), газонапірного (г):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</cp:lastModifiedBy>
  <cp:revision>18</cp:revision>
  <dcterms:created xsi:type="dcterms:W3CDTF">2020-11-22T10:48:46Z</dcterms:created>
  <dcterms:modified xsi:type="dcterms:W3CDTF">2021-10-05T17:38:53Z</dcterms:modified>
</cp:coreProperties>
</file>