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0BF8481-E25E-4D17-8317-7E54F93AF301}" type="datetimeFigureOut">
              <a:rPr lang="uk-UA" smtClean="0"/>
              <a:pPr/>
              <a:t>06.10.2021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30D1EDA-A60B-4D22-A06B-CEFB42AA1993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Розробка та експлуатація 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400152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Лекція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b="1" dirty="0">
                <a:solidFill>
                  <a:schemeClr val="tx1"/>
                </a:solidFill>
              </a:rPr>
              <a:t>О</a:t>
            </a:r>
            <a:r>
              <a:rPr lang="uk-UA" b="1" dirty="0" smtClean="0">
                <a:solidFill>
                  <a:schemeClr val="tx1"/>
                </a:solidFill>
              </a:rPr>
              <a:t>снови технологічних розрахунків  розробки нафтових родовищ</a:t>
            </a:r>
            <a:endParaRPr lang="uk-UA" b="1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1"/>
          <p:cNvSpPr>
            <a:spLocks noChangeArrowheads="1"/>
          </p:cNvSpPr>
          <p:nvPr/>
        </p:nvSpPr>
        <p:spPr bwMode="auto">
          <a:xfrm>
            <a:off x="251520" y="1196752"/>
            <a:ext cx="819376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Режим розчиненого газу починається в пласті або з початку розробки, якщо початковий пластовий тиск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дорівнює тиску насичення нафти газом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або після виснаження пружної енергії, якщо поточний пластовий тиск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стає рівним тиску насичення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тобто коли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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.</a:t>
            </a:r>
          </a:p>
        </p:txBody>
      </p:sp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323528" y="2492896"/>
            <a:ext cx="8479453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Розрахункова модель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це однорідний (за властивостями колектора і нафти) пласт у вигляді кругового циліндра з концентричною всередині свердловиною. Радіус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основи циліндра розраховується з формули об’єму циліндра за питомим нафтонасиченим об’ємом порового простору (балансовим запасам нафти) покладу, який припадає на одну свердловину: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2843808" y="4437112"/>
          <a:ext cx="3312367" cy="460051"/>
        </p:xfrm>
        <a:graphic>
          <a:graphicData uri="http://schemas.openxmlformats.org/presentationml/2006/ole">
            <p:oleObj spid="_x0000_s96259" name="Equation" r:id="rId3" imgW="1714500" imgH="241300" progId="Equation.DSMT4">
              <p:embed/>
            </p:oleObj>
          </a:graphicData>
        </a:graphic>
      </p:graphicFrame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683568" y="5311080"/>
            <a:ext cx="759676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відповідно площа нафтоносності, ефективна товщина і коефіцієнт пористості порід покладу;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водонасиченість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колектора;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кількість свердловин.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71600" y="404664"/>
            <a:ext cx="7772400" cy="1440160"/>
          </a:xfrm>
        </p:spPr>
        <p:txBody>
          <a:bodyPr>
            <a:noAutofit/>
          </a:bodyPr>
          <a:lstStyle/>
          <a:p>
            <a:r>
              <a:rPr lang="uk-UA" sz="3200" dirty="0" smtClean="0"/>
              <a:t>Розрахунки стосовно до режиму розчиненого газу</a:t>
            </a:r>
            <a:br>
              <a:rPr lang="uk-UA" sz="3200" dirty="0" smtClean="0"/>
            </a:br>
            <a:endParaRPr lang="uk-UA" sz="3200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280920" cy="5589240"/>
          </a:xfrm>
        </p:spPr>
        <p:txBody>
          <a:bodyPr/>
          <a:lstStyle/>
          <a:p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251520" y="179421"/>
            <a:ext cx="8640961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розрахунку показників розробки (дебітів, тисків, газового фактора, нафтовилучення і періоду розробки) потрібно попередньо визначити залежність між нафтонасиченістю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 тиском </a:t>
            </a: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uk-UA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непроникному контурі розрахункової моделі. Таку залежність отримано з рівнянь матеріального балансу для нафти і газу та виражено наближеною формулою (похибка, в основному, не перевищує 1%):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97282" name="Object 2"/>
          <p:cNvGraphicFramePr>
            <a:graphicFrameLocks noChangeAspect="1"/>
          </p:cNvGraphicFramePr>
          <p:nvPr/>
        </p:nvGraphicFramePr>
        <p:xfrm>
          <a:off x="1619672" y="2852936"/>
          <a:ext cx="5933188" cy="2520280"/>
        </p:xfrm>
        <a:graphic>
          <a:graphicData uri="http://schemas.openxmlformats.org/presentationml/2006/ole">
            <p:oleObj spid="_x0000_s97282" name="Equation" r:id="rId3" imgW="3784600" imgH="1511300" progId="Equation.DSMT4">
              <p:embed/>
            </p:oleObj>
          </a:graphicData>
        </a:graphic>
      </p:graphicFrame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2483768" y="5693998"/>
          <a:ext cx="5256584" cy="796917"/>
        </p:xfrm>
        <a:graphic>
          <a:graphicData uri="http://schemas.openxmlformats.org/presentationml/2006/ole">
            <p:oleObj spid="_x0000_s97284" name="Equation" r:id="rId4" imgW="3263900" imgH="4953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183880" cy="720080"/>
          </a:xfrm>
        </p:spPr>
        <p:txBody>
          <a:bodyPr>
            <a:normAutofit/>
          </a:bodyPr>
          <a:lstStyle/>
          <a:p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539552" y="1772816"/>
            <a:ext cx="8183880" cy="4032448"/>
          </a:xfrm>
        </p:spPr>
        <p:txBody>
          <a:bodyPr>
            <a:noAutofit/>
          </a:bodyPr>
          <a:lstStyle/>
          <a:p>
            <a:r>
              <a:rPr lang="uk-UA" sz="2000" dirty="0" smtClean="0">
                <a:solidFill>
                  <a:schemeClr val="tx1"/>
                </a:solidFill>
              </a:rPr>
              <a:t>  де  –       середній </a:t>
            </a:r>
            <a:r>
              <a:rPr lang="uk-UA" sz="2000" dirty="0" smtClean="0">
                <a:solidFill>
                  <a:schemeClr val="tx1"/>
                </a:solidFill>
              </a:rPr>
              <a:t>газовий фактор в інтервалі зміни тиску на контурі моделі від </a:t>
            </a:r>
            <a:r>
              <a:rPr lang="uk-UA" sz="2000" i="1" dirty="0" smtClean="0">
                <a:solidFill>
                  <a:schemeClr val="tx1"/>
                </a:solidFill>
              </a:rPr>
              <a:t>р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baseline="-25000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</a:rPr>
              <a:t>до </a:t>
            </a:r>
            <a:r>
              <a:rPr lang="uk-UA" sz="2000" i="1" dirty="0" smtClean="0">
                <a:solidFill>
                  <a:schemeClr val="tx1"/>
                </a:solidFill>
              </a:rPr>
              <a:t>р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baseline="-25000" dirty="0" smtClean="0">
                <a:solidFill>
                  <a:schemeClr val="tx1"/>
                </a:solidFill>
              </a:rPr>
              <a:t>+1</a:t>
            </a:r>
            <a:r>
              <a:rPr lang="uk-UA" sz="2000" dirty="0" smtClean="0">
                <a:solidFill>
                  <a:schemeClr val="tx1"/>
                </a:solidFill>
              </a:rPr>
              <a:t> за середнього тиску  і насиченості </a:t>
            </a:r>
            <a:r>
              <a:rPr lang="uk-UA" sz="2000" i="1" dirty="0" smtClean="0">
                <a:solidFill>
                  <a:schemeClr val="tx1"/>
                </a:solidFill>
              </a:rPr>
              <a:t>s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 на початку </a:t>
            </a:r>
            <a:r>
              <a:rPr lang="uk-UA" sz="2000" dirty="0" smtClean="0">
                <a:solidFill>
                  <a:schemeClr val="tx1"/>
                </a:solidFill>
              </a:rPr>
              <a:t>інтервалу:</a:t>
            </a:r>
          </a:p>
          <a:p>
            <a:r>
              <a:rPr lang="uk-UA" sz="2000" i="1" dirty="0" smtClean="0">
                <a:solidFill>
                  <a:schemeClr val="tx1"/>
                </a:solidFill>
              </a:rPr>
              <a:t>s</a:t>
            </a:r>
            <a:r>
              <a:rPr lang="uk-UA" sz="2000" i="1" dirty="0" smtClean="0">
                <a:solidFill>
                  <a:schemeClr val="tx1"/>
                </a:solidFill>
              </a:rPr>
              <a:t> 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 – маса газу в одиниці об’єму розчину за тиску 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; </a:t>
            </a:r>
            <a:r>
              <a:rPr lang="uk-UA" sz="2000" i="1" dirty="0" smtClean="0">
                <a:solidFill>
                  <a:schemeClr val="tx1"/>
                </a:solidFill>
              </a:rPr>
              <a:t>в</a:t>
            </a:r>
            <a:r>
              <a:rPr lang="uk-UA" sz="2000" baseline="-25000" dirty="0" smtClean="0">
                <a:solidFill>
                  <a:schemeClr val="tx1"/>
                </a:solidFill>
              </a:rPr>
              <a:t>н</a:t>
            </a:r>
            <a:r>
              <a:rPr lang="uk-UA" sz="2000" baseline="-25000" dirty="0" smtClean="0">
                <a:solidFill>
                  <a:schemeClr val="tx1"/>
                </a:solidFill>
              </a:rPr>
              <a:t> 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), </a:t>
            </a:r>
            <a:r>
              <a:rPr lang="uk-UA" sz="2000" dirty="0" smtClean="0">
                <a:solidFill>
                  <a:schemeClr val="tx1"/>
                </a:solidFill>
                <a:sym typeface="Symbol"/>
              </a:rPr>
              <a:t></a:t>
            </a:r>
            <a:r>
              <a:rPr lang="uk-UA" sz="2000" baseline="-25000" dirty="0" smtClean="0">
                <a:solidFill>
                  <a:schemeClr val="tx1"/>
                </a:solidFill>
              </a:rPr>
              <a:t>н 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 – об’ємний коефіцієнт і динамічний коефіцієнт в’язкості нафти за тиску 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; </a:t>
            </a:r>
            <a:r>
              <a:rPr lang="uk-UA" sz="2000" i="1" dirty="0" smtClean="0">
                <a:solidFill>
                  <a:schemeClr val="tx1"/>
                </a:solidFill>
              </a:rPr>
              <a:t>s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, </a:t>
            </a:r>
            <a:r>
              <a:rPr lang="uk-UA" sz="2000" i="1" dirty="0" smtClean="0">
                <a:solidFill>
                  <a:schemeClr val="tx1"/>
                </a:solidFill>
              </a:rPr>
              <a:t>s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i+</a:t>
            </a:r>
            <a:r>
              <a:rPr lang="uk-UA" sz="2000" baseline="-25000" dirty="0" smtClean="0">
                <a:solidFill>
                  <a:schemeClr val="tx1"/>
                </a:solidFill>
              </a:rPr>
              <a:t>1</a:t>
            </a:r>
            <a:r>
              <a:rPr lang="uk-UA" sz="2000" dirty="0" smtClean="0">
                <a:solidFill>
                  <a:schemeClr val="tx1"/>
                </a:solidFill>
              </a:rPr>
              <a:t> – </a:t>
            </a:r>
            <a:r>
              <a:rPr lang="uk-UA" sz="2000" dirty="0" smtClean="0">
                <a:solidFill>
                  <a:schemeClr val="tx1"/>
                </a:solidFill>
              </a:rPr>
              <a:t>нафтонасиченість</a:t>
            </a:r>
            <a:r>
              <a:rPr lang="uk-UA" sz="2000" dirty="0" smtClean="0">
                <a:solidFill>
                  <a:schemeClr val="tx1"/>
                </a:solidFill>
              </a:rPr>
              <a:t> пор за тисків 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, 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baseline="-25000" dirty="0" smtClean="0">
                <a:solidFill>
                  <a:schemeClr val="tx1"/>
                </a:solidFill>
              </a:rPr>
              <a:t>+1</a:t>
            </a:r>
            <a:r>
              <a:rPr lang="uk-UA" sz="2000" i="1" dirty="0" smtClean="0">
                <a:solidFill>
                  <a:schemeClr val="tx1"/>
                </a:solidFill>
              </a:rPr>
              <a:t>, </a:t>
            </a:r>
            <a:r>
              <a:rPr lang="uk-UA" sz="2000" dirty="0" smtClean="0">
                <a:solidFill>
                  <a:schemeClr val="tx1"/>
                </a:solidFill>
              </a:rPr>
              <a:t>причому 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i="1" dirty="0" smtClean="0">
                <a:solidFill>
                  <a:schemeClr val="tx1"/>
                </a:solidFill>
              </a:rPr>
              <a:t> &gt; 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i+</a:t>
            </a:r>
            <a:r>
              <a:rPr lang="uk-UA" sz="2000" baseline="-25000" dirty="0" smtClean="0">
                <a:solidFill>
                  <a:schemeClr val="tx1"/>
                </a:solidFill>
              </a:rPr>
              <a:t>1</a:t>
            </a:r>
            <a:r>
              <a:rPr lang="uk-UA" sz="2000" dirty="0" smtClean="0">
                <a:solidFill>
                  <a:schemeClr val="tx1"/>
                </a:solidFill>
              </a:rPr>
              <a:t>; </a:t>
            </a:r>
            <a:r>
              <a:rPr lang="uk-UA" sz="2000" dirty="0" smtClean="0">
                <a:solidFill>
                  <a:schemeClr val="tx1"/>
                </a:solidFill>
                <a:sym typeface="Symbol"/>
              </a:rPr>
              <a:t></a:t>
            </a:r>
            <a:r>
              <a:rPr lang="uk-UA" sz="2000" baseline="-25000" dirty="0" smtClean="0">
                <a:solidFill>
                  <a:schemeClr val="tx1"/>
                </a:solidFill>
              </a:rPr>
              <a:t>гo</a:t>
            </a:r>
            <a:r>
              <a:rPr lang="uk-UA" sz="2000" dirty="0" smtClean="0">
                <a:solidFill>
                  <a:schemeClr val="tx1"/>
                </a:solidFill>
              </a:rPr>
              <a:t>, </a:t>
            </a:r>
            <a:r>
              <a:rPr lang="uk-UA" sz="2000" dirty="0" smtClean="0">
                <a:solidFill>
                  <a:schemeClr val="tx1"/>
                </a:solidFill>
                <a:sym typeface="Symbol"/>
              </a:rPr>
              <a:t></a:t>
            </a:r>
            <a:r>
              <a:rPr lang="uk-UA" sz="2000" baseline="-25000" dirty="0" smtClean="0">
                <a:solidFill>
                  <a:schemeClr val="tx1"/>
                </a:solidFill>
              </a:rPr>
              <a:t>г 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),</a:t>
            </a:r>
            <a:r>
              <a:rPr lang="uk-UA" sz="2000" i="1" dirty="0" smtClean="0">
                <a:solidFill>
                  <a:schemeClr val="tx1"/>
                </a:solidFill>
              </a:rPr>
              <a:t> </a:t>
            </a:r>
            <a:r>
              <a:rPr lang="uk-UA" sz="2000" dirty="0" smtClean="0">
                <a:solidFill>
                  <a:schemeClr val="tx1"/>
                </a:solidFill>
                <a:sym typeface="Symbol"/>
              </a:rPr>
              <a:t></a:t>
            </a:r>
            <a:r>
              <a:rPr lang="uk-UA" sz="2000" baseline="-25000" dirty="0" smtClean="0">
                <a:solidFill>
                  <a:schemeClr val="tx1"/>
                </a:solidFill>
              </a:rPr>
              <a:t>г 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 – густина газу за стандартних умов (за тиску </a:t>
            </a:r>
            <a:r>
              <a:rPr lang="uk-UA" sz="2000" i="1" dirty="0" smtClean="0">
                <a:solidFill>
                  <a:schemeClr val="tx1"/>
                </a:solidFill>
              </a:rPr>
              <a:t>р</a:t>
            </a:r>
            <a:r>
              <a:rPr lang="uk-UA" sz="2000" baseline="-25000" dirty="0" smtClean="0">
                <a:solidFill>
                  <a:schemeClr val="tx1"/>
                </a:solidFill>
              </a:rPr>
              <a:t>0</a:t>
            </a:r>
            <a:r>
              <a:rPr lang="uk-UA" sz="2000" dirty="0" smtClean="0">
                <a:solidFill>
                  <a:schemeClr val="tx1"/>
                </a:solidFill>
              </a:rPr>
              <a:t> і температури </a:t>
            </a:r>
            <a:r>
              <a:rPr lang="uk-UA" sz="2000" i="1" dirty="0" smtClean="0">
                <a:solidFill>
                  <a:schemeClr val="tx1"/>
                </a:solidFill>
              </a:rPr>
              <a:t>Т</a:t>
            </a:r>
            <a:r>
              <a:rPr lang="uk-UA" sz="2000" baseline="-25000" dirty="0" smtClean="0">
                <a:solidFill>
                  <a:schemeClr val="tx1"/>
                </a:solidFill>
              </a:rPr>
              <a:t>0</a:t>
            </a:r>
            <a:r>
              <a:rPr lang="uk-UA" sz="2000" dirty="0" smtClean="0">
                <a:solidFill>
                  <a:schemeClr val="tx1"/>
                </a:solidFill>
              </a:rPr>
              <a:t>) та за тиску </a:t>
            </a:r>
            <a:r>
              <a:rPr lang="uk-UA" sz="2000" i="1" dirty="0" smtClean="0">
                <a:solidFill>
                  <a:schemeClr val="tx1"/>
                </a:solidFill>
              </a:rPr>
              <a:t>p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 і пластової температури </a:t>
            </a:r>
            <a:r>
              <a:rPr lang="uk-UA" sz="2000" i="1" dirty="0" smtClean="0">
                <a:solidFill>
                  <a:schemeClr val="tx1"/>
                </a:solidFill>
              </a:rPr>
              <a:t>Т</a:t>
            </a:r>
            <a:r>
              <a:rPr lang="uk-UA" sz="2000" baseline="-25000" dirty="0" smtClean="0">
                <a:solidFill>
                  <a:schemeClr val="tx1"/>
                </a:solidFill>
              </a:rPr>
              <a:t>пл</a:t>
            </a:r>
            <a:r>
              <a:rPr lang="uk-UA" sz="2000" dirty="0" smtClean="0">
                <a:solidFill>
                  <a:schemeClr val="tx1"/>
                </a:solidFill>
              </a:rPr>
              <a:t> та динамічний коефіцієнт в’язкості газу за тиску , </a:t>
            </a:r>
            <a:r>
              <a:rPr lang="uk-UA" sz="2000" dirty="0" smtClean="0">
                <a:solidFill>
                  <a:schemeClr val="tx1"/>
                </a:solidFill>
                <a:sym typeface="Symbol"/>
              </a:rPr>
              <a:t>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s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 = </a:t>
            </a:r>
            <a:r>
              <a:rPr lang="uk-UA" sz="2000" i="1" dirty="0" smtClean="0">
                <a:solidFill>
                  <a:schemeClr val="tx1"/>
                </a:solidFill>
              </a:rPr>
              <a:t>k</a:t>
            </a:r>
            <a:r>
              <a:rPr lang="uk-UA" sz="2000" baseline="-25000" dirty="0" smtClean="0">
                <a:solidFill>
                  <a:schemeClr val="tx1"/>
                </a:solidFill>
              </a:rPr>
              <a:t>г</a:t>
            </a:r>
            <a:r>
              <a:rPr lang="uk-UA" sz="2000" baseline="-25000" dirty="0" smtClean="0">
                <a:solidFill>
                  <a:schemeClr val="tx1"/>
                </a:solidFill>
              </a:rPr>
              <a:t> 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s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 / </a:t>
            </a:r>
            <a:r>
              <a:rPr lang="uk-UA" sz="2000" i="1" dirty="0" smtClean="0">
                <a:solidFill>
                  <a:schemeClr val="tx1"/>
                </a:solidFill>
              </a:rPr>
              <a:t>k</a:t>
            </a:r>
            <a:r>
              <a:rPr lang="uk-UA" sz="2000" baseline="-25000" dirty="0" smtClean="0">
                <a:solidFill>
                  <a:schemeClr val="tx1"/>
                </a:solidFill>
              </a:rPr>
              <a:t>н</a:t>
            </a:r>
            <a:r>
              <a:rPr lang="uk-UA" sz="2000" baseline="-25000" dirty="0" smtClean="0">
                <a:solidFill>
                  <a:schemeClr val="tx1"/>
                </a:solidFill>
              </a:rPr>
              <a:t> 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s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 – відношення відносних коефіцієнтів проникностей газу </a:t>
            </a:r>
            <a:r>
              <a:rPr lang="uk-UA" sz="2000" i="1" dirty="0" smtClean="0">
                <a:solidFill>
                  <a:schemeClr val="tx1"/>
                </a:solidFill>
              </a:rPr>
              <a:t>k</a:t>
            </a:r>
            <a:r>
              <a:rPr lang="uk-UA" sz="2000" baseline="-25000" dirty="0" smtClean="0">
                <a:solidFill>
                  <a:schemeClr val="tx1"/>
                </a:solidFill>
              </a:rPr>
              <a:t>г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s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 і нафти </a:t>
            </a:r>
            <a:r>
              <a:rPr lang="uk-UA" sz="2000" i="1" dirty="0" smtClean="0">
                <a:solidFill>
                  <a:schemeClr val="tx1"/>
                </a:solidFill>
              </a:rPr>
              <a:t>k</a:t>
            </a:r>
            <a:r>
              <a:rPr lang="uk-UA" sz="2000" baseline="-25000" dirty="0" smtClean="0">
                <a:solidFill>
                  <a:schemeClr val="tx1"/>
                </a:solidFill>
              </a:rPr>
              <a:t>н</a:t>
            </a:r>
            <a:r>
              <a:rPr lang="uk-UA" sz="2000" dirty="0" smtClean="0">
                <a:solidFill>
                  <a:schemeClr val="tx1"/>
                </a:solidFill>
              </a:rPr>
              <a:t>(</a:t>
            </a:r>
            <a:r>
              <a:rPr lang="uk-UA" sz="2000" i="1" dirty="0" smtClean="0">
                <a:solidFill>
                  <a:schemeClr val="tx1"/>
                </a:solidFill>
              </a:rPr>
              <a:t>s</a:t>
            </a:r>
            <a:r>
              <a:rPr lang="uk-UA" sz="2000" baseline="-25000" dirty="0" smtClean="0">
                <a:solidFill>
                  <a:schemeClr val="tx1"/>
                </a:solidFill>
              </a:rPr>
              <a:t>к</a:t>
            </a:r>
            <a:r>
              <a:rPr lang="uk-UA" sz="2000" i="1" baseline="-25000" dirty="0" smtClean="0">
                <a:solidFill>
                  <a:schemeClr val="tx1"/>
                </a:solidFill>
              </a:rPr>
              <a:t>i</a:t>
            </a:r>
            <a:r>
              <a:rPr lang="uk-UA" sz="2000" dirty="0" smtClean="0">
                <a:solidFill>
                  <a:schemeClr val="tx1"/>
                </a:solidFill>
              </a:rPr>
              <a:t>).</a:t>
            </a:r>
          </a:p>
          <a:p>
            <a:endParaRPr lang="uk-UA" sz="2000" dirty="0">
              <a:solidFill>
                <a:schemeClr val="tx1"/>
              </a:solidFill>
            </a:endParaRPr>
          </a:p>
        </p:txBody>
      </p:sp>
      <p:sp>
        <p:nvSpPr>
          <p:cNvPr id="1587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8731" name="Object 11"/>
          <p:cNvGraphicFramePr>
            <a:graphicFrameLocks noChangeAspect="1"/>
          </p:cNvGraphicFramePr>
          <p:nvPr/>
        </p:nvGraphicFramePr>
        <p:xfrm>
          <a:off x="1619672" y="1700808"/>
          <a:ext cx="360040" cy="497198"/>
        </p:xfrm>
        <a:graphic>
          <a:graphicData uri="http://schemas.openxmlformats.org/presentationml/2006/ole">
            <p:oleObj spid="_x0000_s158731" name="Equation" r:id="rId3" imgW="203112" imgH="279279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auto">
          <a:xfrm>
            <a:off x="683568" y="534453"/>
            <a:ext cx="792088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Усі ці залежності властивостей нафти, газу, відносних коефіцієнтів проникностей беруть за лабораторними даними стосовно до розглядуваного покладу. Для зручності розрахунку у формулі  можна взяти таку рівність: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3905" name="Object 1"/>
          <p:cNvGraphicFramePr>
            <a:graphicFrameLocks noChangeAspect="1"/>
          </p:cNvGraphicFramePr>
          <p:nvPr/>
        </p:nvGraphicFramePr>
        <p:xfrm>
          <a:off x="2991900" y="1844824"/>
          <a:ext cx="2999880" cy="864096"/>
        </p:xfrm>
        <a:graphic>
          <a:graphicData uri="http://schemas.openxmlformats.org/presentationml/2006/ole">
            <p:oleObj spid="_x0000_s123905" name="Equation" r:id="rId3" imgW="1752600" imgH="508000" progId="Equation.DSMT4">
              <p:embed/>
            </p:oleObj>
          </a:graphicData>
        </a:graphic>
      </p:graphicFrame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0" y="2717721"/>
            <a:ext cx="8289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поточний коефіцієнт нафтовилучення в разі режиму розчиненого газу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тиску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буде: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3907" name="Object 3"/>
          <p:cNvGraphicFramePr>
            <a:graphicFrameLocks noChangeAspect="1"/>
          </p:cNvGraphicFramePr>
          <p:nvPr/>
        </p:nvGraphicFramePr>
        <p:xfrm>
          <a:off x="2483768" y="3861048"/>
          <a:ext cx="4294191" cy="936104"/>
        </p:xfrm>
        <a:graphic>
          <a:graphicData uri="http://schemas.openxmlformats.org/presentationml/2006/ole">
            <p:oleObj spid="_x0000_s123907" name="Equation" r:id="rId4" imgW="2755900" imgH="596900" progId="Equation.DSMT4">
              <p:embed/>
            </p:oleObj>
          </a:graphicData>
        </a:graphic>
      </p:graphicFrame>
      <p:sp>
        <p:nvSpPr>
          <p:cNvPr id="123909" name="Rectangle 5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auto">
          <a:xfrm>
            <a:off x="539552" y="5157192"/>
            <a:ext cx="835292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 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 s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 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uk-UA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uk-UA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Vs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 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– запаси нафти в пласті відповідно у початковий (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тиску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 насиченості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і в поточний момент часу;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об’єм порового простору (без зв’язаної води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ChangeArrowheads="1"/>
          </p:cNvSpPr>
          <p:nvPr/>
        </p:nvSpPr>
        <p:spPr bwMode="auto">
          <a:xfrm>
            <a:off x="0" y="351329"/>
            <a:ext cx="658532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Дебіт свердловини по нафті визначають за формулою: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4929" name="Object 1"/>
          <p:cNvGraphicFramePr>
            <a:graphicFrameLocks noChangeAspect="1"/>
          </p:cNvGraphicFramePr>
          <p:nvPr/>
        </p:nvGraphicFramePr>
        <p:xfrm>
          <a:off x="3203848" y="1052736"/>
          <a:ext cx="3088764" cy="1440160"/>
        </p:xfrm>
        <a:graphic>
          <a:graphicData uri="http://schemas.openxmlformats.org/presentationml/2006/ole">
            <p:oleObj spid="_x0000_s124929" name="Equation" r:id="rId3" imgW="1548728" imgH="723586" progId="Equation.DSMT4">
              <p:embed/>
            </p:oleObj>
          </a:graphicData>
        </a:graphic>
      </p:graphicFrame>
      <p:sp>
        <p:nvSpPr>
          <p:cNvPr id="124931" name="Rectangle 3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0" y="2655585"/>
            <a:ext cx="480362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ираз для терміну розробки покладу: 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4932" name="Object 4"/>
          <p:cNvGraphicFramePr>
            <a:graphicFrameLocks noChangeAspect="1"/>
          </p:cNvGraphicFramePr>
          <p:nvPr/>
        </p:nvGraphicFramePr>
        <p:xfrm>
          <a:off x="2051720" y="3501008"/>
          <a:ext cx="4749516" cy="1261864"/>
        </p:xfrm>
        <a:graphic>
          <a:graphicData uri="http://schemas.openxmlformats.org/presentationml/2006/ole">
            <p:oleObj spid="_x0000_s124932" name="Equation" r:id="rId4" imgW="2578100" imgH="685800" progId="Equation.DSMT4">
              <p:embed/>
            </p:oleObj>
          </a:graphicData>
        </a:graphic>
      </p:graphicFrame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548680"/>
            <a:ext cx="7772400" cy="1470025"/>
          </a:xfrm>
        </p:spPr>
        <p:txBody>
          <a:bodyPr>
            <a:noAutofit/>
          </a:bodyPr>
          <a:lstStyle/>
          <a:p>
            <a:r>
              <a:rPr lang="uk-UA" sz="2800" dirty="0" smtClean="0"/>
              <a:t>Розрахунки технологічних показників розробки покладів у випадку витіснення нафти водою</a:t>
            </a:r>
            <a:endParaRPr lang="uk-UA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420888"/>
            <a:ext cx="8136904" cy="4176464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uk-UA" dirty="0" smtClean="0">
                <a:solidFill>
                  <a:schemeClr val="tx1"/>
                </a:solidFill>
              </a:rPr>
              <a:t>         Тенденція в розвитку методик розрахунку технологічних показників полягає в максимальному наближенні математичних моделей до реальних умов родовищ (відмінність в'язкості, багатофазність руху, неоднорідність пласта та ін.), у максимальному врахуванні особливостей будови кожного конкретного пласта. Користуються наступними методами:</a:t>
            </a:r>
          </a:p>
          <a:p>
            <a:pPr algn="just">
              <a:spcBef>
                <a:spcPts val="0"/>
              </a:spcBef>
            </a:pPr>
            <a:r>
              <a:rPr lang="uk-UA" dirty="0" smtClean="0">
                <a:solidFill>
                  <a:schemeClr val="tx1"/>
                </a:solidFill>
              </a:rPr>
              <a:t>-аналітичний метод еквівалентних фільтраційних опорів; </a:t>
            </a:r>
          </a:p>
          <a:p>
            <a:pPr algn="just">
              <a:spcBef>
                <a:spcPts val="0"/>
              </a:spcBef>
            </a:pPr>
            <a:r>
              <a:rPr lang="uk-UA" dirty="0" smtClean="0">
                <a:solidFill>
                  <a:schemeClr val="tx1"/>
                </a:solidFill>
              </a:rPr>
              <a:t>-метод на основі теорії поршневого і непоршневого витіснень; </a:t>
            </a:r>
          </a:p>
          <a:p>
            <a:pPr algn="just">
              <a:spcBef>
                <a:spcPts val="0"/>
              </a:spcBef>
            </a:pPr>
            <a:r>
              <a:rPr lang="uk-UA" dirty="0" smtClean="0">
                <a:solidFill>
                  <a:schemeClr val="tx1"/>
                </a:solidFill>
              </a:rPr>
              <a:t>-метод на основі принципового положення побудови сучасної розрахункової методики на прикладі методики ВНДІ-2, а також наближеної аналітичної методики ВНДІ-1. 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8352928" cy="100811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3100" b="1" dirty="0" smtClean="0"/>
              <a:t>Розрахунок показників розробки покладу з використанням методу еквівалентних фільтраційних опорів</a:t>
            </a:r>
            <a:endParaRPr lang="uk-UA" sz="31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992888" cy="4824536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Суть методу </a:t>
            </a:r>
            <a:r>
              <a:rPr lang="uk-UA" dirty="0" smtClean="0">
                <a:solidFill>
                  <a:schemeClr val="tx1"/>
                </a:solidFill>
              </a:rPr>
              <a:t>полягає в заміні повного фільтраційного опору реальному потокові рідин складної конфігурації кількома еквівалентними (рівнозначними) послідовними або паралельними фільтраційними опорами простіших (прямолінiйно-паралельних, плоскорадіальних) потоків.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В основу закладено </a:t>
            </a:r>
            <a:r>
              <a:rPr lang="uk-UA" i="1" dirty="0" smtClean="0">
                <a:solidFill>
                  <a:schemeClr val="tx1"/>
                </a:solidFill>
              </a:rPr>
              <a:t>принцип електрогідродинамічної аналогії</a:t>
            </a:r>
            <a:r>
              <a:rPr lang="uk-UA" dirty="0" smtClean="0">
                <a:solidFill>
                  <a:schemeClr val="tx1"/>
                </a:solidFill>
              </a:rPr>
              <a:t> (ЕГДА), згідно з яким сила електричного струму </a:t>
            </a:r>
            <a:r>
              <a:rPr lang="uk-UA" i="1" dirty="0" smtClean="0">
                <a:solidFill>
                  <a:schemeClr val="tx1"/>
                </a:solidFill>
              </a:rPr>
              <a:t>І</a:t>
            </a:r>
            <a:r>
              <a:rPr lang="uk-UA" dirty="0" smtClean="0">
                <a:solidFill>
                  <a:schemeClr val="tx1"/>
                </a:solidFill>
              </a:rPr>
              <a:t> відповідає витраті рідини (дебіту </a:t>
            </a:r>
            <a:r>
              <a:rPr lang="uk-UA" i="1" dirty="0" smtClean="0">
                <a:solidFill>
                  <a:schemeClr val="tx1"/>
                </a:solidFill>
              </a:rPr>
              <a:t>Q</a:t>
            </a:r>
            <a:r>
              <a:rPr lang="uk-UA" dirty="0" smtClean="0">
                <a:solidFill>
                  <a:schemeClr val="tx1"/>
                </a:solidFill>
              </a:rPr>
              <a:t>), різниця напруг </a:t>
            </a:r>
            <a:r>
              <a:rPr lang="uk-UA" dirty="0" smtClean="0">
                <a:solidFill>
                  <a:schemeClr val="tx1"/>
                </a:solidFill>
                <a:sym typeface="Symbol"/>
              </a:rPr>
              <a:t></a:t>
            </a:r>
            <a:r>
              <a:rPr lang="uk-UA" i="1" dirty="0" smtClean="0">
                <a:solidFill>
                  <a:schemeClr val="tx1"/>
                </a:solidFill>
              </a:rPr>
              <a:t>U</a:t>
            </a:r>
            <a:r>
              <a:rPr lang="uk-UA" dirty="0" smtClean="0">
                <a:solidFill>
                  <a:schemeClr val="tx1"/>
                </a:solidFill>
              </a:rPr>
              <a:t> – різниці тисків (депресії тиску </a:t>
            </a:r>
            <a:r>
              <a:rPr lang="uk-UA" dirty="0" smtClean="0">
                <a:solidFill>
                  <a:schemeClr val="tx1"/>
                </a:solidFill>
                <a:sym typeface="Symbol"/>
              </a:rPr>
              <a:t></a:t>
            </a:r>
            <a:r>
              <a:rPr lang="uk-UA" i="1" dirty="0" smtClean="0">
                <a:solidFill>
                  <a:schemeClr val="tx1"/>
                </a:solidFill>
              </a:rPr>
              <a:t>р</a:t>
            </a:r>
            <a:r>
              <a:rPr lang="uk-UA" dirty="0" smtClean="0">
                <a:solidFill>
                  <a:schemeClr val="tx1"/>
                </a:solidFill>
              </a:rPr>
              <a:t>), електричний опір провідника </a:t>
            </a:r>
            <a:r>
              <a:rPr lang="uk-UA" i="1" dirty="0" smtClean="0">
                <a:solidFill>
                  <a:schemeClr val="tx1"/>
                </a:solidFill>
              </a:rPr>
              <a:t>R</a:t>
            </a:r>
            <a:r>
              <a:rPr lang="uk-UA" baseline="-25000" dirty="0" smtClean="0">
                <a:solidFill>
                  <a:schemeClr val="tx1"/>
                </a:solidFill>
              </a:rPr>
              <a:t>ел</a:t>
            </a:r>
            <a:r>
              <a:rPr lang="uk-UA" dirty="0" smtClean="0">
                <a:solidFill>
                  <a:schemeClr val="tx1"/>
                </a:solidFill>
              </a:rPr>
              <a:t> – фільтраційному опору пласта </a:t>
            </a:r>
            <a:r>
              <a:rPr lang="uk-UA" i="1" dirty="0" smtClean="0">
                <a:solidFill>
                  <a:schemeClr val="tx1"/>
                </a:solidFill>
              </a:rPr>
              <a:t>R</a:t>
            </a:r>
            <a:r>
              <a:rPr lang="uk-UA" baseline="-25000" dirty="0" smtClean="0">
                <a:solidFill>
                  <a:schemeClr val="tx1"/>
                </a:solidFill>
              </a:rPr>
              <a:t>ф</a:t>
            </a:r>
            <a:r>
              <a:rPr lang="uk-UA" dirty="0" smtClean="0">
                <a:solidFill>
                  <a:schemeClr val="tx1"/>
                </a:solidFill>
              </a:rPr>
              <a:t>. Принцип ЕГДА легко виводиться з аналізу формул закону </a:t>
            </a:r>
            <a:r>
              <a:rPr lang="uk-UA" dirty="0" smtClean="0">
                <a:solidFill>
                  <a:schemeClr val="tx1"/>
                </a:solidFill>
              </a:rPr>
              <a:t>Дарсі</a:t>
            </a:r>
            <a:r>
              <a:rPr lang="uk-UA" dirty="0" smtClean="0">
                <a:solidFill>
                  <a:schemeClr val="tx1"/>
                </a:solidFill>
              </a:rPr>
              <a:t> або </a:t>
            </a:r>
            <a:r>
              <a:rPr lang="uk-UA" dirty="0" smtClean="0">
                <a:solidFill>
                  <a:schemeClr val="tx1"/>
                </a:solidFill>
              </a:rPr>
              <a:t>Дюпюї</a:t>
            </a:r>
            <a:r>
              <a:rPr lang="uk-UA" dirty="0" smtClean="0">
                <a:solidFill>
                  <a:schemeClr val="tx1"/>
                </a:solidFill>
              </a:rPr>
              <a:t> і закону Ома: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25953" name="Object 1"/>
          <p:cNvGraphicFramePr>
            <a:graphicFrameLocks noChangeAspect="1"/>
          </p:cNvGraphicFramePr>
          <p:nvPr/>
        </p:nvGraphicFramePr>
        <p:xfrm>
          <a:off x="1691680" y="548680"/>
          <a:ext cx="4608512" cy="1349260"/>
        </p:xfrm>
        <a:graphic>
          <a:graphicData uri="http://schemas.openxmlformats.org/presentationml/2006/ole">
            <p:oleObj spid="_x0000_s125953" name="Equation" r:id="rId3" imgW="2501900" imgH="736600" progId="Equation.DSMT4">
              <p:embed/>
            </p:oleObj>
          </a:graphicData>
        </a:graphic>
      </p:graphicFrame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25955" name="Object 3"/>
          <p:cNvGraphicFramePr>
            <a:graphicFrameLocks noChangeAspect="1"/>
          </p:cNvGraphicFramePr>
          <p:nvPr/>
        </p:nvGraphicFramePr>
        <p:xfrm>
          <a:off x="1475656" y="1916832"/>
          <a:ext cx="4806306" cy="1220894"/>
        </p:xfrm>
        <a:graphic>
          <a:graphicData uri="http://schemas.openxmlformats.org/presentationml/2006/ole">
            <p:oleObj spid="_x0000_s125955" name="Equation" r:id="rId4" imgW="2959100" imgH="749300" progId="Equation.DSMT4">
              <p:embed/>
            </p:oleObj>
          </a:graphicData>
        </a:graphic>
      </p:graphicFrame>
      <p:graphicFrame>
        <p:nvGraphicFramePr>
          <p:cNvPr id="125958" name="Object 6"/>
          <p:cNvGraphicFramePr>
            <a:graphicFrameLocks noChangeAspect="1"/>
          </p:cNvGraphicFramePr>
          <p:nvPr/>
        </p:nvGraphicFramePr>
        <p:xfrm>
          <a:off x="899592" y="5013175"/>
          <a:ext cx="1080120" cy="617211"/>
        </p:xfrm>
        <a:graphic>
          <a:graphicData uri="http://schemas.openxmlformats.org/presentationml/2006/ole">
            <p:oleObj spid="_x0000_s125958" name="Equation" r:id="rId5" imgW="863225" imgH="495085" progId="Equation.DSMT4">
              <p:embed/>
            </p:oleObj>
          </a:graphicData>
        </a:graphic>
      </p:graphicFrame>
      <p:graphicFrame>
        <p:nvGraphicFramePr>
          <p:cNvPr id="125957" name="Object 5"/>
          <p:cNvGraphicFramePr>
            <a:graphicFrameLocks noChangeAspect="1"/>
          </p:cNvGraphicFramePr>
          <p:nvPr/>
        </p:nvGraphicFramePr>
        <p:xfrm>
          <a:off x="827584" y="5949280"/>
          <a:ext cx="1512168" cy="614318"/>
        </p:xfrm>
        <a:graphic>
          <a:graphicData uri="http://schemas.openxmlformats.org/presentationml/2006/ole">
            <p:oleObj spid="_x0000_s125957" name="Equation" r:id="rId6" imgW="1218671" imgH="495085" progId="Equation.DSMT4">
              <p:embed/>
            </p:oleObj>
          </a:graphicData>
        </a:graphic>
      </p:graphicFrame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323528" y="3279467"/>
            <a:ext cx="852111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коефіцієнт проникності пласта;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площа поперечного перерізу і довжина смугоподібного пласта;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m"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динамічний коефіцієнт в’язкості рідини;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h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– товщина і радіус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контура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кругового пласта; </a:t>
            </a:r>
            <a:r>
              <a:rPr kumimoji="0" lang="uk-UA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uk-UA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c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– радіус свердловини; 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 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 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пл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 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депресія тиску (різниця пластового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пл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і вибійного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p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тисків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); </a:t>
            </a:r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2195736" y="5157192"/>
            <a:ext cx="48554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фільтраційний опір у смугоподібному пласті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2555776" y="6021288"/>
            <a:ext cx="42739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фільтраційний опір у круговому пласті</a:t>
            </a: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      Дебіт одної свердловини в прямолінійному нескінченному ряді у разі усталеного припливу однорідної нестисливої рідини можна записати:</a:t>
            </a:r>
            <a:endParaRPr lang="uk-UA" dirty="0"/>
          </a:p>
        </p:txBody>
      </p:sp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01" name="Object 1"/>
          <p:cNvGraphicFramePr>
            <a:graphicFrameLocks noChangeAspect="1"/>
          </p:cNvGraphicFramePr>
          <p:nvPr/>
        </p:nvGraphicFramePr>
        <p:xfrm>
          <a:off x="1526842" y="1196752"/>
          <a:ext cx="6668115" cy="1296144"/>
        </p:xfrm>
        <a:graphic>
          <a:graphicData uri="http://schemas.openxmlformats.org/presentationml/2006/ole">
            <p:oleObj spid="_x0000_s153601" name="Equation" r:id="rId3" imgW="4064000" imgH="787400" progId="Equation.DSMT4">
              <p:embed/>
            </p:oleObj>
          </a:graphicData>
        </a:graphic>
      </p:graphicFrame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03" name="Object 3"/>
          <p:cNvGraphicFramePr>
            <a:graphicFrameLocks noChangeAspect="1"/>
          </p:cNvGraphicFramePr>
          <p:nvPr/>
        </p:nvGraphicFramePr>
        <p:xfrm>
          <a:off x="2123728" y="2564904"/>
          <a:ext cx="4320480" cy="864096"/>
        </p:xfrm>
        <a:graphic>
          <a:graphicData uri="http://schemas.openxmlformats.org/presentationml/2006/ole">
            <p:oleObj spid="_x0000_s153603" name="Equation" r:id="rId4" imgW="2476500" imgH="495300" progId="Equation.DSMT4">
              <p:embed/>
            </p:oleObj>
          </a:graphicData>
        </a:graphic>
      </p:graphicFrame>
      <p:sp>
        <p:nvSpPr>
          <p:cNvPr id="153605" name="Rectangle 5"/>
          <p:cNvSpPr>
            <a:spLocks noChangeArrowheads="1"/>
          </p:cNvSpPr>
          <p:nvPr/>
        </p:nvSpPr>
        <p:spPr bwMode="auto">
          <a:xfrm>
            <a:off x="1187624" y="3717032"/>
            <a:ext cx="69215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Аналогічно для кругового пласта дебіт одної свердловини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концентричному круговому ряді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06" name="Object 6"/>
          <p:cNvGraphicFramePr>
            <a:graphicFrameLocks noChangeAspect="1"/>
          </p:cNvGraphicFramePr>
          <p:nvPr/>
        </p:nvGraphicFramePr>
        <p:xfrm>
          <a:off x="539552" y="4581128"/>
          <a:ext cx="7507051" cy="1224136"/>
        </p:xfrm>
        <a:graphic>
          <a:graphicData uri="http://schemas.openxmlformats.org/presentationml/2006/ole">
            <p:oleObj spid="_x0000_s153606" name="Equation" r:id="rId5" imgW="4851400" imgH="787400" progId="Equation.DSMT4">
              <p:embed/>
            </p:oleObj>
          </a:graphicData>
        </a:graphic>
      </p:graphicFrame>
      <p:sp>
        <p:nvSpPr>
          <p:cNvPr id="153608" name="Rectangle 8"/>
          <p:cNvSpPr>
            <a:spLocks noChangeArrowheads="1"/>
          </p:cNvSpPr>
          <p:nvPr/>
        </p:nvSpPr>
        <p:spPr bwMode="auto">
          <a:xfrm>
            <a:off x="827584" y="5949280"/>
            <a:ext cx="66967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 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 2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/(2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 = 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/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кількість свердловин у ряді;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радіус лінії розміщення кругового ряду свердловин.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1"/>
          <p:cNvSpPr>
            <a:spLocks noChangeArrowheads="1"/>
          </p:cNvSpPr>
          <p:nvPr/>
        </p:nvSpPr>
        <p:spPr bwMode="auto">
          <a:xfrm>
            <a:off x="899592" y="404664"/>
            <a:ext cx="75225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Дебіти відповідно прямолінійного і кругового рядів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4626" name="Object 2"/>
          <p:cNvGraphicFramePr>
            <a:graphicFrameLocks noChangeAspect="1"/>
          </p:cNvGraphicFramePr>
          <p:nvPr/>
        </p:nvGraphicFramePr>
        <p:xfrm>
          <a:off x="755576" y="1412776"/>
          <a:ext cx="7788566" cy="1224136"/>
        </p:xfrm>
        <a:graphic>
          <a:graphicData uri="http://schemas.openxmlformats.org/presentationml/2006/ole">
            <p:oleObj spid="_x0000_s154626" name="Equation" r:id="rId3" imgW="4851400" imgH="762000" progId="Equation.DSMT4">
              <p:embed/>
            </p:oleObj>
          </a:graphicData>
        </a:graphic>
      </p:graphicFrame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4630" name="Object 6"/>
          <p:cNvGraphicFramePr>
            <a:graphicFrameLocks noChangeAspect="1"/>
          </p:cNvGraphicFramePr>
          <p:nvPr/>
        </p:nvGraphicFramePr>
        <p:xfrm>
          <a:off x="683568" y="3212976"/>
          <a:ext cx="7704857" cy="1152128"/>
        </p:xfrm>
        <a:graphic>
          <a:graphicData uri="http://schemas.openxmlformats.org/presentationml/2006/ole">
            <p:oleObj spid="_x0000_s154630" name="Equation" r:id="rId4" imgW="4838700" imgH="762000" progId="Equation.DSMT4">
              <p:embed/>
            </p:oleObj>
          </a:graphicData>
        </a:graphic>
      </p:graphicFrame>
      <p:sp>
        <p:nvSpPr>
          <p:cNvPr id="154632" name="Rectangle 8"/>
          <p:cNvSpPr>
            <a:spLocks noChangeArrowheads="1"/>
          </p:cNvSpPr>
          <p:nvPr/>
        </p:nvSpPr>
        <p:spPr bwMode="auto">
          <a:xfrm>
            <a:off x="179512" y="5013176"/>
            <a:ext cx="86689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використанні методу еквівалентних фільтраційних опорів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базується методика ВНДІ-1, ТатНДПІнафта та ін</a:t>
            </a:r>
            <a:r>
              <a:rPr kumimoji="0" lang="hr-H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1124744"/>
            <a:ext cx="7772400" cy="819472"/>
          </a:xfrm>
        </p:spPr>
        <p:txBody>
          <a:bodyPr>
            <a:normAutofit fontScale="90000"/>
          </a:bodyPr>
          <a:lstStyle/>
          <a:p>
            <a:r>
              <a:rPr lang="hr-HR" sz="3100" b="1" dirty="0"/>
              <a:t>Загальні принципи проектування </a:t>
            </a:r>
            <a:r>
              <a:rPr lang="hr-HR" sz="3100" b="1" dirty="0" smtClean="0"/>
              <a:t>розробки</a:t>
            </a:r>
            <a:r>
              <a:rPr lang="uk-UA" sz="3100" b="1" dirty="0" smtClean="0"/>
              <a:t> нафтових родовищ</a:t>
            </a:r>
            <a:r>
              <a:rPr lang="uk-UA" b="1" dirty="0"/>
              <a:t/>
            </a:r>
            <a:br>
              <a:rPr lang="uk-UA" b="1" dirty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496944" cy="5445224"/>
          </a:xfrm>
        </p:spPr>
        <p:txBody>
          <a:bodyPr>
            <a:noAutofit/>
          </a:bodyPr>
          <a:lstStyle/>
          <a:p>
            <a:pPr marL="531813" indent="-495300" algn="just"/>
            <a:r>
              <a:rPr lang="uk-UA" sz="1400" i="1" dirty="0" smtClean="0">
                <a:solidFill>
                  <a:schemeClr val="tx1"/>
                </a:solidFill>
              </a:rPr>
              <a:t>        Основні </a:t>
            </a:r>
            <a:r>
              <a:rPr lang="uk-UA" sz="1400" i="1" dirty="0">
                <a:solidFill>
                  <a:schemeClr val="tx1"/>
                </a:solidFill>
              </a:rPr>
              <a:t>технологічні проектні документи на промислову розробку</a:t>
            </a:r>
            <a:r>
              <a:rPr lang="uk-UA" sz="1400" dirty="0">
                <a:solidFill>
                  <a:schemeClr val="tx1"/>
                </a:solidFill>
              </a:rPr>
              <a:t> нафтових і </a:t>
            </a:r>
            <a:r>
              <a:rPr lang="uk-UA" sz="1400" dirty="0" smtClean="0">
                <a:solidFill>
                  <a:schemeClr val="tx1"/>
                </a:solidFill>
              </a:rPr>
              <a:t> нафтогазових </a:t>
            </a:r>
            <a:r>
              <a:rPr lang="uk-UA" sz="1400" dirty="0">
                <a:solidFill>
                  <a:schemeClr val="tx1"/>
                </a:solidFill>
              </a:rPr>
              <a:t>родовищ – технологічні схеми і проекти </a:t>
            </a:r>
            <a:r>
              <a:rPr lang="uk-UA" sz="1400" dirty="0" smtClean="0">
                <a:solidFill>
                  <a:schemeClr val="tx1"/>
                </a:solidFill>
              </a:rPr>
              <a:t>розробки.</a:t>
            </a:r>
          </a:p>
          <a:p>
            <a:pPr algn="just"/>
            <a:r>
              <a:rPr lang="uk-UA" sz="1400" dirty="0">
                <a:solidFill>
                  <a:schemeClr val="tx1"/>
                </a:solidFill>
              </a:rPr>
              <a:t> </a:t>
            </a:r>
            <a:r>
              <a:rPr lang="uk-UA" sz="1400" dirty="0" smtClean="0">
                <a:solidFill>
                  <a:schemeClr val="tx1"/>
                </a:solidFill>
              </a:rPr>
              <a:t>         У </a:t>
            </a:r>
            <a:r>
              <a:rPr lang="uk-UA" sz="1400" dirty="0">
                <a:solidFill>
                  <a:schemeClr val="tx1"/>
                </a:solidFill>
              </a:rPr>
              <a:t>технологічних проектних документах на розробку </a:t>
            </a:r>
            <a:r>
              <a:rPr lang="uk-UA" sz="1400" dirty="0" smtClean="0">
                <a:solidFill>
                  <a:schemeClr val="tx1"/>
                </a:solidFill>
              </a:rPr>
              <a:t>обґрунтовуються:</a:t>
            </a:r>
            <a:endParaRPr lang="uk-UA" sz="14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В</a:t>
            </a:r>
            <a:r>
              <a:rPr lang="uk-UA" sz="1400" dirty="0" smtClean="0">
                <a:solidFill>
                  <a:schemeClr val="tx1"/>
                </a:solidFill>
              </a:rPr>
              <a:t>иділення </a:t>
            </a:r>
            <a:r>
              <a:rPr lang="uk-UA" sz="1400" dirty="0">
                <a:solidFill>
                  <a:schemeClr val="tx1"/>
                </a:solidFill>
              </a:rPr>
              <a:t>експлуатаційних об’єктів і порядок введення їх у розробку, вибір системи </a:t>
            </a:r>
            <a:r>
              <a:rPr lang="uk-UA" sz="1400" dirty="0" smtClean="0">
                <a:solidFill>
                  <a:schemeClr val="tx1"/>
                </a:solidFill>
              </a:rPr>
              <a:t>розробки;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С</a:t>
            </a:r>
            <a:r>
              <a:rPr lang="uk-UA" sz="1400" dirty="0" smtClean="0">
                <a:solidFill>
                  <a:schemeClr val="tx1"/>
                </a:solidFill>
              </a:rPr>
              <a:t>пособи </a:t>
            </a:r>
            <a:r>
              <a:rPr lang="uk-UA" sz="1400" dirty="0">
                <a:solidFill>
                  <a:schemeClr val="tx1"/>
                </a:solidFill>
              </a:rPr>
              <a:t>і технологічні режими експлуатації свердловин, вибір гирлового і внутрішньо-свердловинного обладнання, заходи щодо попередження і боротьби з ускладненнями під час експлуатації </a:t>
            </a:r>
            <a:r>
              <a:rPr lang="uk-UA" sz="1400" dirty="0" smtClean="0">
                <a:solidFill>
                  <a:schemeClr val="tx1"/>
                </a:solidFill>
              </a:rPr>
              <a:t>свердловин;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Р</a:t>
            </a:r>
            <a:r>
              <a:rPr lang="uk-UA" sz="1400" dirty="0" smtClean="0">
                <a:solidFill>
                  <a:schemeClr val="tx1"/>
                </a:solidFill>
              </a:rPr>
              <a:t>івні</a:t>
            </a:r>
            <a:r>
              <a:rPr lang="uk-UA" sz="1400" dirty="0">
                <a:solidFill>
                  <a:schemeClr val="tx1"/>
                </a:solidFill>
              </a:rPr>
              <a:t>, темпи і перебіг у часі видобутку нафти, газу і рідини з пластів, нагнітання в них витіснювальних </a:t>
            </a:r>
            <a:r>
              <a:rPr lang="uk-UA" sz="1400" dirty="0" smtClean="0">
                <a:solidFill>
                  <a:schemeClr val="tx1"/>
                </a:solidFill>
              </a:rPr>
              <a:t>агентів;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П</a:t>
            </a:r>
            <a:r>
              <a:rPr lang="uk-UA" sz="1400" dirty="0" smtClean="0">
                <a:solidFill>
                  <a:schemeClr val="tx1"/>
                </a:solidFill>
              </a:rPr>
              <a:t>итання </a:t>
            </a:r>
            <a:r>
              <a:rPr lang="uk-UA" sz="1400" dirty="0">
                <a:solidFill>
                  <a:schemeClr val="tx1"/>
                </a:solidFill>
              </a:rPr>
              <a:t>підвищення ефективності запроектованих систем розробки заводненням, а також ті, що пов’язані з особливостями застосування методів підвищення нафтовилучення; заходи щодо контролю і регулювання процесу розробки; обсяги і види робіт з дорозвідки </a:t>
            </a:r>
            <a:r>
              <a:rPr lang="uk-UA" sz="1400" dirty="0" smtClean="0">
                <a:solidFill>
                  <a:schemeClr val="tx1"/>
                </a:solidFill>
              </a:rPr>
              <a:t>родовища;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К</a:t>
            </a:r>
            <a:r>
              <a:rPr lang="uk-UA" sz="1400" dirty="0" smtClean="0">
                <a:solidFill>
                  <a:schemeClr val="tx1"/>
                </a:solidFill>
              </a:rPr>
              <a:t>омплекс </a:t>
            </a:r>
            <a:r>
              <a:rPr lang="uk-UA" sz="1400" dirty="0">
                <a:solidFill>
                  <a:schemeClr val="tx1"/>
                </a:solidFill>
              </a:rPr>
              <a:t>геофізичних і гідродинамічних досліджень </a:t>
            </a:r>
            <a:r>
              <a:rPr lang="uk-UA" sz="1400" dirty="0" smtClean="0">
                <a:solidFill>
                  <a:schemeClr val="tx1"/>
                </a:solidFill>
              </a:rPr>
              <a:t>свердловин;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В</a:t>
            </a:r>
            <a:r>
              <a:rPr lang="uk-UA" sz="1400" dirty="0" smtClean="0">
                <a:solidFill>
                  <a:schemeClr val="tx1"/>
                </a:solidFill>
              </a:rPr>
              <a:t>имоги </a:t>
            </a:r>
            <a:r>
              <a:rPr lang="uk-UA" sz="1400" dirty="0">
                <a:solidFill>
                  <a:schemeClr val="tx1"/>
                </a:solidFill>
              </a:rPr>
              <a:t>до систем збирання і промислової підготовки продукції </a:t>
            </a:r>
            <a:r>
              <a:rPr lang="uk-UA" sz="1400" dirty="0" smtClean="0">
                <a:solidFill>
                  <a:schemeClr val="tx1"/>
                </a:solidFill>
              </a:rPr>
              <a:t>свердловин;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В</a:t>
            </a:r>
            <a:r>
              <a:rPr lang="uk-UA" sz="1400" dirty="0" smtClean="0">
                <a:solidFill>
                  <a:schemeClr val="tx1"/>
                </a:solidFill>
              </a:rPr>
              <a:t>имоги </a:t>
            </a:r>
            <a:r>
              <a:rPr lang="uk-UA" sz="1400" dirty="0">
                <a:solidFill>
                  <a:schemeClr val="tx1"/>
                </a:solidFill>
              </a:rPr>
              <a:t>до систем підтримування пластового тиску, якості використовуваних </a:t>
            </a:r>
            <a:r>
              <a:rPr lang="uk-UA" sz="1400" dirty="0" smtClean="0">
                <a:solidFill>
                  <a:schemeClr val="tx1"/>
                </a:solidFill>
              </a:rPr>
              <a:t>агентів;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В</a:t>
            </a:r>
            <a:r>
              <a:rPr lang="uk-UA" sz="1400" dirty="0" smtClean="0">
                <a:solidFill>
                  <a:schemeClr val="tx1"/>
                </a:solidFill>
              </a:rPr>
              <a:t>имоги </a:t>
            </a:r>
            <a:r>
              <a:rPr lang="uk-UA" sz="1400" dirty="0">
                <a:solidFill>
                  <a:schemeClr val="tx1"/>
                </a:solidFill>
              </a:rPr>
              <a:t>і рекомендації щодо конструкцій свердловин і проведення бурових робіт, методів розкриття продуктивних пластів і освоєння </a:t>
            </a:r>
            <a:r>
              <a:rPr lang="uk-UA" sz="1400" dirty="0" smtClean="0">
                <a:solidFill>
                  <a:schemeClr val="tx1"/>
                </a:solidFill>
              </a:rPr>
              <a:t>свердловин;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С</a:t>
            </a:r>
            <a:r>
              <a:rPr lang="uk-UA" sz="1400" dirty="0" smtClean="0">
                <a:solidFill>
                  <a:schemeClr val="tx1"/>
                </a:solidFill>
              </a:rPr>
              <a:t>пеціальні </a:t>
            </a:r>
            <a:r>
              <a:rPr lang="uk-UA" sz="1400" dirty="0">
                <a:solidFill>
                  <a:schemeClr val="tx1"/>
                </a:solidFill>
              </a:rPr>
              <a:t>заходи щодо охорони надр і довкілля під час буріння і експлуатації свердловин, техніки безпеки, промсанітарії і пожежної безпеки під час застосування методів підвищення </a:t>
            </a:r>
            <a:r>
              <a:rPr lang="uk-UA" sz="1400" dirty="0" smtClean="0">
                <a:solidFill>
                  <a:schemeClr val="tx1"/>
                </a:solidFill>
              </a:rPr>
              <a:t>нафтовилучення;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1400" dirty="0" smtClean="0">
                <a:solidFill>
                  <a:schemeClr val="tx1"/>
                </a:solidFill>
              </a:rPr>
              <a:t>П</a:t>
            </a:r>
            <a:r>
              <a:rPr lang="uk-UA" sz="1400" dirty="0" smtClean="0">
                <a:solidFill>
                  <a:schemeClr val="tx1"/>
                </a:solidFill>
              </a:rPr>
              <a:t>итання</a:t>
            </a:r>
            <a:r>
              <a:rPr lang="uk-UA" sz="1400" dirty="0">
                <a:solidFill>
                  <a:schemeClr val="tx1"/>
                </a:solidFill>
              </a:rPr>
              <a:t>, пов’язані з дослідно-промисловими випробуваннями нових технологій і технічних рішень.</a:t>
            </a:r>
          </a:p>
          <a:p>
            <a:pPr algn="just"/>
            <a:endParaRPr lang="uk-UA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5651" name="Rectangle 3"/>
          <p:cNvSpPr>
            <a:spLocks noChangeArrowheads="1"/>
          </p:cNvSpPr>
          <p:nvPr/>
        </p:nvSpPr>
        <p:spPr bwMode="auto">
          <a:xfrm>
            <a:off x="5142455" y="434861"/>
            <a:ext cx="400154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Схема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кругового пласта (</a:t>
            </a:r>
            <a:r>
              <a:rPr kumimoji="0" lang="uk-UA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і еквівалентна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схема опорів (</a:t>
            </a:r>
            <a:r>
              <a:rPr kumimoji="0" lang="uk-UA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</a:t>
            </a: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56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48680"/>
            <a:ext cx="4860031" cy="5386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5653" name="Rectangle 5"/>
          <p:cNvSpPr>
            <a:spLocks noChangeArrowheads="1"/>
          </p:cNvSpPr>
          <p:nvPr/>
        </p:nvSpPr>
        <p:spPr bwMode="auto">
          <a:xfrm>
            <a:off x="4860032" y="3373976"/>
            <a:ext cx="403983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ля розрахунку використовується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закони Ома і Кірхгофа (перший або другий закон), розуміючи відповідно до принципу ЕГДА, під силою струму, різницею напруг і електричними опорами їх аналоги – витрату рідини, перепад тисків, фільтраційні опори.</a:t>
            </a:r>
            <a:endParaRPr kumimoji="0" lang="uk-UA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188640"/>
            <a:ext cx="63367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/>
              <a:t>Система рівнянь інтерференції (взаємодії) рядів свердловин</a:t>
            </a:r>
            <a:endParaRPr lang="uk-UA" sz="2400" b="1" dirty="0"/>
          </a:p>
        </p:txBody>
      </p:sp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6673" name="Object 1"/>
          <p:cNvGraphicFramePr>
            <a:graphicFrameLocks noChangeAspect="1"/>
          </p:cNvGraphicFramePr>
          <p:nvPr/>
        </p:nvGraphicFramePr>
        <p:xfrm>
          <a:off x="1835697" y="1052736"/>
          <a:ext cx="5040560" cy="2472983"/>
        </p:xfrm>
        <a:graphic>
          <a:graphicData uri="http://schemas.openxmlformats.org/presentationml/2006/ole">
            <p:oleObj spid="_x0000_s156673" name="Equation" r:id="rId3" imgW="3556000" imgH="1739900" progId="Equation.DSMT4">
              <p:embed/>
            </p:oleObj>
          </a:graphicData>
        </a:graphic>
      </p:graphicFrame>
      <p:graphicFrame>
        <p:nvGraphicFramePr>
          <p:cNvPr id="156676" name="Object 4"/>
          <p:cNvGraphicFramePr>
            <a:graphicFrameLocks noChangeAspect="1"/>
          </p:cNvGraphicFramePr>
          <p:nvPr/>
        </p:nvGraphicFramePr>
        <p:xfrm>
          <a:off x="755576" y="4365104"/>
          <a:ext cx="2271649" cy="792088"/>
        </p:xfrm>
        <a:graphic>
          <a:graphicData uri="http://schemas.openxmlformats.org/presentationml/2006/ole">
            <p:oleObj spid="_x0000_s156676" name="Equation" r:id="rId4" imgW="1447800" imgH="508000" progId="Equation.DSMT4">
              <p:embed/>
            </p:oleObj>
          </a:graphicData>
        </a:graphic>
      </p:graphicFrame>
      <p:graphicFrame>
        <p:nvGraphicFramePr>
          <p:cNvPr id="156675" name="Object 3"/>
          <p:cNvGraphicFramePr>
            <a:graphicFrameLocks noChangeAspect="1"/>
          </p:cNvGraphicFramePr>
          <p:nvPr/>
        </p:nvGraphicFramePr>
        <p:xfrm>
          <a:off x="971600" y="5301208"/>
          <a:ext cx="1836125" cy="720849"/>
        </p:xfrm>
        <a:graphic>
          <a:graphicData uri="http://schemas.openxmlformats.org/presentationml/2006/ole">
            <p:oleObj spid="_x0000_s156675" name="Equation" r:id="rId5" imgW="1282700" imgH="508000" progId="Equation.DSMT4">
              <p:embed/>
            </p:oleObj>
          </a:graphicData>
        </a:graphic>
      </p:graphicFrame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160956" y="3614247"/>
            <a:ext cx="909665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тиск на контурі живлення пласта;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uk-UA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вибійні тиски свердловин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-го ряду;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дебіт усіх свердловин </a:t>
            </a: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-го ряду; 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3173968" y="4581128"/>
            <a:ext cx="59700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внутрішній фільтраційний опір, однаковий для кругових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(кільцевих) і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смугоподібних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пластів; 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2839967" y="5373216"/>
            <a:ext cx="630403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внутрішній фільтраційний опір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-го ряду;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uk-UA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uk-UA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</a:t>
            </a:r>
            <a:r>
              <a:rPr kumimoji="0" lang="uk-UA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радiус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і кількість свердловин, половина відстані між свердловинами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і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-го ряду (</a:t>
            </a:r>
            <a:r>
              <a:rPr kumimoji="0" lang="uk-UA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 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 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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uk-UA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/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kumimoji="0" lang="uk-UA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);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R</a:t>
            </a:r>
            <a:r>
              <a:rPr kumimoji="0" lang="uk-UA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і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– радіус </a:t>
            </a:r>
            <a:r>
              <a:rPr kumimoji="0" lang="uk-UA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і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-го ряду свердловин.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80119"/>
          </a:xfrm>
        </p:spPr>
        <p:txBody>
          <a:bodyPr>
            <a:normAutofit/>
          </a:bodyPr>
          <a:lstStyle/>
          <a:p>
            <a:r>
              <a:rPr lang="uk-UA" sz="3200" i="1" dirty="0"/>
              <a:t>Розрахункові варіанти розробки родовища</a:t>
            </a:r>
            <a:r>
              <a:rPr lang="uk-UA" sz="3200" dirty="0"/>
              <a:t>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424936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i="1" dirty="0">
                <a:solidFill>
                  <a:schemeClr val="tx1"/>
                </a:solidFill>
              </a:rPr>
              <a:t>Розрахункові варіанти розробки родовища</a:t>
            </a:r>
            <a:r>
              <a:rPr lang="uk-UA" dirty="0">
                <a:solidFill>
                  <a:schemeClr val="tx1"/>
                </a:solidFill>
              </a:rPr>
              <a:t> можуть відрізнятися: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uk-UA" dirty="0" smtClean="0">
                <a:solidFill>
                  <a:schemeClr val="tx1"/>
                </a:solidFill>
              </a:rPr>
              <a:t>ибором </a:t>
            </a:r>
            <a:r>
              <a:rPr lang="uk-UA" dirty="0">
                <a:solidFill>
                  <a:schemeClr val="tx1"/>
                </a:solidFill>
              </a:rPr>
              <a:t>експлуатаційних об’єктів, самостійних площ розробки;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С</a:t>
            </a:r>
            <a:r>
              <a:rPr lang="uk-UA" dirty="0" smtClean="0">
                <a:solidFill>
                  <a:schemeClr val="tx1"/>
                </a:solidFill>
              </a:rPr>
              <a:t>пособами </a:t>
            </a:r>
            <a:r>
              <a:rPr lang="uk-UA" dirty="0">
                <a:solidFill>
                  <a:schemeClr val="tx1"/>
                </a:solidFill>
              </a:rPr>
              <a:t>і агентами діяння на пласт;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С</a:t>
            </a:r>
            <a:r>
              <a:rPr lang="uk-UA" dirty="0" smtClean="0">
                <a:solidFill>
                  <a:schemeClr val="tx1"/>
                </a:solidFill>
              </a:rPr>
              <a:t>истемами </a:t>
            </a:r>
            <a:r>
              <a:rPr lang="uk-UA" dirty="0">
                <a:solidFill>
                  <a:schemeClr val="tx1"/>
                </a:solidFill>
              </a:rPr>
              <a:t>розміщення і густотою сітки свердловин;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Р</a:t>
            </a:r>
            <a:r>
              <a:rPr lang="uk-UA" dirty="0" smtClean="0">
                <a:solidFill>
                  <a:schemeClr val="tx1"/>
                </a:solidFill>
              </a:rPr>
              <a:t>ежимами </a:t>
            </a:r>
            <a:r>
              <a:rPr lang="uk-UA" dirty="0">
                <a:solidFill>
                  <a:schemeClr val="tx1"/>
                </a:solidFill>
              </a:rPr>
              <a:t>і способами їх експлуатації;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Р</a:t>
            </a:r>
            <a:r>
              <a:rPr lang="uk-UA" dirty="0" smtClean="0">
                <a:solidFill>
                  <a:schemeClr val="tx1"/>
                </a:solidFill>
              </a:rPr>
              <a:t>івнями </a:t>
            </a:r>
            <a:r>
              <a:rPr lang="uk-UA" dirty="0">
                <a:solidFill>
                  <a:schemeClr val="tx1"/>
                </a:solidFill>
              </a:rPr>
              <a:t>і тривалістю стабільного видобутку нафти та ін. </a:t>
            </a:r>
            <a:endParaRPr lang="uk-UA" dirty="0" smtClean="0">
              <a:solidFill>
                <a:schemeClr val="tx1"/>
              </a:solidFill>
            </a:endParaRPr>
          </a:p>
          <a:p>
            <a:pPr marL="514350" indent="-514350" algn="just"/>
            <a:endParaRPr lang="uk-UA" dirty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З </a:t>
            </a:r>
            <a:r>
              <a:rPr lang="uk-UA" dirty="0">
                <a:solidFill>
                  <a:schemeClr val="tx1"/>
                </a:solidFill>
              </a:rPr>
              <a:t>цих розрахункових варіантів вибирають не менше трьох для технологічних схем і двох – для проектів розробки, які називаються </a:t>
            </a:r>
            <a:r>
              <a:rPr lang="uk-UA" i="1" dirty="0">
                <a:solidFill>
                  <a:schemeClr val="tx1"/>
                </a:solidFill>
              </a:rPr>
              <a:t>основними</a:t>
            </a:r>
            <a:r>
              <a:rPr lang="uk-UA" dirty="0">
                <a:solidFill>
                  <a:schemeClr val="tx1"/>
                </a:solidFill>
              </a:rPr>
              <a:t>. Один з розглядуваних варіантів розробки виділяється як </a:t>
            </a:r>
            <a:r>
              <a:rPr lang="uk-UA" i="1" dirty="0">
                <a:solidFill>
                  <a:schemeClr val="tx1"/>
                </a:solidFill>
              </a:rPr>
              <a:t>базовий варіант</a:t>
            </a:r>
            <a:r>
              <a:rPr lang="uk-UA" dirty="0">
                <a:solidFill>
                  <a:schemeClr val="tx1"/>
                </a:solidFill>
              </a:rPr>
              <a:t>. Технологічні і економічні показники розраховують на весь період розробки. Для </a:t>
            </a:r>
            <a:r>
              <a:rPr lang="uk-UA" dirty="0" smtClean="0">
                <a:solidFill>
                  <a:schemeClr val="tx1"/>
                </a:solidFill>
              </a:rPr>
              <a:t>реалізації </a:t>
            </a:r>
            <a:r>
              <a:rPr lang="uk-UA" dirty="0">
                <a:solidFill>
                  <a:schemeClr val="tx1"/>
                </a:solidFill>
              </a:rPr>
              <a:t>вибирається </a:t>
            </a:r>
            <a:r>
              <a:rPr lang="uk-UA" i="1" dirty="0">
                <a:solidFill>
                  <a:schemeClr val="tx1"/>
                </a:solidFill>
              </a:rPr>
              <a:t>раціональний варіант розробки</a:t>
            </a:r>
            <a:r>
              <a:rPr lang="uk-UA" dirty="0">
                <a:solidFill>
                  <a:schemeClr val="tx1"/>
                </a:solidFill>
              </a:rPr>
              <a:t> шляхом зіставлення техніко-економічних показників розрахункових варіантів розробки.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7056" y="836712"/>
            <a:ext cx="7813376" cy="2664296"/>
          </a:xfrm>
        </p:spPr>
        <p:txBody>
          <a:bodyPr>
            <a:noAutofit/>
          </a:bodyPr>
          <a:lstStyle/>
          <a:p>
            <a:r>
              <a:rPr lang="hr-HR" sz="3200" b="1" dirty="0"/>
              <a:t>Розрахунки технологічних показників розробки нафтових покладів на природних режимах виснаження</a:t>
            </a:r>
            <a:r>
              <a:rPr lang="uk-UA" sz="3200" b="1" dirty="0"/>
              <a:t/>
            </a:r>
            <a:br>
              <a:rPr lang="uk-UA" sz="3200" b="1" dirty="0"/>
            </a:b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3645024"/>
            <a:ext cx="8280920" cy="3888432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Група </a:t>
            </a:r>
            <a:r>
              <a:rPr lang="uk-UA" dirty="0">
                <a:solidFill>
                  <a:schemeClr val="tx1"/>
                </a:solidFill>
              </a:rPr>
              <a:t>природних режимів виснаження вміщує режими: пружний, </a:t>
            </a:r>
            <a:r>
              <a:rPr lang="uk-UA" dirty="0" smtClean="0">
                <a:solidFill>
                  <a:schemeClr val="tx1"/>
                </a:solidFill>
              </a:rPr>
              <a:t>розчиненого </a:t>
            </a:r>
            <a:r>
              <a:rPr lang="uk-UA" dirty="0">
                <a:solidFill>
                  <a:schemeClr val="tx1"/>
                </a:solidFill>
              </a:rPr>
              <a:t>газу і гравітаційний. Гравітаційний режим у покладі практично не допускається, оскільки він економічно малоефективний. Тому обмежимося розрахунками лише стосовно перших двох режимів.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Розрахунки стосовно до пружного режиму</a:t>
            </a:r>
            <a:br>
              <a:rPr lang="uk-UA" b="1" dirty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2708920"/>
            <a:ext cx="7992888" cy="3937992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Пружність пласта проявляється в початковий період розробки покладу, якщо тиск </a:t>
            </a:r>
            <a:r>
              <a:rPr lang="uk-UA" i="1" dirty="0">
                <a:solidFill>
                  <a:schemeClr val="tx1"/>
                </a:solidFill>
              </a:rPr>
              <a:t>р</a:t>
            </a:r>
            <a:r>
              <a:rPr lang="uk-UA" dirty="0">
                <a:solidFill>
                  <a:schemeClr val="tx1"/>
                </a:solidFill>
              </a:rPr>
              <a:t> у ньому є вищим тиску насичення нафти газом </a:t>
            </a:r>
            <a:r>
              <a:rPr lang="uk-UA" i="1" dirty="0">
                <a:solidFill>
                  <a:schemeClr val="tx1"/>
                </a:solidFill>
              </a:rPr>
              <a:t>р</a:t>
            </a:r>
            <a:r>
              <a:rPr lang="uk-UA" baseline="-25000" dirty="0">
                <a:solidFill>
                  <a:schemeClr val="tx1"/>
                </a:solidFill>
              </a:rPr>
              <a:t>н</a:t>
            </a:r>
            <a:r>
              <a:rPr lang="uk-UA" dirty="0">
                <a:solidFill>
                  <a:schemeClr val="tx1"/>
                </a:solidFill>
              </a:rPr>
              <a:t>, а також за цієї ж умови щодо тиску у процесі подальшої розробки з підтримуванням пластового тиску в разі невідповідності темпів відбирання і нагнітання, тобто коли </a:t>
            </a:r>
            <a:r>
              <a:rPr lang="uk-UA" i="1" dirty="0">
                <a:solidFill>
                  <a:schemeClr val="tx1"/>
                </a:solidFill>
              </a:rPr>
              <a:t>р </a:t>
            </a:r>
            <a:r>
              <a:rPr lang="uk-UA" dirty="0">
                <a:solidFill>
                  <a:schemeClr val="tx1"/>
                </a:solidFill>
                <a:sym typeface="Symbol"/>
              </a:rPr>
              <a:t></a:t>
            </a:r>
            <a:r>
              <a:rPr lang="uk-UA" dirty="0">
                <a:solidFill>
                  <a:schemeClr val="tx1"/>
                </a:solidFill>
              </a:rPr>
              <a:t> </a:t>
            </a:r>
            <a:r>
              <a:rPr lang="uk-UA" i="1" dirty="0">
                <a:solidFill>
                  <a:schemeClr val="tx1"/>
                </a:solidFill>
              </a:rPr>
              <a:t>р</a:t>
            </a:r>
            <a:r>
              <a:rPr lang="uk-UA" baseline="-25000" dirty="0">
                <a:solidFill>
                  <a:schemeClr val="tx1"/>
                </a:solidFill>
              </a:rPr>
              <a:t>н</a:t>
            </a:r>
            <a:r>
              <a:rPr lang="uk-UA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936105"/>
          </a:xfrm>
        </p:spPr>
        <p:txBody>
          <a:bodyPr>
            <a:noAutofit/>
          </a:bodyPr>
          <a:lstStyle/>
          <a:p>
            <a:r>
              <a:rPr lang="uk-UA" sz="3200" i="1" dirty="0" smtClean="0"/>
              <a:t>Основна </a:t>
            </a:r>
            <a:r>
              <a:rPr lang="uk-UA" sz="3200" i="1" dirty="0"/>
              <a:t>формула пружного режиму</a:t>
            </a:r>
            <a:r>
              <a:rPr lang="uk-UA" sz="3200" dirty="0"/>
              <a:t>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4365104"/>
            <a:ext cx="8136904" cy="2736304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де </a:t>
            </a:r>
            <a:r>
              <a:rPr lang="uk-UA" dirty="0">
                <a:solidFill>
                  <a:schemeClr val="tx1"/>
                </a:solidFill>
                <a:sym typeface="Symbol"/>
              </a:rPr>
              <a:t></a:t>
            </a:r>
            <a:r>
              <a:rPr lang="uk-UA" i="1" dirty="0">
                <a:solidFill>
                  <a:schemeClr val="tx1"/>
                </a:solidFill>
              </a:rPr>
              <a:t>р</a:t>
            </a:r>
            <a:r>
              <a:rPr lang="uk-UA" dirty="0">
                <a:solidFill>
                  <a:schemeClr val="tx1"/>
                </a:solidFill>
              </a:rPr>
              <a:t> – зміна тиску в момент часу </a:t>
            </a:r>
            <a:r>
              <a:rPr lang="uk-UA" i="1" dirty="0">
                <a:solidFill>
                  <a:schemeClr val="tx1"/>
                </a:solidFill>
              </a:rPr>
              <a:t>t</a:t>
            </a:r>
            <a:r>
              <a:rPr lang="uk-UA" dirty="0">
                <a:solidFill>
                  <a:schemeClr val="tx1"/>
                </a:solidFill>
              </a:rPr>
              <a:t> у будь-якій точці пласта, яка розміщена від точкового стоку на відстані </a:t>
            </a:r>
            <a:r>
              <a:rPr lang="uk-UA" i="1" dirty="0">
                <a:solidFill>
                  <a:schemeClr val="tx1"/>
                </a:solidFill>
              </a:rPr>
              <a:t>r</a:t>
            </a:r>
            <a:r>
              <a:rPr lang="uk-UA" dirty="0">
                <a:solidFill>
                  <a:schemeClr val="tx1"/>
                </a:solidFill>
              </a:rPr>
              <a:t>;</a:t>
            </a:r>
            <a:r>
              <a:rPr lang="uk-UA" i="1" dirty="0">
                <a:solidFill>
                  <a:schemeClr val="tx1"/>
                </a:solidFill>
              </a:rPr>
              <a:t> t</a:t>
            </a:r>
            <a:r>
              <a:rPr lang="uk-UA" dirty="0">
                <a:solidFill>
                  <a:schemeClr val="tx1"/>
                </a:solidFill>
              </a:rPr>
              <a:t> – час, який підраховується від початку роботи пласта; Е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– інтегральна показникова функція (інтегральний </a:t>
            </a:r>
            <a:r>
              <a:rPr lang="uk-UA" dirty="0">
                <a:solidFill>
                  <a:schemeClr val="tx1"/>
                </a:solidFill>
              </a:rPr>
              <a:t>експоненціал</a:t>
            </a:r>
            <a:r>
              <a:rPr lang="uk-UA" dirty="0">
                <a:solidFill>
                  <a:schemeClr val="tx1"/>
                </a:solidFill>
              </a:rPr>
              <a:t>), табульована залежно від аргументу </a:t>
            </a:r>
            <a:r>
              <a:rPr lang="uk-UA" i="1" dirty="0">
                <a:solidFill>
                  <a:schemeClr val="tx1"/>
                </a:solidFill>
              </a:rPr>
              <a:t>u </a:t>
            </a:r>
            <a:r>
              <a:rPr lang="uk-UA" dirty="0">
                <a:solidFill>
                  <a:schemeClr val="tx1"/>
                </a:solidFill>
              </a:rPr>
              <a:t>= </a:t>
            </a:r>
            <a:r>
              <a:rPr lang="uk-UA" i="1" dirty="0">
                <a:solidFill>
                  <a:schemeClr val="tx1"/>
                </a:solidFill>
              </a:rPr>
              <a:t>r</a:t>
            </a:r>
            <a:r>
              <a:rPr lang="uk-UA" baseline="30000" dirty="0">
                <a:solidFill>
                  <a:schemeClr val="tx1"/>
                </a:solidFill>
              </a:rPr>
              <a:t>2</a:t>
            </a:r>
            <a:r>
              <a:rPr lang="uk-UA" dirty="0">
                <a:solidFill>
                  <a:schemeClr val="tx1"/>
                </a:solidFill>
              </a:rPr>
              <a:t>/(4</a:t>
            </a:r>
            <a:r>
              <a:rPr lang="uk-UA" dirty="0">
                <a:solidFill>
                  <a:schemeClr val="tx1"/>
                </a:solidFill>
                <a:sym typeface="Symbol"/>
              </a:rPr>
              <a:t></a:t>
            </a:r>
            <a:r>
              <a:rPr lang="uk-UA" i="1" dirty="0">
                <a:solidFill>
                  <a:schemeClr val="tx1"/>
                </a:solidFill>
              </a:rPr>
              <a:t>t</a:t>
            </a:r>
            <a:r>
              <a:rPr lang="uk-UA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491880" y="1700808"/>
          <a:ext cx="3543552" cy="1080120"/>
        </p:xfrm>
        <a:graphic>
          <a:graphicData uri="http://schemas.openxmlformats.org/presentationml/2006/ole">
            <p:oleObj spid="_x0000_s1025" name="Equation" r:id="rId3" imgW="1777229" imgH="545863" progId="Equation.DSMT4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63888" y="2780928"/>
          <a:ext cx="2934548" cy="1514003"/>
        </p:xfrm>
        <a:graphic>
          <a:graphicData uri="http://schemas.openxmlformats.org/presentationml/2006/ole">
            <p:oleObj spid="_x0000_s1027" name="Equation" r:id="rId4" imgW="1497950" imgH="774364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2483768" y="3212976"/>
          <a:ext cx="3528392" cy="1051942"/>
        </p:xfrm>
        <a:graphic>
          <a:graphicData uri="http://schemas.openxmlformats.org/presentationml/2006/ole">
            <p:oleObj spid="_x0000_s19457" name="Equation" r:id="rId3" imgW="1536700" imgH="457200" progId="Equation.DSMT4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1556792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Для малих </a:t>
            </a:r>
            <a:r>
              <a:rPr lang="uk-UA" dirty="0" smtClean="0"/>
              <a:t>значень </a:t>
            </a:r>
            <a:r>
              <a:rPr lang="uk-UA" dirty="0" smtClean="0"/>
              <a:t>аргументу </a:t>
            </a:r>
            <a:r>
              <a:rPr lang="uk-UA" i="1" dirty="0" smtClean="0"/>
              <a:t>u</a:t>
            </a:r>
            <a:r>
              <a:rPr lang="uk-UA" dirty="0" smtClean="0"/>
              <a:t> за </a:t>
            </a:r>
            <a:r>
              <a:rPr lang="uk-UA" dirty="0" smtClean="0">
                <a:sym typeface="Symbol"/>
              </a:rPr>
              <a:t></a:t>
            </a:r>
            <a:r>
              <a:rPr lang="uk-UA" i="1" dirty="0" smtClean="0"/>
              <a:t>t</a:t>
            </a:r>
            <a:r>
              <a:rPr lang="uk-UA" dirty="0" smtClean="0"/>
              <a:t>/</a:t>
            </a:r>
            <a:r>
              <a:rPr lang="uk-UA" i="1" dirty="0" smtClean="0"/>
              <a:t>r</a:t>
            </a:r>
            <a:r>
              <a:rPr lang="uk-UA" baseline="30000" dirty="0" smtClean="0"/>
              <a:t>2 </a:t>
            </a:r>
            <a:r>
              <a:rPr lang="uk-UA" dirty="0" smtClean="0">
                <a:sym typeface="Symbol"/>
              </a:rPr>
              <a:t></a:t>
            </a:r>
            <a:r>
              <a:rPr lang="uk-UA" dirty="0" smtClean="0"/>
              <a:t> 8,33 з похибкою не більше 1% основну формулу пружного режиму  після розкладання в ряд і утримання перших двох членів ряду можна записати: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611560" y="260648"/>
            <a:ext cx="806489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Якщо в пласті працює група свердловин, то їх взаємодію (інтерференцію) можна врахувати за допомогою методу суперпозиції (накладання), згідно з яким зміна тиску в будь-якій точці пласта дорівнює алгебраїчній сумі змін тисків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24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j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, створених у цій точці роботою окремих стоків і джерел, які представляють видобувні і нагнітальні свердловини. Тоді з використаннями основної формули пружного режиму можна записати для випадку одночасного пуску усіх свердловин у роботу: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2123728" y="3789040"/>
          <a:ext cx="5540380" cy="1152128"/>
        </p:xfrm>
        <a:graphic>
          <a:graphicData uri="http://schemas.openxmlformats.org/presentationml/2006/ole">
            <p:oleObj spid="_x0000_s57347" name="Equation" r:id="rId3" imgW="3111500" imgH="647700" progId="Equation.DSMT4">
              <p:embed/>
            </p:oleObj>
          </a:graphicData>
        </a:graphic>
      </p:graphicFrame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3275856" y="5099585"/>
          <a:ext cx="3672408" cy="1101722"/>
        </p:xfrm>
        <a:graphic>
          <a:graphicData uri="http://schemas.openxmlformats.org/presentationml/2006/ole">
            <p:oleObj spid="_x0000_s57349" name="Equation" r:id="rId4" imgW="1905000" imgH="5715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2195736" y="404664"/>
            <a:ext cx="47157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940425" algn="r"/>
              </a:tabLst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або пуску свердловин у різний час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95234" name="Object 2"/>
          <p:cNvGraphicFramePr>
            <a:graphicFrameLocks noChangeAspect="1"/>
          </p:cNvGraphicFramePr>
          <p:nvPr/>
        </p:nvGraphicFramePr>
        <p:xfrm>
          <a:off x="2195736" y="908720"/>
          <a:ext cx="5489551" cy="1152128"/>
        </p:xfrm>
        <a:graphic>
          <a:graphicData uri="http://schemas.openxmlformats.org/presentationml/2006/ole">
            <p:oleObj spid="_x0000_s95234" name="Equation" r:id="rId3" imgW="3086100" imgH="647700" progId="Equation.DSMT4">
              <p:embed/>
            </p:oleObj>
          </a:graphicData>
        </a:graphic>
      </p:graphicFrame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1835696" y="2204864"/>
          <a:ext cx="5434204" cy="1152128"/>
        </p:xfrm>
        <a:graphic>
          <a:graphicData uri="http://schemas.openxmlformats.org/presentationml/2006/ole">
            <p:oleObj spid="_x0000_s95236" name="Equation" r:id="rId4" imgW="2692400" imgH="5715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11560" y="3501008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де </a:t>
            </a:r>
            <a:r>
              <a:rPr lang="uk-UA" i="1" dirty="0"/>
              <a:t>n</a:t>
            </a:r>
            <a:r>
              <a:rPr lang="uk-UA" dirty="0"/>
              <a:t> – кількість свердловин; </a:t>
            </a:r>
            <a:r>
              <a:rPr lang="uk-UA" i="1" dirty="0"/>
              <a:t>Q</a:t>
            </a:r>
            <a:r>
              <a:rPr lang="uk-UA" i="1" baseline="-25000" dirty="0"/>
              <a:t>j</a:t>
            </a:r>
            <a:r>
              <a:rPr lang="uk-UA" dirty="0"/>
              <a:t> – сталий об’ємний дебіт стоку (додатний) або джерела (від’ємний) за номером </a:t>
            </a:r>
            <a:r>
              <a:rPr lang="uk-UA" i="1" dirty="0"/>
              <a:t>j</a:t>
            </a:r>
            <a:r>
              <a:rPr lang="uk-UA" dirty="0"/>
              <a:t>;</a:t>
            </a:r>
            <a:r>
              <a:rPr lang="uk-UA" i="1" dirty="0"/>
              <a:t> t</a:t>
            </a:r>
            <a:r>
              <a:rPr lang="uk-UA" dirty="0"/>
              <a:t>,</a:t>
            </a:r>
            <a:r>
              <a:rPr lang="uk-UA" i="1" dirty="0"/>
              <a:t> t</a:t>
            </a:r>
            <a:r>
              <a:rPr lang="uk-UA" baseline="-25000" dirty="0"/>
              <a:t>1</a:t>
            </a:r>
            <a:r>
              <a:rPr lang="uk-UA" dirty="0"/>
              <a:t>,</a:t>
            </a:r>
            <a:r>
              <a:rPr lang="uk-UA" i="1" dirty="0"/>
              <a:t> t</a:t>
            </a:r>
            <a:r>
              <a:rPr lang="uk-UA" i="1" baseline="-25000" dirty="0"/>
              <a:t>j</a:t>
            </a:r>
            <a:r>
              <a:rPr lang="uk-UA" baseline="-25000" dirty="0"/>
              <a:t>+1 </a:t>
            </a:r>
            <a:r>
              <a:rPr lang="uk-UA" dirty="0"/>
              <a:t>– час відповідно з початку пуску усіх свердловин, першої свердловини та (</a:t>
            </a:r>
            <a:r>
              <a:rPr lang="uk-UA" i="1" dirty="0"/>
              <a:t>j</a:t>
            </a:r>
            <a:r>
              <a:rPr lang="uk-UA" dirty="0"/>
              <a:t> + 1)-ї свердловини, причому за </a:t>
            </a:r>
            <a:r>
              <a:rPr lang="uk-UA" i="1" dirty="0"/>
              <a:t>j</a:t>
            </a:r>
            <a:r>
              <a:rPr lang="uk-UA" dirty="0"/>
              <a:t> = 0; </a:t>
            </a:r>
            <a:r>
              <a:rPr lang="uk-UA" i="1" dirty="0"/>
              <a:t>t</a:t>
            </a:r>
            <a:r>
              <a:rPr lang="uk-UA" i="1" baseline="-25000" dirty="0"/>
              <a:t>j</a:t>
            </a:r>
            <a:r>
              <a:rPr lang="uk-UA" baseline="-25000" dirty="0"/>
              <a:t>+1 </a:t>
            </a:r>
            <a:r>
              <a:rPr lang="uk-UA" dirty="0"/>
              <a:t>= 0;</a:t>
            </a:r>
            <a:r>
              <a:rPr lang="uk-UA" baseline="-25000" dirty="0"/>
              <a:t> </a:t>
            </a:r>
            <a:r>
              <a:rPr lang="uk-UA" i="1" dirty="0"/>
              <a:t>r</a:t>
            </a:r>
            <a:r>
              <a:rPr lang="uk-UA" baseline="-25000" dirty="0"/>
              <a:t>j</a:t>
            </a:r>
            <a:r>
              <a:rPr lang="uk-UA" dirty="0"/>
              <a:t> – відстань від центру </a:t>
            </a:r>
            <a:r>
              <a:rPr lang="uk-UA" i="1" dirty="0"/>
              <a:t>j</a:t>
            </a:r>
            <a:r>
              <a:rPr lang="uk-UA" dirty="0"/>
              <a:t>-ї свердловини до точки, де визначається зміна тиску </a:t>
            </a:r>
            <a:r>
              <a:rPr lang="uk-UA" dirty="0">
                <a:sym typeface="Symbol"/>
              </a:rPr>
              <a:t></a:t>
            </a:r>
            <a:r>
              <a:rPr lang="uk-UA" i="1" dirty="0"/>
              <a:t>р</a:t>
            </a:r>
            <a:r>
              <a:rPr lang="uk-UA" dirty="0"/>
              <a:t> (наприклад, на контурі свердловини).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6664</TotalTime>
  <Words>1336</Words>
  <Application>Microsoft Office PowerPoint</Application>
  <PresentationFormat>Экран (4:3)</PresentationFormat>
  <Paragraphs>94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Аспект</vt:lpstr>
      <vt:lpstr>Equation</vt:lpstr>
      <vt:lpstr>MathType 6.0 Equation</vt:lpstr>
      <vt:lpstr>Розробка та експлуатація нафтових родовищ</vt:lpstr>
      <vt:lpstr>Загальні принципи проектування розробки нафтових родовищ </vt:lpstr>
      <vt:lpstr>Розрахункові варіанти розробки родовища </vt:lpstr>
      <vt:lpstr>Розрахунки технологічних показників розробки нафтових покладів на природних режимах виснаження </vt:lpstr>
      <vt:lpstr>Розрахунки стосовно до пружного режиму </vt:lpstr>
      <vt:lpstr>Основна формула пружного режиму </vt:lpstr>
      <vt:lpstr>Слайд 7</vt:lpstr>
      <vt:lpstr>Слайд 8</vt:lpstr>
      <vt:lpstr>Слайд 9</vt:lpstr>
      <vt:lpstr>Розрахунки стосовно до режиму розчиненого газу </vt:lpstr>
      <vt:lpstr>Слайд 11</vt:lpstr>
      <vt:lpstr>.</vt:lpstr>
      <vt:lpstr>Слайд 13</vt:lpstr>
      <vt:lpstr>Слайд 14</vt:lpstr>
      <vt:lpstr>Розрахунки технологічних показників розробки покладів у випадку витіснення нафти водою</vt:lpstr>
      <vt:lpstr> Розрахунок показників розробки покладу з використанням методу еквівалентних фільтраційних опорів</vt:lpstr>
      <vt:lpstr>Слайд 17</vt:lpstr>
      <vt:lpstr>Слайд 18</vt:lpstr>
      <vt:lpstr>Слайд 19</vt:lpstr>
      <vt:lpstr>Слайд 20</vt:lpstr>
      <vt:lpstr>Слайд 21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</dc:creator>
  <cp:lastModifiedBy>Ivan</cp:lastModifiedBy>
  <cp:revision>23</cp:revision>
  <dcterms:created xsi:type="dcterms:W3CDTF">2021-01-11T10:37:40Z</dcterms:created>
  <dcterms:modified xsi:type="dcterms:W3CDTF">2021-10-06T15:13:37Z</dcterms:modified>
</cp:coreProperties>
</file>