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25"/>
  </p:notesMasterIdLst>
  <p:sldIdLst>
    <p:sldId id="256" r:id="rId6"/>
    <p:sldId id="258" r:id="rId7"/>
    <p:sldId id="259" r:id="rId8"/>
    <p:sldId id="260" r:id="rId9"/>
    <p:sldId id="262" r:id="rId10"/>
    <p:sldId id="263" r:id="rId11"/>
    <p:sldId id="264" r:id="rId12"/>
    <p:sldId id="265" r:id="rId13"/>
    <p:sldId id="268" r:id="rId14"/>
    <p:sldId id="266" r:id="rId15"/>
    <p:sldId id="271" r:id="rId16"/>
    <p:sldId id="267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5" y="-1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2EB78-C9B0-4E8C-BD4C-3696ACCC946D}" type="datetimeFigureOut">
              <a:rPr lang="uk-UA" smtClean="0"/>
              <a:pPr/>
              <a:t>04.05.2023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76CFA3-E2D5-491F-92B3-59E6F36D8E6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6CFA3-E2D5-491F-92B3-59E6F36D8E6D}" type="slidenum">
              <a:rPr lang="uk-UA" smtClean="0"/>
              <a:pPr/>
              <a:t>9</a:t>
            </a:fld>
            <a:endParaRPr lang="uk-U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0923DC-439B-4EEF-80B0-C5CFE81B2151}" type="datetimeFigureOut">
              <a:rPr lang="uk-UA" smtClean="0"/>
              <a:pPr/>
              <a:t>04.05.2023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AD7BF5-066A-417D-89C7-461DD3DFED3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0923DC-439B-4EEF-80B0-C5CFE81B2151}" type="datetimeFigureOut">
              <a:rPr lang="uk-UA" smtClean="0"/>
              <a:pPr/>
              <a:t>04.05.2023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AD7BF5-066A-417D-89C7-461DD3DFED3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0923DC-439B-4EEF-80B0-C5CFE81B2151}" type="datetimeFigureOut">
              <a:rPr lang="uk-UA" smtClean="0"/>
              <a:pPr/>
              <a:t>04.05.2023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AD7BF5-066A-417D-89C7-461DD3DFED3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923DC-439B-4EEF-80B0-C5CFE81B2151}" type="datetimeFigureOut">
              <a:rPr lang="uk-UA" smtClean="0"/>
              <a:pPr/>
              <a:t>04.05.2023</a:t>
            </a:fld>
            <a:endParaRPr lang="uk-UA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D7BF5-066A-417D-89C7-461DD3DFED3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923DC-439B-4EEF-80B0-C5CFE81B2151}" type="datetimeFigureOut">
              <a:rPr lang="uk-UA" smtClean="0"/>
              <a:pPr/>
              <a:t>04.05.2023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D7BF5-066A-417D-89C7-461DD3DFED3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923DC-439B-4EEF-80B0-C5CFE81B2151}" type="datetimeFigureOut">
              <a:rPr lang="uk-UA" smtClean="0"/>
              <a:pPr/>
              <a:t>04.05.2023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EAD7BF5-066A-417D-89C7-461DD3DFED3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923DC-439B-4EEF-80B0-C5CFE81B2151}" type="datetimeFigureOut">
              <a:rPr lang="uk-UA" smtClean="0"/>
              <a:pPr/>
              <a:t>04.05.2023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D7BF5-066A-417D-89C7-461DD3DFED3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923DC-439B-4EEF-80B0-C5CFE81B2151}" type="datetimeFigureOut">
              <a:rPr lang="uk-UA" smtClean="0"/>
              <a:pPr/>
              <a:t>04.05.2023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D7BF5-066A-417D-89C7-461DD3DFED3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923DC-439B-4EEF-80B0-C5CFE81B2151}" type="datetimeFigureOut">
              <a:rPr lang="uk-UA" smtClean="0"/>
              <a:pPr/>
              <a:t>04.05.2023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D7BF5-066A-417D-89C7-461DD3DFED3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923DC-439B-4EEF-80B0-C5CFE81B2151}" type="datetimeFigureOut">
              <a:rPr lang="uk-UA" smtClean="0"/>
              <a:pPr/>
              <a:t>04.05.2023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D7BF5-066A-417D-89C7-461DD3DFED3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923DC-439B-4EEF-80B0-C5CFE81B2151}" type="datetimeFigureOut">
              <a:rPr lang="uk-UA" smtClean="0"/>
              <a:pPr/>
              <a:t>04.05.2023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D7BF5-066A-417D-89C7-461DD3DFED3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0923DC-439B-4EEF-80B0-C5CFE81B2151}" type="datetimeFigureOut">
              <a:rPr lang="uk-UA" smtClean="0"/>
              <a:pPr/>
              <a:t>04.05.2023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AD7BF5-066A-417D-89C7-461DD3DFED3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923DC-439B-4EEF-80B0-C5CFE81B2151}" type="datetimeFigureOut">
              <a:rPr lang="uk-UA" smtClean="0"/>
              <a:pPr/>
              <a:t>04.05.2023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D7BF5-066A-417D-89C7-461DD3DFED3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923DC-439B-4EEF-80B0-C5CFE81B2151}" type="datetimeFigureOut">
              <a:rPr lang="uk-UA" smtClean="0"/>
              <a:pPr/>
              <a:t>04.05.2023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D7BF5-066A-417D-89C7-461DD3DFED3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923DC-439B-4EEF-80B0-C5CFE81B2151}" type="datetimeFigureOut">
              <a:rPr lang="uk-UA" smtClean="0"/>
              <a:pPr/>
              <a:t>04.05.2023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D7BF5-066A-417D-89C7-461DD3DFED3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923DC-439B-4EEF-80B0-C5CFE81B2151}" type="datetimeFigureOut">
              <a:rPr lang="uk-UA" smtClean="0"/>
              <a:pPr/>
              <a:t>04.05.2023</a:t>
            </a:fld>
            <a:endParaRPr lang="uk-UA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D7BF5-066A-417D-89C7-461DD3DFED3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923DC-439B-4EEF-80B0-C5CFE81B2151}" type="datetimeFigureOut">
              <a:rPr lang="uk-UA" smtClean="0"/>
              <a:pPr/>
              <a:t>04.05.2023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D7BF5-066A-417D-89C7-461DD3DFED3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923DC-439B-4EEF-80B0-C5CFE81B2151}" type="datetimeFigureOut">
              <a:rPr lang="uk-UA" smtClean="0"/>
              <a:pPr/>
              <a:t>04.05.2023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EAD7BF5-066A-417D-89C7-461DD3DFED3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923DC-439B-4EEF-80B0-C5CFE81B2151}" type="datetimeFigureOut">
              <a:rPr lang="uk-UA" smtClean="0"/>
              <a:pPr/>
              <a:t>04.05.2023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D7BF5-066A-417D-89C7-461DD3DFED3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923DC-439B-4EEF-80B0-C5CFE81B2151}" type="datetimeFigureOut">
              <a:rPr lang="uk-UA" smtClean="0"/>
              <a:pPr/>
              <a:t>04.05.2023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D7BF5-066A-417D-89C7-461DD3DFED3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923DC-439B-4EEF-80B0-C5CFE81B2151}" type="datetimeFigureOut">
              <a:rPr lang="uk-UA" smtClean="0"/>
              <a:pPr/>
              <a:t>04.05.2023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D7BF5-066A-417D-89C7-461DD3DFED3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923DC-439B-4EEF-80B0-C5CFE81B2151}" type="datetimeFigureOut">
              <a:rPr lang="uk-UA" smtClean="0"/>
              <a:pPr/>
              <a:t>04.05.2023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D7BF5-066A-417D-89C7-461DD3DFED3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0923DC-439B-4EEF-80B0-C5CFE81B2151}" type="datetimeFigureOut">
              <a:rPr lang="uk-UA" smtClean="0"/>
              <a:pPr/>
              <a:t>04.05.2023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AD7BF5-066A-417D-89C7-461DD3DFED3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923DC-439B-4EEF-80B0-C5CFE81B2151}" type="datetimeFigureOut">
              <a:rPr lang="uk-UA" smtClean="0"/>
              <a:pPr/>
              <a:t>04.05.2023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D7BF5-066A-417D-89C7-461DD3DFED3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923DC-439B-4EEF-80B0-C5CFE81B2151}" type="datetimeFigureOut">
              <a:rPr lang="uk-UA" smtClean="0"/>
              <a:pPr/>
              <a:t>04.05.2023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D7BF5-066A-417D-89C7-461DD3DFED3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923DC-439B-4EEF-80B0-C5CFE81B2151}" type="datetimeFigureOut">
              <a:rPr lang="uk-UA" smtClean="0"/>
              <a:pPr/>
              <a:t>04.05.2023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D7BF5-066A-417D-89C7-461DD3DFED3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923DC-439B-4EEF-80B0-C5CFE81B2151}" type="datetimeFigureOut">
              <a:rPr lang="uk-UA" smtClean="0"/>
              <a:pPr/>
              <a:t>04.05.2023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D7BF5-066A-417D-89C7-461DD3DFED3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923DC-439B-4EEF-80B0-C5CFE81B2151}" type="datetimeFigureOut">
              <a:rPr lang="uk-UA" smtClean="0"/>
              <a:pPr/>
              <a:t>04.05.2023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D7BF5-066A-417D-89C7-461DD3DFED3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923DC-439B-4EEF-80B0-C5CFE81B2151}" type="datetimeFigureOut">
              <a:rPr lang="uk-UA" smtClean="0"/>
              <a:pPr/>
              <a:t>04.05.2023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D7BF5-066A-417D-89C7-461DD3DFED3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923DC-439B-4EEF-80B0-C5CFE81B2151}" type="datetimeFigureOut">
              <a:rPr lang="uk-UA" smtClean="0"/>
              <a:pPr/>
              <a:t>04.05.2023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D7BF5-066A-417D-89C7-461DD3DFED3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923DC-439B-4EEF-80B0-C5CFE81B2151}" type="datetimeFigureOut">
              <a:rPr lang="uk-UA" smtClean="0"/>
              <a:pPr/>
              <a:t>04.05.2023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D7BF5-066A-417D-89C7-461DD3DFED3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923DC-439B-4EEF-80B0-C5CFE81B2151}" type="datetimeFigureOut">
              <a:rPr lang="uk-UA" smtClean="0"/>
              <a:pPr/>
              <a:t>04.05.2023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D7BF5-066A-417D-89C7-461DD3DFED3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923DC-439B-4EEF-80B0-C5CFE81B2151}" type="datetimeFigureOut">
              <a:rPr lang="uk-UA" smtClean="0"/>
              <a:pPr/>
              <a:t>04.05.2023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D7BF5-066A-417D-89C7-461DD3DFED3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0923DC-439B-4EEF-80B0-C5CFE81B2151}" type="datetimeFigureOut">
              <a:rPr lang="uk-UA" smtClean="0"/>
              <a:pPr/>
              <a:t>04.05.2023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AD7BF5-066A-417D-89C7-461DD3DFED3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923DC-439B-4EEF-80B0-C5CFE81B2151}" type="datetimeFigureOut">
              <a:rPr lang="uk-UA" smtClean="0"/>
              <a:pPr/>
              <a:t>04.05.2023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D7BF5-066A-417D-89C7-461DD3DFED3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923DC-439B-4EEF-80B0-C5CFE81B2151}" type="datetimeFigureOut">
              <a:rPr lang="uk-UA" smtClean="0"/>
              <a:pPr/>
              <a:t>04.05.2023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D7BF5-066A-417D-89C7-461DD3DFED3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923DC-439B-4EEF-80B0-C5CFE81B2151}" type="datetimeFigureOut">
              <a:rPr lang="uk-UA" smtClean="0"/>
              <a:pPr/>
              <a:t>04.05.2023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D7BF5-066A-417D-89C7-461DD3DFED3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923DC-439B-4EEF-80B0-C5CFE81B2151}" type="datetimeFigureOut">
              <a:rPr lang="uk-UA" smtClean="0"/>
              <a:pPr/>
              <a:t>04.05.2023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D7BF5-066A-417D-89C7-461DD3DFED3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923DC-439B-4EEF-80B0-C5CFE81B2151}" type="datetimeFigureOut">
              <a:rPr lang="uk-UA" smtClean="0"/>
              <a:pPr/>
              <a:t>04.05.2023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D7BF5-066A-417D-89C7-461DD3DFED3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923DC-439B-4EEF-80B0-C5CFE81B2151}" type="datetimeFigureOut">
              <a:rPr lang="uk-UA" smtClean="0"/>
              <a:pPr/>
              <a:t>04.05.2023</a:t>
            </a:fld>
            <a:endParaRPr lang="uk-UA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D7BF5-066A-417D-89C7-461DD3DFED3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923DC-439B-4EEF-80B0-C5CFE81B2151}" type="datetimeFigureOut">
              <a:rPr lang="uk-UA" smtClean="0"/>
              <a:pPr/>
              <a:t>04.05.2023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D7BF5-066A-417D-89C7-461DD3DFED3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923DC-439B-4EEF-80B0-C5CFE81B2151}" type="datetimeFigureOut">
              <a:rPr lang="uk-UA" smtClean="0"/>
              <a:pPr/>
              <a:t>04.05.2023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EAD7BF5-066A-417D-89C7-461DD3DFED3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923DC-439B-4EEF-80B0-C5CFE81B2151}" type="datetimeFigureOut">
              <a:rPr lang="uk-UA" smtClean="0"/>
              <a:pPr/>
              <a:t>04.05.2023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D7BF5-066A-417D-89C7-461DD3DFED3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923DC-439B-4EEF-80B0-C5CFE81B2151}" type="datetimeFigureOut">
              <a:rPr lang="uk-UA" smtClean="0"/>
              <a:pPr/>
              <a:t>04.05.2023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D7BF5-066A-417D-89C7-461DD3DFED3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0923DC-439B-4EEF-80B0-C5CFE81B2151}" type="datetimeFigureOut">
              <a:rPr lang="uk-UA" smtClean="0"/>
              <a:pPr/>
              <a:t>04.05.2023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AD7BF5-066A-417D-89C7-461DD3DFED3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923DC-439B-4EEF-80B0-C5CFE81B2151}" type="datetimeFigureOut">
              <a:rPr lang="uk-UA" smtClean="0"/>
              <a:pPr/>
              <a:t>04.05.2023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D7BF5-066A-417D-89C7-461DD3DFED3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923DC-439B-4EEF-80B0-C5CFE81B2151}" type="datetimeFigureOut">
              <a:rPr lang="uk-UA" smtClean="0"/>
              <a:pPr/>
              <a:t>04.05.2023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D7BF5-066A-417D-89C7-461DD3DFED3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923DC-439B-4EEF-80B0-C5CFE81B2151}" type="datetimeFigureOut">
              <a:rPr lang="uk-UA" smtClean="0"/>
              <a:pPr/>
              <a:t>04.05.2023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D7BF5-066A-417D-89C7-461DD3DFED3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923DC-439B-4EEF-80B0-C5CFE81B2151}" type="datetimeFigureOut">
              <a:rPr lang="uk-UA" smtClean="0"/>
              <a:pPr/>
              <a:t>04.05.2023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D7BF5-066A-417D-89C7-461DD3DFED3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923DC-439B-4EEF-80B0-C5CFE81B2151}" type="datetimeFigureOut">
              <a:rPr lang="uk-UA" smtClean="0"/>
              <a:pPr/>
              <a:t>04.05.2023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D7BF5-066A-417D-89C7-461DD3DFED3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923DC-439B-4EEF-80B0-C5CFE81B2151}" type="datetimeFigureOut">
              <a:rPr lang="uk-UA" smtClean="0"/>
              <a:pPr/>
              <a:t>04.05.2023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D7BF5-066A-417D-89C7-461DD3DFED3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0923DC-439B-4EEF-80B0-C5CFE81B2151}" type="datetimeFigureOut">
              <a:rPr lang="uk-UA" smtClean="0"/>
              <a:pPr/>
              <a:t>04.05.2023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AD7BF5-066A-417D-89C7-461DD3DFED3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0923DC-439B-4EEF-80B0-C5CFE81B2151}" type="datetimeFigureOut">
              <a:rPr lang="uk-UA" smtClean="0"/>
              <a:pPr/>
              <a:t>04.05.2023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AD7BF5-066A-417D-89C7-461DD3DFED3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0923DC-439B-4EEF-80B0-C5CFE81B2151}" type="datetimeFigureOut">
              <a:rPr lang="uk-UA" smtClean="0"/>
              <a:pPr/>
              <a:t>04.05.2023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AD7BF5-066A-417D-89C7-461DD3DFED3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0923DC-439B-4EEF-80B0-C5CFE81B2151}" type="datetimeFigureOut">
              <a:rPr lang="uk-UA" smtClean="0"/>
              <a:pPr/>
              <a:t>04.05.2023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AD7BF5-066A-417D-89C7-461DD3DFED3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A0923DC-439B-4EEF-80B0-C5CFE81B2151}" type="datetimeFigureOut">
              <a:rPr lang="uk-UA" smtClean="0"/>
              <a:pPr/>
              <a:t>04.05.2023</a:t>
            </a:fld>
            <a:endParaRPr lang="uk-UA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EAD7BF5-066A-417D-89C7-461DD3DFED3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A0923DC-439B-4EEF-80B0-C5CFE81B2151}" type="datetimeFigureOut">
              <a:rPr lang="uk-UA" smtClean="0"/>
              <a:pPr/>
              <a:t>04.05.2023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EAD7BF5-066A-417D-89C7-461DD3DFED3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A0923DC-439B-4EEF-80B0-C5CFE81B2151}" type="datetimeFigureOut">
              <a:rPr lang="uk-UA" smtClean="0"/>
              <a:pPr/>
              <a:t>04.05.2023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EAD7BF5-066A-417D-89C7-461DD3DFED3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923DC-439B-4EEF-80B0-C5CFE81B2151}" type="datetimeFigureOut">
              <a:rPr lang="uk-UA" smtClean="0"/>
              <a:pPr/>
              <a:t>04.05.2023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D7BF5-066A-417D-89C7-461DD3DFED3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A0923DC-439B-4EEF-80B0-C5CFE81B2151}" type="datetimeFigureOut">
              <a:rPr lang="uk-UA" smtClean="0"/>
              <a:pPr/>
              <a:t>04.05.2023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EAD7BF5-066A-417D-89C7-461DD3DFED3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3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6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1"/>
            <a:ext cx="7772400" cy="115212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Фізика нафтового і газового  пласта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64904"/>
            <a:ext cx="6400800" cy="3073896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tx1"/>
                </a:solidFill>
              </a:rPr>
              <a:t>Вологовміст </a:t>
            </a:r>
            <a:r>
              <a:rPr lang="uk-UA" b="1" dirty="0">
                <a:solidFill>
                  <a:schemeClr val="tx1"/>
                </a:solidFill>
              </a:rPr>
              <a:t>природних газів і </a:t>
            </a:r>
            <a:r>
              <a:rPr lang="uk-UA" b="1" dirty="0" smtClean="0">
                <a:solidFill>
                  <a:schemeClr val="tx1"/>
                </a:solidFill>
              </a:rPr>
              <a:t>газоконденсатних </a:t>
            </a:r>
            <a:r>
              <a:rPr lang="uk-UA" b="1" dirty="0">
                <a:solidFill>
                  <a:schemeClr val="tx1"/>
                </a:solidFill>
              </a:rPr>
              <a:t>систем. </a:t>
            </a:r>
            <a:endParaRPr lang="uk-UA" b="1" dirty="0" smtClean="0">
              <a:solidFill>
                <a:schemeClr val="tx1"/>
              </a:solidFill>
            </a:endParaRPr>
          </a:p>
          <a:p>
            <a:pPr algn="just"/>
            <a:r>
              <a:rPr lang="uk-UA" b="1" dirty="0" smtClean="0">
                <a:solidFill>
                  <a:schemeClr val="tx1"/>
                </a:solidFill>
              </a:rPr>
              <a:t>Фазовий </a:t>
            </a:r>
            <a:r>
              <a:rPr lang="uk-UA" b="1" dirty="0">
                <a:solidFill>
                  <a:schemeClr val="tx1"/>
                </a:solidFill>
              </a:rPr>
              <a:t>стан системи нафта-газ залежно від тиску і </a:t>
            </a:r>
            <a:r>
              <a:rPr lang="uk-UA" b="1" dirty="0" smtClean="0">
                <a:solidFill>
                  <a:schemeClr val="tx1"/>
                </a:solidFill>
              </a:rPr>
              <a:t>температури. </a:t>
            </a:r>
          </a:p>
          <a:p>
            <a:pPr algn="just"/>
            <a:r>
              <a:rPr lang="uk-UA" b="1" dirty="0" smtClean="0">
                <a:solidFill>
                  <a:schemeClr val="tx1"/>
                </a:solidFill>
              </a:rPr>
              <a:t>Газоконденсатна </a:t>
            </a:r>
            <a:r>
              <a:rPr lang="uk-UA" b="1" dirty="0">
                <a:solidFill>
                  <a:schemeClr val="tx1"/>
                </a:solidFill>
              </a:rPr>
              <a:t>характеристика </a:t>
            </a:r>
            <a:r>
              <a:rPr lang="uk-UA" b="1" dirty="0" smtClean="0">
                <a:solidFill>
                  <a:schemeClr val="tx1"/>
                </a:solidFill>
              </a:rPr>
              <a:t>покладу. </a:t>
            </a:r>
          </a:p>
          <a:p>
            <a:pPr algn="just"/>
            <a:r>
              <a:rPr lang="uk-UA" b="1" dirty="0" smtClean="0">
                <a:solidFill>
                  <a:schemeClr val="tx1"/>
                </a:solidFill>
              </a:rPr>
              <a:t>Розрахунок </a:t>
            </a:r>
            <a:r>
              <a:rPr lang="uk-UA" b="1" dirty="0">
                <a:solidFill>
                  <a:schemeClr val="tx1"/>
                </a:solidFill>
              </a:rPr>
              <a:t>фазових рівноваг вуглеводневих сумішей</a:t>
            </a:r>
            <a:endParaRPr lang="uk-UA" dirty="0">
              <a:solidFill>
                <a:schemeClr val="tx1"/>
              </a:solidFill>
            </a:endParaRPr>
          </a:p>
          <a:p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772400" cy="1080120"/>
          </a:xfrm>
        </p:spPr>
        <p:txBody>
          <a:bodyPr>
            <a:normAutofit fontScale="90000"/>
          </a:bodyPr>
          <a:lstStyle/>
          <a:p>
            <a:r>
              <a:rPr lang="uk-UA" sz="2800" b="1" dirty="0"/>
              <a:t>Розрахунок фазових рівноваг вуглеводневих сумішей</a:t>
            </a:r>
            <a:r>
              <a:rPr lang="uk-UA" sz="2800" dirty="0"/>
              <a:t/>
            </a:r>
            <a:br>
              <a:rPr lang="uk-UA" sz="2800" dirty="0"/>
            </a:br>
            <a:r>
              <a:rPr lang="uk-UA" sz="2800" b="1" dirty="0"/>
              <a:t> </a:t>
            </a:r>
            <a:endParaRPr lang="uk-UA" sz="28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3568" y="1412776"/>
            <a:ext cx="7704856" cy="4226024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uk-UA" dirty="0" smtClean="0">
                <a:solidFill>
                  <a:schemeClr val="tx1"/>
                </a:solidFill>
              </a:rPr>
              <a:t>Розрахунок </a:t>
            </a:r>
            <a:r>
              <a:rPr lang="uk-UA" dirty="0">
                <a:solidFill>
                  <a:schemeClr val="tx1"/>
                </a:solidFill>
              </a:rPr>
              <a:t>базуються на законі Дальтона-Рауля</a:t>
            </a:r>
            <a:r>
              <a:rPr lang="uk-UA" dirty="0" smtClean="0">
                <a:solidFill>
                  <a:schemeClr val="tx1"/>
                </a:solidFill>
              </a:rPr>
              <a:t>:</a:t>
            </a:r>
            <a:endParaRPr lang="uk-UA" dirty="0">
              <a:solidFill>
                <a:schemeClr val="tx1"/>
              </a:solidFill>
            </a:endParaRPr>
          </a:p>
          <a:p>
            <a:pPr algn="l"/>
            <a:r>
              <a:rPr lang="uk-UA" sz="4600" dirty="0" smtClean="0">
                <a:solidFill>
                  <a:schemeClr val="tx1"/>
                </a:solidFill>
              </a:rPr>
              <a:t>                       p·y</a:t>
            </a:r>
            <a:r>
              <a:rPr lang="uk-UA" sz="4600" baseline="-25000" dirty="0" smtClean="0">
                <a:solidFill>
                  <a:schemeClr val="tx1"/>
                </a:solidFill>
              </a:rPr>
              <a:t>i</a:t>
            </a:r>
            <a:r>
              <a:rPr lang="uk-UA" sz="4600" dirty="0">
                <a:solidFill>
                  <a:schemeClr val="tx1"/>
                </a:solidFill>
              </a:rPr>
              <a:t> = x</a:t>
            </a:r>
            <a:r>
              <a:rPr lang="uk-UA" sz="4600" baseline="-25000" dirty="0">
                <a:solidFill>
                  <a:schemeClr val="tx1"/>
                </a:solidFill>
              </a:rPr>
              <a:t>i</a:t>
            </a:r>
            <a:r>
              <a:rPr lang="uk-UA" sz="4600" dirty="0">
                <a:solidFill>
                  <a:schemeClr val="tx1"/>
                </a:solidFill>
              </a:rPr>
              <a:t>·Q</a:t>
            </a:r>
            <a:r>
              <a:rPr lang="uk-UA" sz="4600" baseline="-25000" dirty="0">
                <a:solidFill>
                  <a:schemeClr val="tx1"/>
                </a:solidFill>
              </a:rPr>
              <a:t>i</a:t>
            </a:r>
            <a:r>
              <a:rPr lang="uk-UA" sz="4600" dirty="0">
                <a:solidFill>
                  <a:schemeClr val="tx1"/>
                </a:solidFill>
              </a:rPr>
              <a:t>,</a:t>
            </a:r>
          </a:p>
          <a:p>
            <a:pPr algn="l"/>
            <a:r>
              <a:rPr lang="uk-UA" dirty="0" smtClean="0">
                <a:solidFill>
                  <a:schemeClr val="tx1"/>
                </a:solidFill>
              </a:rPr>
              <a:t>де </a:t>
            </a:r>
            <a:r>
              <a:rPr lang="uk-UA" dirty="0">
                <a:solidFill>
                  <a:schemeClr val="tx1"/>
                </a:solidFill>
              </a:rPr>
              <a:t>р – загальний тиск суміші;</a:t>
            </a:r>
          </a:p>
          <a:p>
            <a:pPr algn="l"/>
            <a:r>
              <a:rPr lang="uk-UA" dirty="0">
                <a:solidFill>
                  <a:schemeClr val="tx1"/>
                </a:solidFill>
              </a:rPr>
              <a:t>     y</a:t>
            </a:r>
            <a:r>
              <a:rPr lang="uk-UA" baseline="-25000" dirty="0">
                <a:solidFill>
                  <a:schemeClr val="tx1"/>
                </a:solidFill>
              </a:rPr>
              <a:t>i</a:t>
            </a:r>
            <a:r>
              <a:rPr lang="uk-UA" dirty="0">
                <a:solidFill>
                  <a:schemeClr val="tx1"/>
                </a:solidFill>
              </a:rPr>
              <a:t> і x</a:t>
            </a:r>
            <a:r>
              <a:rPr lang="uk-UA" baseline="-25000" dirty="0">
                <a:solidFill>
                  <a:schemeClr val="tx1"/>
                </a:solidFill>
              </a:rPr>
              <a:t>i</a:t>
            </a:r>
            <a:r>
              <a:rPr lang="uk-UA" dirty="0">
                <a:solidFill>
                  <a:schemeClr val="tx1"/>
                </a:solidFill>
              </a:rPr>
              <a:t> – молярні концентрації (долі) компонентів у паровій і рідкій фазах;</a:t>
            </a:r>
          </a:p>
          <a:p>
            <a:pPr algn="l"/>
            <a:r>
              <a:rPr lang="uk-UA" dirty="0">
                <a:solidFill>
                  <a:schemeClr val="tx1"/>
                </a:solidFill>
              </a:rPr>
              <a:t>     Q</a:t>
            </a:r>
            <a:r>
              <a:rPr lang="uk-UA" baseline="-25000" dirty="0">
                <a:solidFill>
                  <a:schemeClr val="tx1"/>
                </a:solidFill>
              </a:rPr>
              <a:t>i</a:t>
            </a:r>
            <a:r>
              <a:rPr lang="uk-UA" dirty="0">
                <a:solidFill>
                  <a:schemeClr val="tx1"/>
                </a:solidFill>
              </a:rPr>
              <a:t> – тиск насиченої пари компонентів суміші в чистому вигляді; </a:t>
            </a:r>
          </a:p>
          <a:p>
            <a:pPr algn="l"/>
            <a:r>
              <a:rPr lang="uk-UA" dirty="0">
                <a:solidFill>
                  <a:schemeClr val="tx1"/>
                </a:solidFill>
              </a:rPr>
              <a:t>     р·у</a:t>
            </a:r>
            <a:r>
              <a:rPr lang="uk-UA" baseline="-25000" dirty="0">
                <a:solidFill>
                  <a:schemeClr val="tx1"/>
                </a:solidFill>
              </a:rPr>
              <a:t>i</a:t>
            </a:r>
            <a:r>
              <a:rPr lang="uk-UA" dirty="0">
                <a:solidFill>
                  <a:schemeClr val="tx1"/>
                </a:solidFill>
              </a:rPr>
              <a:t> – парціальний тиск </a:t>
            </a:r>
            <a:r>
              <a:rPr lang="uk-UA" dirty="0" smtClean="0">
                <a:solidFill>
                  <a:schemeClr val="tx1"/>
                </a:solidFill>
              </a:rPr>
              <a:t>i – тогo </a:t>
            </a:r>
            <a:r>
              <a:rPr lang="uk-UA" dirty="0">
                <a:solidFill>
                  <a:schemeClr val="tx1"/>
                </a:solidFill>
              </a:rPr>
              <a:t>компонента в паровій фазі; </a:t>
            </a:r>
          </a:p>
          <a:p>
            <a:pPr algn="l"/>
            <a:r>
              <a:rPr lang="uk-UA" dirty="0">
                <a:solidFill>
                  <a:schemeClr val="tx1"/>
                </a:solidFill>
              </a:rPr>
              <a:t>     x</a:t>
            </a:r>
            <a:r>
              <a:rPr lang="uk-UA" baseline="-25000" dirty="0">
                <a:solidFill>
                  <a:schemeClr val="tx1"/>
                </a:solidFill>
              </a:rPr>
              <a:t>i</a:t>
            </a:r>
            <a:r>
              <a:rPr lang="uk-UA" dirty="0">
                <a:solidFill>
                  <a:schemeClr val="tx1"/>
                </a:solidFill>
              </a:rPr>
              <a:t>·Q</a:t>
            </a:r>
            <a:r>
              <a:rPr lang="uk-UA" baseline="-25000" dirty="0">
                <a:solidFill>
                  <a:schemeClr val="tx1"/>
                </a:solidFill>
              </a:rPr>
              <a:t>i</a:t>
            </a:r>
            <a:r>
              <a:rPr lang="uk-UA" dirty="0">
                <a:solidFill>
                  <a:schemeClr val="tx1"/>
                </a:solidFill>
              </a:rPr>
              <a:t> – парціальний тиск того ж компонента у рідкій фазі.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99592" y="0"/>
            <a:ext cx="7772400" cy="1470025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Двохфазна рівновагова система газ і конденсат</a:t>
            </a:r>
            <a:endParaRPr lang="uk-UA" sz="32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971600" y="4509120"/>
            <a:ext cx="7920880" cy="2016224"/>
          </a:xfrm>
        </p:spPr>
        <p:txBody>
          <a:bodyPr>
            <a:normAutofit/>
          </a:bodyPr>
          <a:lstStyle/>
          <a:p>
            <a:pPr algn="l"/>
            <a:r>
              <a:rPr lang="uk-UA" i="1" u="sng" dirty="0" smtClean="0">
                <a:solidFill>
                  <a:schemeClr val="tx1"/>
                </a:solidFill>
              </a:rPr>
              <a:t> Закон Дальтона</a:t>
            </a:r>
            <a:r>
              <a:rPr lang="uk-UA" u="sng" dirty="0" smtClean="0">
                <a:solidFill>
                  <a:schemeClr val="tx1"/>
                </a:solidFill>
              </a:rPr>
              <a:t>: </a:t>
            </a:r>
            <a:r>
              <a:rPr lang="uk-UA" dirty="0" smtClean="0">
                <a:solidFill>
                  <a:schemeClr val="tx1"/>
                </a:solidFill>
              </a:rPr>
              <a:t>парціальний тиск компоненту в суміші ідеальних газів дорівнює добутку його молярної долі на загальний тиск.</a:t>
            </a:r>
            <a:r>
              <a:rPr lang="ru-RU" dirty="0"/>
              <a:t> </a:t>
            </a:r>
            <a:endParaRPr lang="ru-RU" dirty="0" smtClean="0"/>
          </a:p>
          <a:p>
            <a:pPr algn="l"/>
            <a:r>
              <a:rPr lang="ru-RU" i="1" u="sng" dirty="0" smtClean="0">
                <a:solidFill>
                  <a:schemeClr val="tx1"/>
                </a:solidFill>
              </a:rPr>
              <a:t> Закон Рауля</a:t>
            </a:r>
            <a:r>
              <a:rPr lang="ru-RU" i="1" dirty="0" smtClean="0">
                <a:solidFill>
                  <a:schemeClr val="tx1"/>
                </a:solidFill>
              </a:rPr>
              <a:t>: </a:t>
            </a:r>
            <a:r>
              <a:rPr lang="ru-RU" dirty="0" smtClean="0">
                <a:solidFill>
                  <a:schemeClr val="tx1"/>
                </a:solidFill>
              </a:rPr>
              <a:t>парціальний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тиск компоненту в ідеальному розчині дорівнює добутку тиску насичених парів на мольну концентрацію  компоненту у рідкій фазі</a:t>
            </a:r>
          </a:p>
          <a:p>
            <a:endParaRPr lang="ru-RU" dirty="0"/>
          </a:p>
          <a:p>
            <a:pPr algn="l"/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4358955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432047"/>
          </a:xfrm>
        </p:spPr>
        <p:txBody>
          <a:bodyPr>
            <a:noAutofit/>
          </a:bodyPr>
          <a:lstStyle/>
          <a:p>
            <a:r>
              <a:rPr lang="uk-UA" sz="3200" dirty="0"/>
              <a:t>Для суміші компонентів </a:t>
            </a:r>
            <a:r>
              <a:rPr lang="uk-UA" sz="3200" dirty="0" smtClean="0"/>
              <a:t>маємо:</a:t>
            </a:r>
            <a:endParaRPr lang="uk-UA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1556792"/>
            <a:ext cx="6400800" cy="4536504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y</a:t>
            </a:r>
            <a:r>
              <a:rPr lang="uk-UA" baseline="-25000" dirty="0">
                <a:solidFill>
                  <a:schemeClr val="tx1"/>
                </a:solidFill>
              </a:rPr>
              <a:t>i</a:t>
            </a:r>
            <a:r>
              <a:rPr lang="uk-UA" dirty="0">
                <a:solidFill>
                  <a:schemeClr val="tx1"/>
                </a:solidFill>
              </a:rPr>
              <a:t> = </a:t>
            </a:r>
            <a:r>
              <a:rPr lang="uk-UA" dirty="0" smtClean="0">
                <a:solidFill>
                  <a:schemeClr val="tx1"/>
                </a:solidFill>
              </a:rPr>
              <a:t>             </a:t>
            </a:r>
            <a:r>
              <a:rPr lang="uk-UA" dirty="0" smtClean="0"/>
              <a:t>,</a:t>
            </a:r>
            <a:endParaRPr lang="uk-UA" dirty="0"/>
          </a:p>
          <a:p>
            <a:r>
              <a:rPr lang="uk-UA" dirty="0" smtClean="0"/>
              <a:t> </a:t>
            </a:r>
            <a:endParaRPr lang="uk-UA" dirty="0"/>
          </a:p>
          <a:p>
            <a:endParaRPr lang="uk-UA" dirty="0" smtClean="0"/>
          </a:p>
          <a:p>
            <a:r>
              <a:rPr lang="uk-UA" dirty="0" smtClean="0">
                <a:solidFill>
                  <a:schemeClr val="tx1"/>
                </a:solidFill>
              </a:rPr>
              <a:t>x</a:t>
            </a:r>
            <a:r>
              <a:rPr lang="uk-UA" baseline="-25000" dirty="0" smtClean="0">
                <a:solidFill>
                  <a:schemeClr val="tx1"/>
                </a:solidFill>
              </a:rPr>
              <a:t>i</a:t>
            </a:r>
            <a:r>
              <a:rPr lang="uk-UA" dirty="0">
                <a:solidFill>
                  <a:schemeClr val="tx1"/>
                </a:solidFill>
              </a:rPr>
              <a:t> = </a:t>
            </a: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 dirty="0"/>
          </a:p>
        </p:txBody>
      </p:sp>
      <p:graphicFrame>
        <p:nvGraphicFramePr>
          <p:cNvPr id="6145" name="Object 1"/>
          <p:cNvGraphicFramePr>
            <a:graphicFrameLocks noChangeAspect="1"/>
          </p:cNvGraphicFramePr>
          <p:nvPr/>
        </p:nvGraphicFramePr>
        <p:xfrm>
          <a:off x="4211960" y="1340768"/>
          <a:ext cx="936104" cy="1521169"/>
        </p:xfrm>
        <a:graphic>
          <a:graphicData uri="http://schemas.openxmlformats.org/presentationml/2006/ole">
            <p:oleObj spid="_x0000_s6145" name="Equation" r:id="rId3" imgW="380835" imgH="622030" progId="">
              <p:embed/>
            </p:oleObj>
          </a:graphicData>
        </a:graphic>
      </p:graphicFrame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 dirty="0"/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4932040" y="3212975"/>
          <a:ext cx="792088" cy="1287143"/>
        </p:xfrm>
        <a:graphic>
          <a:graphicData uri="http://schemas.openxmlformats.org/presentationml/2006/ole">
            <p:oleObj spid="_x0000_s6147" name="Equation" r:id="rId4" imgW="380835" imgH="622030" progId="">
              <p:embed/>
            </p:oleObj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763688" y="46531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– кількість молів i-гo компонента відповідно в газовій і рідкій </a:t>
            </a:r>
            <a:r>
              <a:rPr lang="uk-UA" dirty="0" smtClean="0"/>
              <a:t>фазах;</a:t>
            </a:r>
          </a:p>
          <a:p>
            <a:endParaRPr lang="uk-UA" dirty="0"/>
          </a:p>
          <a:p>
            <a:r>
              <a:rPr lang="en-US" dirty="0" smtClean="0"/>
              <a:t>m</a:t>
            </a:r>
            <a:r>
              <a:rPr lang="uk-UA" dirty="0" smtClean="0"/>
              <a:t>– </a:t>
            </a:r>
            <a:r>
              <a:rPr lang="uk-UA" dirty="0"/>
              <a:t>загальна кількість компонентів.</a:t>
            </a:r>
          </a:p>
          <a:p>
            <a:endParaRPr lang="uk-UA" dirty="0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 dirty="0"/>
          </a:p>
        </p:txBody>
      </p:sp>
      <p:graphicFrame>
        <p:nvGraphicFramePr>
          <p:cNvPr id="6154" name="Object 10"/>
          <p:cNvGraphicFramePr>
            <a:graphicFrameLocks noChangeAspect="1"/>
          </p:cNvGraphicFramePr>
          <p:nvPr/>
        </p:nvGraphicFramePr>
        <p:xfrm>
          <a:off x="0" y="0"/>
          <a:ext cx="161925" cy="219075"/>
        </p:xfrm>
        <a:graphic>
          <a:graphicData uri="http://schemas.openxmlformats.org/presentationml/2006/ole">
            <p:oleObj spid="_x0000_s6154" name="Equation" r:id="rId5" imgW="164885" imgH="215619" progId="">
              <p:embed/>
            </p:oleObj>
          </a:graphicData>
        </a:graphic>
      </p:graphicFrame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 dirty="0"/>
          </a:p>
        </p:txBody>
      </p:sp>
      <p:graphicFrame>
        <p:nvGraphicFramePr>
          <p:cNvPr id="6156" name="Object 12"/>
          <p:cNvGraphicFramePr>
            <a:graphicFrameLocks noChangeAspect="1"/>
          </p:cNvGraphicFramePr>
          <p:nvPr/>
        </p:nvGraphicFramePr>
        <p:xfrm>
          <a:off x="0" y="0"/>
          <a:ext cx="161925" cy="219075"/>
        </p:xfrm>
        <a:graphic>
          <a:graphicData uri="http://schemas.openxmlformats.org/presentationml/2006/ole">
            <p:oleObj spid="_x0000_s6156" name="Equation" r:id="rId6" imgW="164885" imgH="215619" progId="">
              <p:embed/>
            </p:oleObj>
          </a:graphicData>
        </a:graphic>
      </p:graphicFrame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 dirty="0"/>
          </a:p>
        </p:txBody>
      </p:sp>
      <p:graphicFrame>
        <p:nvGraphicFramePr>
          <p:cNvPr id="6158" name="Object 14"/>
          <p:cNvGraphicFramePr>
            <a:graphicFrameLocks noChangeAspect="1"/>
          </p:cNvGraphicFramePr>
          <p:nvPr/>
        </p:nvGraphicFramePr>
        <p:xfrm>
          <a:off x="1043608" y="4653136"/>
          <a:ext cx="305941" cy="360040"/>
        </p:xfrm>
        <a:graphic>
          <a:graphicData uri="http://schemas.openxmlformats.org/presentationml/2006/ole">
            <p:oleObj spid="_x0000_s6158" name="Equation" r:id="rId7" imgW="164885" imgH="215619" progId="">
              <p:embed/>
            </p:oleObj>
          </a:graphicData>
        </a:graphic>
      </p:graphicFrame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 dirty="0"/>
          </a:p>
        </p:txBody>
      </p:sp>
      <p:graphicFrame>
        <p:nvGraphicFramePr>
          <p:cNvPr id="6160" name="Object 16"/>
          <p:cNvGraphicFramePr>
            <a:graphicFrameLocks noChangeAspect="1"/>
          </p:cNvGraphicFramePr>
          <p:nvPr/>
        </p:nvGraphicFramePr>
        <p:xfrm>
          <a:off x="1475656" y="4653136"/>
          <a:ext cx="288032" cy="348670"/>
        </p:xfrm>
        <a:graphic>
          <a:graphicData uri="http://schemas.openxmlformats.org/presentationml/2006/ole">
            <p:oleObj spid="_x0000_s6160" name="Equation" r:id="rId8" imgW="177569" imgH="215619" progId="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71600" y="0"/>
            <a:ext cx="7772400" cy="578495"/>
          </a:xfrm>
        </p:spPr>
        <p:txBody>
          <a:bodyPr>
            <a:normAutofit fontScale="90000"/>
          </a:bodyPr>
          <a:lstStyle/>
          <a:p>
            <a:r>
              <a:rPr lang="uk-UA" sz="3200" dirty="0" smtClean="0"/>
              <a:t>Розрахунок фазових рівноваг</a:t>
            </a:r>
            <a:endParaRPr lang="uk-UA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7544" y="836712"/>
            <a:ext cx="8424936" cy="504056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uk-UA" sz="2600" dirty="0" smtClean="0">
                <a:solidFill>
                  <a:schemeClr val="tx1"/>
                </a:solidFill>
              </a:rPr>
              <a:t>Якщо даний склад рідкої фази:</a:t>
            </a:r>
          </a:p>
          <a:p>
            <a:pPr algn="l"/>
            <a:r>
              <a:rPr lang="uk-UA" sz="2600" dirty="0" smtClean="0">
                <a:solidFill>
                  <a:schemeClr val="tx1"/>
                </a:solidFill>
              </a:rPr>
              <a:t>                                         x</a:t>
            </a:r>
            <a:r>
              <a:rPr lang="uk-UA" sz="2600" baseline="-25000" dirty="0" smtClean="0">
                <a:solidFill>
                  <a:schemeClr val="tx1"/>
                </a:solidFill>
              </a:rPr>
              <a:t>1 </a:t>
            </a:r>
            <a:r>
              <a:rPr lang="uk-UA" sz="2600" dirty="0" smtClean="0">
                <a:solidFill>
                  <a:schemeClr val="tx1"/>
                </a:solidFill>
              </a:rPr>
              <a:t>+ x</a:t>
            </a:r>
            <a:r>
              <a:rPr lang="uk-UA" sz="2600" baseline="-25000" dirty="0" smtClean="0">
                <a:solidFill>
                  <a:schemeClr val="tx1"/>
                </a:solidFill>
              </a:rPr>
              <a:t>2 </a:t>
            </a:r>
            <a:r>
              <a:rPr lang="uk-UA" sz="2600" dirty="0" smtClean="0">
                <a:solidFill>
                  <a:schemeClr val="tx1"/>
                </a:solidFill>
              </a:rPr>
              <a:t>+ ... + x</a:t>
            </a:r>
            <a:r>
              <a:rPr lang="uk-UA" sz="2600" baseline="-25000" dirty="0" smtClean="0">
                <a:solidFill>
                  <a:schemeClr val="tx1"/>
                </a:solidFill>
              </a:rPr>
              <a:t>m </a:t>
            </a:r>
            <a:r>
              <a:rPr lang="uk-UA" sz="2600" dirty="0" smtClean="0">
                <a:solidFill>
                  <a:schemeClr val="tx1"/>
                </a:solidFill>
              </a:rPr>
              <a:t>= 1,</a:t>
            </a:r>
          </a:p>
          <a:p>
            <a:pPr algn="l"/>
            <a:r>
              <a:rPr lang="uk-UA" sz="2600" dirty="0" smtClean="0">
                <a:solidFill>
                  <a:schemeClr val="tx1"/>
                </a:solidFill>
              </a:rPr>
              <a:t>де x</a:t>
            </a:r>
            <a:r>
              <a:rPr lang="uk-UA" sz="2600" baseline="-25000" dirty="0" smtClean="0">
                <a:solidFill>
                  <a:schemeClr val="tx1"/>
                </a:solidFill>
              </a:rPr>
              <a:t>1</a:t>
            </a:r>
            <a:r>
              <a:rPr lang="uk-UA" sz="2600" dirty="0" smtClean="0">
                <a:solidFill>
                  <a:schemeClr val="tx1"/>
                </a:solidFill>
              </a:rPr>
              <a:t>, х</a:t>
            </a:r>
            <a:r>
              <a:rPr lang="uk-UA" sz="2600" baseline="-25000" dirty="0" smtClean="0">
                <a:solidFill>
                  <a:schemeClr val="tx1"/>
                </a:solidFill>
              </a:rPr>
              <a:t>2</a:t>
            </a:r>
            <a:r>
              <a:rPr lang="uk-UA" sz="2600" dirty="0" smtClean="0">
                <a:solidFill>
                  <a:schemeClr val="tx1"/>
                </a:solidFill>
              </a:rPr>
              <a:t>, ..., х</a:t>
            </a:r>
            <a:r>
              <a:rPr lang="uk-UA" sz="2600" baseline="-25000" dirty="0" smtClean="0">
                <a:solidFill>
                  <a:schemeClr val="tx1"/>
                </a:solidFill>
              </a:rPr>
              <a:t>m</a:t>
            </a:r>
            <a:r>
              <a:rPr lang="uk-UA" sz="2600" dirty="0" smtClean="0">
                <a:solidFill>
                  <a:schemeClr val="tx1"/>
                </a:solidFill>
              </a:rPr>
              <a:t> – молярна концентрація відповідних компонентів, дол. од..</a:t>
            </a:r>
          </a:p>
          <a:p>
            <a:pPr algn="l"/>
            <a:r>
              <a:rPr lang="uk-UA" sz="2600" dirty="0" smtClean="0">
                <a:solidFill>
                  <a:schemeClr val="tx1"/>
                </a:solidFill>
              </a:rPr>
              <a:t>Нехай тиск насиченої пари компонентів за даної температури дорівнює Q</a:t>
            </a:r>
            <a:r>
              <a:rPr lang="uk-UA" sz="2600" baseline="-25000" dirty="0" smtClean="0">
                <a:solidFill>
                  <a:schemeClr val="tx1"/>
                </a:solidFill>
              </a:rPr>
              <a:t>1</a:t>
            </a:r>
            <a:r>
              <a:rPr lang="uk-UA" sz="2600" dirty="0" smtClean="0">
                <a:solidFill>
                  <a:schemeClr val="tx1"/>
                </a:solidFill>
              </a:rPr>
              <a:t>, Q</a:t>
            </a:r>
            <a:r>
              <a:rPr lang="uk-UA" sz="2600" baseline="-25000" dirty="0" smtClean="0">
                <a:solidFill>
                  <a:schemeClr val="tx1"/>
                </a:solidFill>
              </a:rPr>
              <a:t>2</a:t>
            </a:r>
            <a:r>
              <a:rPr lang="uk-UA" sz="2600" dirty="0" smtClean="0">
                <a:solidFill>
                  <a:schemeClr val="tx1"/>
                </a:solidFill>
              </a:rPr>
              <a:t>, ..., Q</a:t>
            </a:r>
            <a:r>
              <a:rPr lang="uk-UA" sz="2600" baseline="-25000" dirty="0" smtClean="0">
                <a:solidFill>
                  <a:schemeClr val="tx1"/>
                </a:solidFill>
              </a:rPr>
              <a:t>m</a:t>
            </a:r>
            <a:r>
              <a:rPr lang="uk-UA" sz="2600" dirty="0" smtClean="0">
                <a:solidFill>
                  <a:schemeClr val="tx1"/>
                </a:solidFill>
              </a:rPr>
              <a:t>. Тиск пари такої суміші за законом Рауля рівний:</a:t>
            </a:r>
          </a:p>
          <a:p>
            <a:r>
              <a:rPr lang="uk-UA" sz="2600" dirty="0" smtClean="0">
                <a:solidFill>
                  <a:schemeClr val="tx1"/>
                </a:solidFill>
              </a:rPr>
              <a:t>р = р</a:t>
            </a:r>
            <a:r>
              <a:rPr lang="uk-UA" sz="2600" baseline="-25000" dirty="0" smtClean="0">
                <a:solidFill>
                  <a:schemeClr val="tx1"/>
                </a:solidFill>
              </a:rPr>
              <a:t>1 </a:t>
            </a:r>
            <a:r>
              <a:rPr lang="uk-UA" sz="2600" dirty="0" smtClean="0">
                <a:solidFill>
                  <a:schemeClr val="tx1"/>
                </a:solidFill>
              </a:rPr>
              <a:t>+ р</a:t>
            </a:r>
            <a:r>
              <a:rPr lang="uk-UA" sz="2600" baseline="-25000" dirty="0" smtClean="0">
                <a:solidFill>
                  <a:schemeClr val="tx1"/>
                </a:solidFill>
              </a:rPr>
              <a:t>2 </a:t>
            </a:r>
            <a:r>
              <a:rPr lang="uk-UA" sz="2600" dirty="0" smtClean="0">
                <a:solidFill>
                  <a:schemeClr val="tx1"/>
                </a:solidFill>
              </a:rPr>
              <a:t>+…+ р</a:t>
            </a:r>
            <a:r>
              <a:rPr lang="uk-UA" sz="2600" baseline="-25000" dirty="0" smtClean="0">
                <a:solidFill>
                  <a:schemeClr val="tx1"/>
                </a:solidFill>
              </a:rPr>
              <a:t>m</a:t>
            </a:r>
            <a:r>
              <a:rPr lang="uk-UA" sz="2600" dirty="0" smtClean="0">
                <a:solidFill>
                  <a:schemeClr val="tx1"/>
                </a:solidFill>
              </a:rPr>
              <a:t>= x</a:t>
            </a:r>
            <a:r>
              <a:rPr lang="uk-UA" sz="2600" baseline="-25000" dirty="0" smtClean="0">
                <a:solidFill>
                  <a:schemeClr val="tx1"/>
                </a:solidFill>
              </a:rPr>
              <a:t>1</a:t>
            </a:r>
            <a:r>
              <a:rPr lang="uk-UA" sz="2600" dirty="0" smtClean="0">
                <a:solidFill>
                  <a:schemeClr val="tx1"/>
                </a:solidFill>
              </a:rPr>
              <a:t>Q</a:t>
            </a:r>
            <a:r>
              <a:rPr lang="uk-UA" sz="2600" baseline="-25000" dirty="0" smtClean="0">
                <a:solidFill>
                  <a:schemeClr val="tx1"/>
                </a:solidFill>
              </a:rPr>
              <a:t>1 </a:t>
            </a:r>
            <a:r>
              <a:rPr lang="uk-UA" sz="2600" dirty="0" smtClean="0">
                <a:solidFill>
                  <a:schemeClr val="tx1"/>
                </a:solidFill>
              </a:rPr>
              <a:t>+ x</a:t>
            </a:r>
            <a:r>
              <a:rPr lang="uk-UA" sz="2600" baseline="-25000" dirty="0" smtClean="0">
                <a:solidFill>
                  <a:schemeClr val="tx1"/>
                </a:solidFill>
              </a:rPr>
              <a:t>2</a:t>
            </a:r>
            <a:r>
              <a:rPr lang="uk-UA" sz="2600" dirty="0" smtClean="0">
                <a:solidFill>
                  <a:schemeClr val="tx1"/>
                </a:solidFill>
              </a:rPr>
              <a:t>Q</a:t>
            </a:r>
            <a:r>
              <a:rPr lang="uk-UA" sz="2600" baseline="-25000" dirty="0" smtClean="0">
                <a:solidFill>
                  <a:schemeClr val="tx1"/>
                </a:solidFill>
              </a:rPr>
              <a:t>2 </a:t>
            </a:r>
            <a:r>
              <a:rPr lang="uk-UA" sz="2600" dirty="0" smtClean="0">
                <a:solidFill>
                  <a:schemeClr val="tx1"/>
                </a:solidFill>
              </a:rPr>
              <a:t>+...+ x</a:t>
            </a:r>
            <a:r>
              <a:rPr lang="uk-UA" sz="2600" baseline="-25000" dirty="0" smtClean="0">
                <a:solidFill>
                  <a:schemeClr val="tx1"/>
                </a:solidFill>
              </a:rPr>
              <a:t>m</a:t>
            </a:r>
            <a:r>
              <a:rPr lang="uk-UA" sz="2600" dirty="0" smtClean="0">
                <a:solidFill>
                  <a:schemeClr val="tx1"/>
                </a:solidFill>
              </a:rPr>
              <a:t>Q</a:t>
            </a:r>
            <a:r>
              <a:rPr lang="uk-UA" sz="2600" baseline="-25000" dirty="0" smtClean="0">
                <a:solidFill>
                  <a:schemeClr val="tx1"/>
                </a:solidFill>
              </a:rPr>
              <a:t>m</a:t>
            </a:r>
            <a:r>
              <a:rPr lang="uk-UA" sz="2600" dirty="0" smtClean="0">
                <a:solidFill>
                  <a:schemeClr val="tx1"/>
                </a:solidFill>
              </a:rPr>
              <a:t> </a:t>
            </a:r>
          </a:p>
          <a:p>
            <a:endParaRPr lang="uk-UA" sz="2600" dirty="0" smtClean="0">
              <a:solidFill>
                <a:schemeClr val="tx1"/>
              </a:solidFill>
            </a:endParaRPr>
          </a:p>
          <a:p>
            <a:r>
              <a:rPr lang="uk-UA" sz="2600" dirty="0" smtClean="0">
                <a:solidFill>
                  <a:schemeClr val="tx1"/>
                </a:solidFill>
              </a:rPr>
              <a:t>      p =                   ,</a:t>
            </a:r>
          </a:p>
          <a:p>
            <a:endParaRPr lang="uk-UA" sz="2600" dirty="0" smtClean="0">
              <a:solidFill>
                <a:schemeClr val="tx1"/>
              </a:solidFill>
            </a:endParaRPr>
          </a:p>
          <a:p>
            <a:r>
              <a:rPr lang="uk-UA" sz="2600" dirty="0" smtClean="0">
                <a:solidFill>
                  <a:schemeClr val="tx1"/>
                </a:solidFill>
              </a:rPr>
              <a:t>де p</a:t>
            </a:r>
            <a:r>
              <a:rPr lang="uk-UA" sz="2600" baseline="-25000" dirty="0" smtClean="0">
                <a:solidFill>
                  <a:schemeClr val="tx1"/>
                </a:solidFill>
              </a:rPr>
              <a:t>1</a:t>
            </a:r>
            <a:r>
              <a:rPr lang="uk-UA" sz="2600" dirty="0" smtClean="0">
                <a:solidFill>
                  <a:schemeClr val="tx1"/>
                </a:solidFill>
              </a:rPr>
              <a:t>, p</a:t>
            </a:r>
            <a:r>
              <a:rPr lang="uk-UA" sz="2600" baseline="-25000" dirty="0" smtClean="0">
                <a:solidFill>
                  <a:schemeClr val="tx1"/>
                </a:solidFill>
              </a:rPr>
              <a:t>2</a:t>
            </a:r>
            <a:r>
              <a:rPr lang="uk-UA" sz="2600" dirty="0" smtClean="0">
                <a:solidFill>
                  <a:schemeClr val="tx1"/>
                </a:solidFill>
              </a:rPr>
              <a:t>, ..., р</a:t>
            </a:r>
            <a:r>
              <a:rPr lang="uk-UA" sz="2600" baseline="-25000" dirty="0" smtClean="0">
                <a:solidFill>
                  <a:schemeClr val="tx1"/>
                </a:solidFill>
              </a:rPr>
              <a:t>m</a:t>
            </a:r>
            <a:r>
              <a:rPr lang="uk-UA" sz="2600" dirty="0" smtClean="0">
                <a:solidFill>
                  <a:schemeClr val="tx1"/>
                </a:solidFill>
              </a:rPr>
              <a:t> – парціальний тиск компонентів у рідкій фазі.</a:t>
            </a:r>
            <a:r>
              <a:rPr lang="uk-UA" sz="2600" dirty="0" smtClean="0"/>
              <a:t> </a:t>
            </a:r>
          </a:p>
          <a:p>
            <a:r>
              <a:rPr lang="uk-UA" sz="2600" dirty="0" smtClean="0">
                <a:solidFill>
                  <a:schemeClr val="tx1"/>
                </a:solidFill>
              </a:rPr>
              <a:t>Це рівняння називається рівнянням початку однократного (контактного) випару.</a:t>
            </a:r>
          </a:p>
          <a:p>
            <a:endParaRPr lang="uk-UA" sz="2400" dirty="0" smtClean="0">
              <a:solidFill>
                <a:schemeClr val="tx1"/>
              </a:solidFill>
            </a:endParaRPr>
          </a:p>
          <a:p>
            <a:endParaRPr lang="uk-UA" sz="2400" dirty="0" smtClean="0">
              <a:solidFill>
                <a:schemeClr val="tx1"/>
              </a:solidFill>
            </a:endParaRPr>
          </a:p>
          <a:p>
            <a:pPr algn="l"/>
            <a:endParaRPr lang="uk-UA" sz="2400" dirty="0" smtClean="0">
              <a:solidFill>
                <a:schemeClr val="tx1"/>
              </a:solidFill>
            </a:endParaRPr>
          </a:p>
          <a:p>
            <a:pPr algn="l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 dirty="0"/>
          </a:p>
        </p:txBody>
      </p:sp>
      <p:graphicFrame>
        <p:nvGraphicFramePr>
          <p:cNvPr id="51201" name="Object 1"/>
          <p:cNvGraphicFramePr>
            <a:graphicFrameLocks noChangeAspect="1"/>
          </p:cNvGraphicFramePr>
          <p:nvPr/>
        </p:nvGraphicFramePr>
        <p:xfrm>
          <a:off x="4499992" y="3645024"/>
          <a:ext cx="1050852" cy="829620"/>
        </p:xfrm>
        <a:graphic>
          <a:graphicData uri="http://schemas.openxmlformats.org/presentationml/2006/ole">
            <p:oleObj spid="_x0000_s51201" name="Equation" r:id="rId3" imgW="545863" imgH="431613" progId="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15616" y="1"/>
            <a:ext cx="7772400" cy="620688"/>
          </a:xfrm>
        </p:spPr>
        <p:txBody>
          <a:bodyPr>
            <a:normAutofit/>
          </a:bodyPr>
          <a:lstStyle/>
          <a:p>
            <a:r>
              <a:rPr lang="uk-UA" sz="2800" dirty="0" smtClean="0"/>
              <a:t>Розрахунок фазових рівноваг</a:t>
            </a:r>
            <a:endParaRPr lang="uk-UA" sz="28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9552" y="620688"/>
            <a:ext cx="8352928" cy="54006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uk-UA" sz="8000" dirty="0" smtClean="0">
                <a:solidFill>
                  <a:schemeClr val="tx1"/>
                </a:solidFill>
              </a:rPr>
              <a:t>Якщо  даний склад парової фази суміші рівний: </a:t>
            </a:r>
          </a:p>
          <a:p>
            <a:r>
              <a:rPr lang="uk-UA" sz="8000" dirty="0" smtClean="0">
                <a:solidFill>
                  <a:schemeClr val="tx1"/>
                </a:solidFill>
              </a:rPr>
              <a:t>y</a:t>
            </a:r>
            <a:r>
              <a:rPr lang="uk-UA" sz="8000" baseline="-25000" dirty="0" smtClean="0">
                <a:solidFill>
                  <a:schemeClr val="tx1"/>
                </a:solidFill>
              </a:rPr>
              <a:t>1 </a:t>
            </a:r>
            <a:r>
              <a:rPr lang="uk-UA" sz="8000" dirty="0" smtClean="0">
                <a:solidFill>
                  <a:schemeClr val="tx1"/>
                </a:solidFill>
              </a:rPr>
              <a:t>+ y</a:t>
            </a:r>
            <a:r>
              <a:rPr lang="uk-UA" sz="8000" baseline="-25000" dirty="0" smtClean="0">
                <a:solidFill>
                  <a:schemeClr val="tx1"/>
                </a:solidFill>
              </a:rPr>
              <a:t>2 </a:t>
            </a:r>
            <a:r>
              <a:rPr lang="uk-UA" sz="8000" dirty="0" smtClean="0">
                <a:solidFill>
                  <a:schemeClr val="tx1"/>
                </a:solidFill>
              </a:rPr>
              <a:t>+...+ y</a:t>
            </a:r>
            <a:r>
              <a:rPr lang="uk-UA" sz="8000" baseline="-25000" dirty="0" smtClean="0">
                <a:solidFill>
                  <a:schemeClr val="tx1"/>
                </a:solidFill>
              </a:rPr>
              <a:t>m </a:t>
            </a:r>
            <a:r>
              <a:rPr lang="uk-UA" sz="8000" dirty="0" smtClean="0">
                <a:solidFill>
                  <a:schemeClr val="tx1"/>
                </a:solidFill>
              </a:rPr>
              <a:t>= 1,</a:t>
            </a:r>
          </a:p>
          <a:p>
            <a:r>
              <a:rPr lang="uk-UA" sz="8000" dirty="0" smtClean="0">
                <a:solidFill>
                  <a:schemeClr val="tx1"/>
                </a:solidFill>
              </a:rPr>
              <a:t>де у</a:t>
            </a:r>
            <a:r>
              <a:rPr lang="uk-UA" sz="8000" baseline="-25000" dirty="0" smtClean="0">
                <a:solidFill>
                  <a:schemeClr val="tx1"/>
                </a:solidFill>
              </a:rPr>
              <a:t>1</a:t>
            </a:r>
            <a:r>
              <a:rPr lang="uk-UA" sz="8000" dirty="0" smtClean="0">
                <a:solidFill>
                  <a:schemeClr val="tx1"/>
                </a:solidFill>
              </a:rPr>
              <a:t>, y</a:t>
            </a:r>
            <a:r>
              <a:rPr lang="uk-UA" sz="8000" baseline="-25000" dirty="0" smtClean="0">
                <a:solidFill>
                  <a:schemeClr val="tx1"/>
                </a:solidFill>
              </a:rPr>
              <a:t>2</a:t>
            </a:r>
            <a:r>
              <a:rPr lang="uk-UA" sz="8000" dirty="0" smtClean="0">
                <a:solidFill>
                  <a:schemeClr val="tx1"/>
                </a:solidFill>
              </a:rPr>
              <a:t>, ..., y</a:t>
            </a:r>
            <a:r>
              <a:rPr lang="uk-UA" sz="8000" baseline="-25000" dirty="0" smtClean="0">
                <a:solidFill>
                  <a:schemeClr val="tx1"/>
                </a:solidFill>
              </a:rPr>
              <a:t>m</a:t>
            </a:r>
            <a:r>
              <a:rPr lang="uk-UA" sz="8000" dirty="0" smtClean="0">
                <a:solidFill>
                  <a:schemeClr val="tx1"/>
                </a:solidFill>
              </a:rPr>
              <a:t> – молярна концентрація вуглеводнів у газовій фазі, дол. од.</a:t>
            </a:r>
          </a:p>
          <a:p>
            <a:pPr algn="just"/>
            <a:r>
              <a:rPr lang="uk-UA" sz="8000" dirty="0" smtClean="0">
                <a:solidFill>
                  <a:schemeClr val="tx1"/>
                </a:solidFill>
              </a:rPr>
              <a:t>Визначити загальний тиск у системі, як у попередньому прикладі, не можна, оскільки не відомий склад рідкої фази. Тиск пари суміші за даними складу парової фази можна знайти, виходячи з наступного.</a:t>
            </a:r>
          </a:p>
          <a:p>
            <a:pPr algn="l"/>
            <a:r>
              <a:rPr lang="uk-UA" sz="8000" dirty="0" smtClean="0">
                <a:solidFill>
                  <a:schemeClr val="tx1"/>
                </a:solidFill>
              </a:rPr>
              <a:t>Для кожного компонента напишемо:</a:t>
            </a:r>
          </a:p>
          <a:p>
            <a:r>
              <a:rPr lang="uk-UA" sz="8000" dirty="0" smtClean="0">
                <a:solidFill>
                  <a:schemeClr val="tx1"/>
                </a:solidFill>
              </a:rPr>
              <a:t>y</a:t>
            </a:r>
            <a:r>
              <a:rPr lang="uk-UA" sz="8000" baseline="-25000" dirty="0" smtClean="0">
                <a:solidFill>
                  <a:schemeClr val="tx1"/>
                </a:solidFill>
              </a:rPr>
              <a:t>1</a:t>
            </a:r>
            <a:r>
              <a:rPr lang="uk-UA" sz="8000" dirty="0" smtClean="0">
                <a:solidFill>
                  <a:schemeClr val="tx1"/>
                </a:solidFill>
              </a:rPr>
              <a:t>·p = x</a:t>
            </a:r>
            <a:r>
              <a:rPr lang="uk-UA" sz="8000" baseline="-25000" dirty="0" smtClean="0">
                <a:solidFill>
                  <a:schemeClr val="tx1"/>
                </a:solidFill>
              </a:rPr>
              <a:t>1</a:t>
            </a:r>
            <a:r>
              <a:rPr lang="uk-UA" sz="8000" dirty="0" smtClean="0">
                <a:solidFill>
                  <a:schemeClr val="tx1"/>
                </a:solidFill>
              </a:rPr>
              <a:t>·Q</a:t>
            </a:r>
            <a:r>
              <a:rPr lang="uk-UA" sz="8000" baseline="-25000" dirty="0" smtClean="0">
                <a:solidFill>
                  <a:schemeClr val="tx1"/>
                </a:solidFill>
              </a:rPr>
              <a:t>1</a:t>
            </a:r>
            <a:r>
              <a:rPr lang="uk-UA" sz="8000" dirty="0" smtClean="0">
                <a:solidFill>
                  <a:schemeClr val="tx1"/>
                </a:solidFill>
              </a:rPr>
              <a:t>,</a:t>
            </a:r>
          </a:p>
          <a:p>
            <a:pPr algn="l"/>
            <a:r>
              <a:rPr lang="uk-UA" sz="8000" dirty="0" smtClean="0">
                <a:solidFill>
                  <a:schemeClr val="tx1"/>
                </a:solidFill>
              </a:rPr>
              <a:t> звідки</a:t>
            </a:r>
          </a:p>
          <a:p>
            <a:r>
              <a:rPr lang="uk-UA" sz="8000" dirty="0" smtClean="0">
                <a:solidFill>
                  <a:schemeClr val="tx1"/>
                </a:solidFill>
              </a:rPr>
              <a:t>x</a:t>
            </a:r>
            <a:r>
              <a:rPr lang="uk-UA" sz="8000" baseline="-25000" dirty="0" smtClean="0">
                <a:solidFill>
                  <a:schemeClr val="tx1"/>
                </a:solidFill>
              </a:rPr>
              <a:t>1</a:t>
            </a:r>
            <a:r>
              <a:rPr lang="uk-UA" sz="8000" dirty="0" smtClean="0">
                <a:solidFill>
                  <a:schemeClr val="tx1"/>
                </a:solidFill>
              </a:rPr>
              <a:t> =               .</a:t>
            </a:r>
          </a:p>
          <a:p>
            <a:r>
              <a:rPr lang="uk-UA" sz="8000" dirty="0" smtClean="0">
                <a:solidFill>
                  <a:schemeClr val="tx1"/>
                </a:solidFill>
              </a:rPr>
              <a:t> </a:t>
            </a:r>
          </a:p>
          <a:p>
            <a:r>
              <a:rPr lang="uk-UA" sz="8000" dirty="0" smtClean="0">
                <a:solidFill>
                  <a:schemeClr val="tx1"/>
                </a:solidFill>
              </a:rPr>
              <a:t>  Для  другого компонента одержимо, що y</a:t>
            </a:r>
            <a:r>
              <a:rPr lang="uk-UA" sz="8000" baseline="-25000" dirty="0" smtClean="0">
                <a:solidFill>
                  <a:schemeClr val="tx1"/>
                </a:solidFill>
              </a:rPr>
              <a:t>2</a:t>
            </a:r>
            <a:r>
              <a:rPr lang="uk-UA" sz="8000" dirty="0" smtClean="0">
                <a:solidFill>
                  <a:schemeClr val="tx1"/>
                </a:solidFill>
              </a:rPr>
              <a:t>p = x</a:t>
            </a:r>
            <a:r>
              <a:rPr lang="uk-UA" sz="8000" baseline="-25000" dirty="0" smtClean="0">
                <a:solidFill>
                  <a:schemeClr val="tx1"/>
                </a:solidFill>
              </a:rPr>
              <a:t>2</a:t>
            </a:r>
            <a:r>
              <a:rPr lang="uk-UA" sz="8000" dirty="0" smtClean="0">
                <a:solidFill>
                  <a:schemeClr val="tx1"/>
                </a:solidFill>
              </a:rPr>
              <a:t>Q</a:t>
            </a:r>
            <a:r>
              <a:rPr lang="uk-UA" sz="8000" baseline="-25000" dirty="0" smtClean="0">
                <a:solidFill>
                  <a:schemeClr val="tx1"/>
                </a:solidFill>
              </a:rPr>
              <a:t>2</a:t>
            </a:r>
            <a:r>
              <a:rPr lang="uk-UA" sz="8000" dirty="0" smtClean="0">
                <a:solidFill>
                  <a:schemeClr val="tx1"/>
                </a:solidFill>
              </a:rPr>
              <a:t>, звідки</a:t>
            </a:r>
          </a:p>
          <a:p>
            <a:endParaRPr lang="uk-UA" sz="8000" dirty="0" smtClean="0">
              <a:solidFill>
                <a:schemeClr val="tx1"/>
              </a:solidFill>
            </a:endParaRPr>
          </a:p>
          <a:p>
            <a:endParaRPr lang="uk-UA" sz="8000" dirty="0" smtClean="0">
              <a:solidFill>
                <a:schemeClr val="tx1"/>
              </a:solidFill>
            </a:endParaRPr>
          </a:p>
          <a:p>
            <a:r>
              <a:rPr lang="uk-UA" sz="8000" dirty="0" smtClean="0">
                <a:solidFill>
                  <a:schemeClr val="tx1"/>
                </a:solidFill>
              </a:rPr>
              <a:t>x</a:t>
            </a:r>
            <a:r>
              <a:rPr lang="uk-UA" sz="8000" baseline="-25000" dirty="0" smtClean="0">
                <a:solidFill>
                  <a:schemeClr val="tx1"/>
                </a:solidFill>
              </a:rPr>
              <a:t>2</a:t>
            </a:r>
            <a:r>
              <a:rPr lang="uk-UA" sz="8000" dirty="0" smtClean="0">
                <a:solidFill>
                  <a:schemeClr val="tx1"/>
                </a:solidFill>
              </a:rPr>
              <a:t> =             .</a:t>
            </a:r>
          </a:p>
          <a:p>
            <a:r>
              <a:rPr lang="uk-UA" sz="8000" dirty="0" smtClean="0">
                <a:solidFill>
                  <a:schemeClr val="tx1"/>
                </a:solidFill>
              </a:rPr>
              <a:t> </a:t>
            </a:r>
          </a:p>
          <a:p>
            <a:r>
              <a:rPr lang="uk-UA" sz="8000" dirty="0" smtClean="0">
                <a:solidFill>
                  <a:schemeClr val="tx1"/>
                </a:solidFill>
              </a:rPr>
              <a:t>Для решти компонентів аналогічно.</a:t>
            </a:r>
          </a:p>
          <a:p>
            <a:endParaRPr lang="uk-UA" sz="8000" dirty="0" smtClean="0">
              <a:solidFill>
                <a:schemeClr val="tx1"/>
              </a:solidFill>
            </a:endParaRPr>
          </a:p>
          <a:p>
            <a:endParaRPr lang="uk-UA" sz="5500" dirty="0" smtClean="0">
              <a:solidFill>
                <a:schemeClr val="tx1"/>
              </a:solidFill>
            </a:endParaRPr>
          </a:p>
          <a:p>
            <a:endParaRPr lang="uk-UA" sz="5500" dirty="0" smtClean="0">
              <a:solidFill>
                <a:schemeClr val="tx1"/>
              </a:solidFill>
            </a:endParaRPr>
          </a:p>
          <a:p>
            <a:pPr algn="l"/>
            <a:endParaRPr lang="uk-UA" sz="5500" dirty="0">
              <a:solidFill>
                <a:schemeClr val="tx1"/>
              </a:solidFill>
            </a:endParaRP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 dirty="0"/>
          </a:p>
        </p:txBody>
      </p:sp>
      <p:graphicFrame>
        <p:nvGraphicFramePr>
          <p:cNvPr id="53249" name="Object 1"/>
          <p:cNvGraphicFramePr>
            <a:graphicFrameLocks noChangeAspect="1"/>
          </p:cNvGraphicFramePr>
          <p:nvPr/>
        </p:nvGraphicFramePr>
        <p:xfrm>
          <a:off x="4572000" y="2996952"/>
          <a:ext cx="525548" cy="716657"/>
        </p:xfrm>
        <a:graphic>
          <a:graphicData uri="http://schemas.openxmlformats.org/presentationml/2006/ole">
            <p:oleObj spid="_x0000_s53249" name="Equation" r:id="rId3" imgW="317225" imgH="431425" progId="">
              <p:embed/>
            </p:oleObj>
          </a:graphicData>
        </a:graphic>
      </p:graphicFrame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 dirty="0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 dirty="0"/>
          </a:p>
        </p:txBody>
      </p:sp>
      <p:graphicFrame>
        <p:nvGraphicFramePr>
          <p:cNvPr id="53253" name="Object 5"/>
          <p:cNvGraphicFramePr>
            <a:graphicFrameLocks noChangeAspect="1"/>
          </p:cNvGraphicFramePr>
          <p:nvPr/>
        </p:nvGraphicFramePr>
        <p:xfrm>
          <a:off x="4499992" y="4581128"/>
          <a:ext cx="557400" cy="716657"/>
        </p:xfrm>
        <a:graphic>
          <a:graphicData uri="http://schemas.openxmlformats.org/presentationml/2006/ole">
            <p:oleObj spid="_x0000_s53253" name="Equation" r:id="rId4" imgW="330057" imgH="431613" progId="">
              <p:embed/>
            </p:oleObj>
          </a:graphicData>
        </a:graphic>
      </p:graphicFrame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 dirty="0"/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772400" cy="836712"/>
          </a:xfrm>
        </p:spPr>
        <p:txBody>
          <a:bodyPr>
            <a:normAutofit/>
          </a:bodyPr>
          <a:lstStyle/>
          <a:p>
            <a:r>
              <a:rPr lang="uk-UA" sz="2400" dirty="0" smtClean="0"/>
              <a:t>Розрахунок фазових рівноваг</a:t>
            </a:r>
            <a:endParaRPr lang="uk-UA" sz="2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9552" y="764704"/>
            <a:ext cx="8136904" cy="5688632"/>
          </a:xfrm>
        </p:spPr>
        <p:txBody>
          <a:bodyPr>
            <a:normAutofit fontScale="92500" lnSpcReduction="10000"/>
          </a:bodyPr>
          <a:lstStyle/>
          <a:p>
            <a:endParaRPr lang="uk-UA" dirty="0" smtClean="0">
              <a:solidFill>
                <a:schemeClr val="tx1"/>
              </a:solidFill>
            </a:endParaRPr>
          </a:p>
          <a:p>
            <a:r>
              <a:rPr lang="uk-UA" dirty="0" smtClean="0">
                <a:solidFill>
                  <a:schemeClr val="tx1"/>
                </a:solidFill>
              </a:rPr>
              <a:t>Додаючи концентрації компонентів у рідкій фазі, отримаємо: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.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 </a:t>
            </a:r>
          </a:p>
          <a:p>
            <a:endParaRPr lang="uk-UA" dirty="0" smtClean="0">
              <a:solidFill>
                <a:schemeClr val="tx1"/>
              </a:solidFill>
            </a:endParaRPr>
          </a:p>
          <a:p>
            <a:endParaRPr lang="uk-UA" dirty="0" smtClean="0">
              <a:solidFill>
                <a:schemeClr val="tx1"/>
              </a:solidFill>
            </a:endParaRPr>
          </a:p>
          <a:p>
            <a:r>
              <a:rPr lang="uk-UA" dirty="0" smtClean="0">
                <a:solidFill>
                  <a:schemeClr val="tx1"/>
                </a:solidFill>
              </a:rPr>
              <a:t>Звідси, якщо відомий склад парової фази, загальний тиск пари в суміші буде рівним: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.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 </a:t>
            </a:r>
          </a:p>
          <a:p>
            <a:endParaRPr lang="uk-UA" dirty="0" smtClean="0">
              <a:solidFill>
                <a:schemeClr val="tx1"/>
              </a:solidFill>
            </a:endParaRPr>
          </a:p>
          <a:p>
            <a:endParaRPr lang="uk-UA" dirty="0" smtClean="0">
              <a:solidFill>
                <a:schemeClr val="tx1"/>
              </a:solidFill>
            </a:endParaRPr>
          </a:p>
          <a:p>
            <a:r>
              <a:rPr lang="uk-UA" dirty="0" smtClean="0">
                <a:solidFill>
                  <a:schemeClr val="tx1"/>
                </a:solidFill>
              </a:rPr>
              <a:t>Визначивши за цією формулою тиски парів суміші р, можемо визначити концентрацію компонентів у рідкій фазі:</a:t>
            </a:r>
          </a:p>
          <a:p>
            <a:endParaRPr lang="uk-UA" dirty="0" smtClean="0">
              <a:solidFill>
                <a:schemeClr val="tx1"/>
              </a:solidFill>
            </a:endParaRPr>
          </a:p>
          <a:p>
            <a:r>
              <a:rPr lang="uk-UA" dirty="0" smtClean="0">
                <a:solidFill>
                  <a:schemeClr val="tx1"/>
                </a:solidFill>
              </a:rPr>
              <a:t>           x</a:t>
            </a:r>
            <a:r>
              <a:rPr lang="uk-UA" baseline="-25000" dirty="0" smtClean="0">
                <a:solidFill>
                  <a:schemeClr val="tx1"/>
                </a:solidFill>
              </a:rPr>
              <a:t>і</a:t>
            </a:r>
            <a:r>
              <a:rPr lang="uk-UA" dirty="0" smtClean="0">
                <a:solidFill>
                  <a:schemeClr val="tx1"/>
                </a:solidFill>
              </a:rPr>
              <a:t> =                                      .                                                                                                             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 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Це рівняння  називають рівнянням кінця однократного випару або рівнянням початку однократної конденсації. Очевидно, що воно характеризує тиск насиченої пари вуглеводневої суміші за цієї температури.</a:t>
            </a:r>
          </a:p>
          <a:p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 dirty="0"/>
          </a:p>
        </p:txBody>
      </p:sp>
      <p:graphicFrame>
        <p:nvGraphicFramePr>
          <p:cNvPr id="54273" name="Object 1"/>
          <p:cNvGraphicFramePr>
            <a:graphicFrameLocks noChangeAspect="1"/>
          </p:cNvGraphicFramePr>
          <p:nvPr/>
        </p:nvGraphicFramePr>
        <p:xfrm>
          <a:off x="1894218" y="1196752"/>
          <a:ext cx="4910030" cy="864096"/>
        </p:xfrm>
        <a:graphic>
          <a:graphicData uri="http://schemas.openxmlformats.org/presentationml/2006/ole">
            <p:oleObj spid="_x0000_s54273" name="Equation" r:id="rId3" imgW="2641600" imgH="482600" progId="">
              <p:embed/>
            </p:oleObj>
          </a:graphicData>
        </a:graphic>
      </p:graphicFrame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 dirty="0"/>
          </a:p>
        </p:txBody>
      </p:sp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1835696" y="2780928"/>
          <a:ext cx="4875929" cy="1080120"/>
        </p:xfrm>
        <a:graphic>
          <a:graphicData uri="http://schemas.openxmlformats.org/presentationml/2006/ole">
            <p:oleObj spid="_x0000_s54275" name="Equation" r:id="rId4" imgW="1954951" imgH="634725" progId="">
              <p:embed/>
            </p:oleObj>
          </a:graphicData>
        </a:graphic>
      </p:graphicFrame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 dirty="0"/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 dirty="0"/>
          </a:p>
        </p:txBody>
      </p:sp>
      <p:graphicFrame>
        <p:nvGraphicFramePr>
          <p:cNvPr id="54279" name="Object 7"/>
          <p:cNvGraphicFramePr>
            <a:graphicFrameLocks noChangeAspect="1"/>
          </p:cNvGraphicFramePr>
          <p:nvPr/>
        </p:nvGraphicFramePr>
        <p:xfrm>
          <a:off x="5364088" y="4437112"/>
          <a:ext cx="576064" cy="785541"/>
        </p:xfrm>
        <a:graphic>
          <a:graphicData uri="http://schemas.openxmlformats.org/presentationml/2006/ole">
            <p:oleObj spid="_x0000_s54279" name="Equation" r:id="rId5" imgW="317225" imgH="431425" progId="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Константи фазової рівноваги </a:t>
            </a:r>
            <a:endParaRPr lang="uk-UA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3528" y="908720"/>
            <a:ext cx="8568952" cy="4730080"/>
          </a:xfrm>
        </p:spPr>
        <p:txBody>
          <a:bodyPr/>
          <a:lstStyle/>
          <a:p>
            <a:pPr algn="l"/>
            <a:r>
              <a:rPr lang="uk-UA" sz="2400" i="1" dirty="0" smtClean="0"/>
              <a:t>       </a:t>
            </a:r>
          </a:p>
          <a:p>
            <a:pPr algn="l"/>
            <a:r>
              <a:rPr lang="uk-UA" sz="2400" i="1" dirty="0" smtClean="0"/>
              <a:t>        </a:t>
            </a:r>
            <a:r>
              <a:rPr lang="uk-UA" sz="2400" i="1" dirty="0" smtClean="0">
                <a:solidFill>
                  <a:schemeClr val="tx1"/>
                </a:solidFill>
              </a:rPr>
              <a:t>Константи фазової рівноваги </a:t>
            </a:r>
            <a:r>
              <a:rPr lang="uk-UA" sz="2400" dirty="0" smtClean="0">
                <a:solidFill>
                  <a:schemeClr val="tx1"/>
                </a:solidFill>
              </a:rPr>
              <a:t>i-го компонента в паровій і рідкій фазі K</a:t>
            </a:r>
            <a:r>
              <a:rPr lang="uk-UA" sz="2400" baseline="-25000" dirty="0" smtClean="0">
                <a:solidFill>
                  <a:schemeClr val="tx1"/>
                </a:solidFill>
              </a:rPr>
              <a:t>i</a:t>
            </a:r>
            <a:r>
              <a:rPr lang="uk-UA" sz="2400" dirty="0" smtClean="0">
                <a:solidFill>
                  <a:schemeClr val="tx1"/>
                </a:solidFill>
              </a:rPr>
              <a:t> називається відношення молярної долі i-гo компонента в паровій фазі у</a:t>
            </a:r>
            <a:r>
              <a:rPr lang="uk-UA" sz="2400" baseline="-25000" dirty="0" smtClean="0">
                <a:solidFill>
                  <a:schemeClr val="tx1"/>
                </a:solidFill>
              </a:rPr>
              <a:t>i</a:t>
            </a:r>
            <a:r>
              <a:rPr lang="uk-UA" sz="2400" dirty="0" smtClean="0">
                <a:solidFill>
                  <a:schemeClr val="tx1"/>
                </a:solidFill>
              </a:rPr>
              <a:t> до молярної долі його в рідкій фазі х</a:t>
            </a:r>
            <a:r>
              <a:rPr lang="uk-UA" sz="2400" baseline="-25000" dirty="0" smtClean="0">
                <a:solidFill>
                  <a:schemeClr val="tx1"/>
                </a:solidFill>
              </a:rPr>
              <a:t>i</a:t>
            </a:r>
            <a:r>
              <a:rPr lang="uk-UA" sz="2400" dirty="0" smtClean="0">
                <a:solidFill>
                  <a:schemeClr val="tx1"/>
                </a:solidFill>
              </a:rPr>
              <a:t>:</a:t>
            </a:r>
          </a:p>
          <a:p>
            <a:pPr algn="l"/>
            <a:endParaRPr lang="uk-UA" sz="2400" dirty="0" smtClean="0">
              <a:solidFill>
                <a:schemeClr val="tx1"/>
              </a:solidFill>
            </a:endParaRPr>
          </a:p>
          <a:p>
            <a:pPr algn="l"/>
            <a:endParaRPr lang="uk-UA" sz="2400" dirty="0" smtClean="0">
              <a:solidFill>
                <a:schemeClr val="tx1"/>
              </a:solidFill>
            </a:endParaRPr>
          </a:p>
          <a:p>
            <a:pPr algn="l"/>
            <a:r>
              <a:rPr lang="uk-UA" sz="2400" dirty="0" smtClean="0">
                <a:solidFill>
                  <a:schemeClr val="tx1"/>
                </a:solidFill>
              </a:rPr>
              <a:t>         Константа рівноваги визначається двома методами: експериментальним і розрахунковим. 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 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 dirty="0"/>
          </a:p>
        </p:txBody>
      </p:sp>
      <p:graphicFrame>
        <p:nvGraphicFramePr>
          <p:cNvPr id="55297" name="Object 1"/>
          <p:cNvGraphicFramePr>
            <a:graphicFrameLocks noChangeAspect="1"/>
          </p:cNvGraphicFramePr>
          <p:nvPr/>
        </p:nvGraphicFramePr>
        <p:xfrm>
          <a:off x="4139952" y="2708920"/>
          <a:ext cx="1160670" cy="1080120"/>
        </p:xfrm>
        <a:graphic>
          <a:graphicData uri="http://schemas.openxmlformats.org/presentationml/2006/ole">
            <p:oleObj spid="_x0000_s55297" name="Equation" r:id="rId3" imgW="533169" imgH="431613" progId="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427984" y="476672"/>
            <a:ext cx="4316016" cy="1008111"/>
          </a:xfrm>
        </p:spPr>
        <p:txBody>
          <a:bodyPr>
            <a:normAutofit fontScale="90000"/>
          </a:bodyPr>
          <a:lstStyle/>
          <a:p>
            <a:r>
              <a:rPr lang="uk-UA" sz="3100" dirty="0" smtClean="0"/>
              <a:t>Константи рівноваги для нафти з різною усадкою за температури  93,3 </a:t>
            </a:r>
            <a:r>
              <a:rPr lang="uk-UA" sz="3600" dirty="0" smtClean="0"/>
              <a:t>°С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716016" y="2204864"/>
            <a:ext cx="4427984" cy="553616"/>
          </a:xfrm>
        </p:spPr>
        <p:txBody>
          <a:bodyPr>
            <a:normAutofit fontScale="85000" lnSpcReduction="20000"/>
          </a:bodyPr>
          <a:lstStyle/>
          <a:p>
            <a:r>
              <a:rPr lang="uk-UA" sz="2000" dirty="0" smtClean="0">
                <a:solidFill>
                  <a:schemeClr val="tx1"/>
                </a:solidFill>
              </a:rPr>
              <a:t>1 – метан; 2 – етан; 3 – пропан; 4 – бутани; 5 – пентани; 6 – гексани; 7 – гептани + вищі</a:t>
            </a:r>
          </a:p>
          <a:p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56322" name="Picture 2" descr="Рис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2" y="260648"/>
            <a:ext cx="4443492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Газовий конденсат </a:t>
            </a:r>
            <a:endParaRPr lang="uk-UA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7544" y="1196752"/>
            <a:ext cx="8208912" cy="5661248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        </a:t>
            </a:r>
            <a:r>
              <a:rPr lang="uk-UA" i="1" u="sng" dirty="0" smtClean="0">
                <a:solidFill>
                  <a:schemeClr val="tx1"/>
                </a:solidFill>
              </a:rPr>
              <a:t>Газовий конденсат </a:t>
            </a:r>
            <a:r>
              <a:rPr lang="uk-UA" dirty="0" smtClean="0">
                <a:solidFill>
                  <a:schemeClr val="tx1"/>
                </a:solidFill>
              </a:rPr>
              <a:t>(С</a:t>
            </a:r>
            <a:r>
              <a:rPr lang="uk-UA" baseline="-25000" dirty="0" smtClean="0">
                <a:solidFill>
                  <a:schemeClr val="tx1"/>
                </a:solidFill>
              </a:rPr>
              <a:t>5+вищі</a:t>
            </a:r>
            <a:r>
              <a:rPr lang="uk-UA" dirty="0" smtClean="0">
                <a:solidFill>
                  <a:schemeClr val="tx1"/>
                </a:solidFill>
              </a:rPr>
              <a:t> ) – це природна суміш переважно легких вуглеводневих сполук, що перебувають у газі в розчиненому стані, а за певних термобаричних умов переходять у рідку фазу зі зниженням тиску нижче від тиску  конденсації.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      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       </a:t>
            </a:r>
            <a:r>
              <a:rPr lang="uk-UA" i="1" u="sng" dirty="0" smtClean="0">
                <a:solidFill>
                  <a:schemeClr val="tx1"/>
                </a:solidFill>
              </a:rPr>
              <a:t>Тиск початку конденсації</a:t>
            </a:r>
            <a:r>
              <a:rPr lang="uk-UA" i="1" dirty="0" smtClean="0">
                <a:solidFill>
                  <a:schemeClr val="tx1"/>
                </a:solidFill>
              </a:rPr>
              <a:t> - </a:t>
            </a:r>
            <a:r>
              <a:rPr lang="uk-UA" dirty="0" smtClean="0">
                <a:solidFill>
                  <a:schemeClr val="tx1"/>
                </a:solidFill>
              </a:rPr>
              <a:t>це тиск, за якого з вуглеводневої суміші починає випадати конденсат.</a:t>
            </a:r>
            <a:r>
              <a:rPr lang="uk-UA" i="1" dirty="0" smtClean="0">
                <a:solidFill>
                  <a:schemeClr val="tx1"/>
                </a:solidFill>
              </a:rPr>
              <a:t> </a:t>
            </a:r>
          </a:p>
          <a:p>
            <a:pPr algn="just"/>
            <a:endParaRPr lang="uk-UA" i="1" dirty="0" smtClean="0">
              <a:solidFill>
                <a:schemeClr val="tx1"/>
              </a:solidFill>
            </a:endParaRPr>
          </a:p>
          <a:p>
            <a:pPr algn="just"/>
            <a:r>
              <a:rPr lang="uk-UA" i="1" u="sng" dirty="0" smtClean="0">
                <a:solidFill>
                  <a:schemeClr val="tx1"/>
                </a:solidFill>
              </a:rPr>
              <a:t>     Газоконденсатниий фактор</a:t>
            </a:r>
            <a:r>
              <a:rPr lang="uk-UA" u="sng" dirty="0" smtClean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– відношенням кількості видобутого газу (м3) до кількості одержаного конденсату ( м</a:t>
            </a:r>
            <a:r>
              <a:rPr lang="uk-UA" baseline="30000" dirty="0" smtClean="0">
                <a:solidFill>
                  <a:schemeClr val="tx1"/>
                </a:solidFill>
              </a:rPr>
              <a:t>3 </a:t>
            </a:r>
            <a:r>
              <a:rPr lang="uk-UA" dirty="0" smtClean="0">
                <a:solidFill>
                  <a:schemeClr val="tx1"/>
                </a:solidFill>
              </a:rPr>
              <a:t>або т), який вловлюється в сепараторах або сорбційних установках. Газоконденсатний фактор може змінюватись у широких межах – від 2000 до 25000 м</a:t>
            </a:r>
            <a:r>
              <a:rPr lang="uk-UA" baseline="30000" dirty="0" smtClean="0">
                <a:solidFill>
                  <a:schemeClr val="tx1"/>
                </a:solidFill>
              </a:rPr>
              <a:t>3</a:t>
            </a:r>
            <a:r>
              <a:rPr lang="uk-UA" dirty="0" smtClean="0">
                <a:solidFill>
                  <a:schemeClr val="tx1"/>
                </a:solidFill>
              </a:rPr>
              <a:t> /</a:t>
            </a:r>
            <a:r>
              <a:rPr lang="uk-UA" dirty="0" smtClean="0"/>
              <a:t> </a:t>
            </a:r>
            <a:r>
              <a:rPr lang="uk-UA" dirty="0" smtClean="0">
                <a:solidFill>
                  <a:schemeClr val="tx1"/>
                </a:solidFill>
              </a:rPr>
              <a:t>м</a:t>
            </a:r>
            <a:r>
              <a:rPr lang="uk-UA" baseline="30000" dirty="0" smtClean="0">
                <a:solidFill>
                  <a:schemeClr val="tx1"/>
                </a:solidFill>
              </a:rPr>
              <a:t>3</a:t>
            </a:r>
            <a:endParaRPr lang="uk-UA" dirty="0" smtClean="0">
              <a:solidFill>
                <a:schemeClr val="tx1"/>
              </a:solidFill>
            </a:endParaRPr>
          </a:p>
          <a:p>
            <a:pPr algn="just"/>
            <a:r>
              <a:rPr lang="uk-UA" baseline="30000" dirty="0" smtClean="0">
                <a:solidFill>
                  <a:schemeClr val="tx1"/>
                </a:solidFill>
              </a:rPr>
              <a:t> </a:t>
            </a:r>
            <a:endParaRPr lang="uk-UA" dirty="0" smtClean="0">
              <a:solidFill>
                <a:schemeClr val="tx1"/>
              </a:solidFill>
            </a:endParaRP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 Чим багатший газ на конденсат, тим менший газоконденсатний фактор.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 </a:t>
            </a:r>
          </a:p>
          <a:p>
            <a:pPr algn="just"/>
            <a:endParaRPr lang="uk-UA" i="1" dirty="0" smtClean="0">
              <a:solidFill>
                <a:schemeClr val="tx1"/>
              </a:solidFill>
            </a:endParaRPr>
          </a:p>
          <a:p>
            <a:pPr algn="just"/>
            <a:r>
              <a:rPr lang="uk-UA" i="1" dirty="0" smtClean="0">
                <a:solidFill>
                  <a:schemeClr val="tx1"/>
                </a:solidFill>
              </a:rPr>
              <a:t>       </a:t>
            </a:r>
            <a:r>
              <a:rPr lang="uk-UA" dirty="0" smtClean="0">
                <a:solidFill>
                  <a:schemeClr val="tx1"/>
                </a:solidFill>
              </a:rPr>
              <a:t>За потенційним вмістом конденсату в газі розрізняють </a:t>
            </a:r>
          </a:p>
          <a:p>
            <a:pPr algn="just">
              <a:buFont typeface="Arial" pitchFamily="34" charset="0"/>
              <a:buChar char="•"/>
            </a:pPr>
            <a:r>
              <a:rPr lang="uk-UA" dirty="0" smtClean="0">
                <a:solidFill>
                  <a:schemeClr val="tx1"/>
                </a:solidFill>
              </a:rPr>
              <a:t>бідні вуглеводневі суміші (до 100 см3 конденсату на 1 М</a:t>
            </a:r>
            <a:r>
              <a:rPr lang="uk-UA" baseline="30000" dirty="0" smtClean="0">
                <a:solidFill>
                  <a:schemeClr val="tx1"/>
                </a:solidFill>
              </a:rPr>
              <a:t>3</a:t>
            </a:r>
            <a:endParaRPr lang="uk-UA" dirty="0" smtClean="0">
              <a:solidFill>
                <a:schemeClr val="tx1"/>
              </a:solidFill>
            </a:endParaRP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 газу), </a:t>
            </a:r>
          </a:p>
          <a:p>
            <a:pPr algn="just">
              <a:buFont typeface="Arial" pitchFamily="34" charset="0"/>
              <a:buChar char="•"/>
            </a:pPr>
            <a:r>
              <a:rPr lang="uk-UA" dirty="0" smtClean="0">
                <a:solidFill>
                  <a:schemeClr val="tx1"/>
                </a:solidFill>
              </a:rPr>
              <a:t>середні (100-300 см3 конденсату на 1 м</a:t>
            </a:r>
            <a:r>
              <a:rPr lang="uk-UA" baseline="30000" dirty="0" smtClean="0"/>
              <a:t>3</a:t>
            </a:r>
            <a:r>
              <a:rPr lang="uk-UA" dirty="0" smtClean="0">
                <a:solidFill>
                  <a:schemeClr val="tx1"/>
                </a:solidFill>
              </a:rPr>
              <a:t>газу)</a:t>
            </a:r>
          </a:p>
          <a:p>
            <a:pPr algn="just">
              <a:buFont typeface="Arial" pitchFamily="34" charset="0"/>
              <a:buChar char="•"/>
            </a:pPr>
            <a:r>
              <a:rPr lang="uk-UA" dirty="0" smtClean="0">
                <a:solidFill>
                  <a:schemeClr val="tx1"/>
                </a:solidFill>
              </a:rPr>
              <a:t>  багаті (більше ніж 300 см3 конденсату на 1 м3 газу). </a:t>
            </a:r>
          </a:p>
          <a:p>
            <a:pPr algn="l"/>
            <a:endParaRPr lang="uk-UA" dirty="0" smtClean="0"/>
          </a:p>
          <a:p>
            <a:pPr algn="l"/>
            <a:endParaRPr lang="uk-UA" dirty="0" smtClean="0"/>
          </a:p>
          <a:p>
            <a:pPr algn="l">
              <a:buFont typeface="Arial" pitchFamily="34" charset="0"/>
              <a:buChar char="•"/>
            </a:pPr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080119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Сирий і стабільний конденсат</a:t>
            </a:r>
            <a:endParaRPr lang="uk-UA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55576" y="2492896"/>
            <a:ext cx="7992888" cy="4082008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      </a:t>
            </a:r>
            <a:r>
              <a:rPr lang="uk-UA" i="1" dirty="0" smtClean="0">
                <a:solidFill>
                  <a:schemeClr val="tx1"/>
                </a:solidFill>
              </a:rPr>
              <a:t>Сирий конденсат </a:t>
            </a:r>
            <a:r>
              <a:rPr lang="uk-UA" dirty="0" smtClean="0">
                <a:solidFill>
                  <a:schemeClr val="tx1"/>
                </a:solidFill>
              </a:rPr>
              <a:t>одержуємо в сепараторах, в яких підтримуються певні тиск та температура. Тому в ньому ще розчинена певна кількість газу.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      Конденсат, з якого за  умов (Р</a:t>
            </a:r>
            <a:r>
              <a:rPr lang="uk-UA" baseline="-25000" dirty="0" smtClean="0">
                <a:solidFill>
                  <a:schemeClr val="tx1"/>
                </a:solidFill>
              </a:rPr>
              <a:t>о</a:t>
            </a:r>
            <a:r>
              <a:rPr lang="uk-UA" dirty="0" smtClean="0">
                <a:solidFill>
                  <a:schemeClr val="tx1"/>
                </a:solidFill>
              </a:rPr>
              <a:t> = 0,1 МПа і </a:t>
            </a:r>
            <a:endParaRPr lang="uk-UA" dirty="0" smtClean="0">
              <a:solidFill>
                <a:schemeClr val="tx1"/>
              </a:solidFill>
            </a:endParaRP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Т</a:t>
            </a:r>
            <a:r>
              <a:rPr lang="uk-UA" baseline="-25000" dirty="0" smtClean="0">
                <a:solidFill>
                  <a:schemeClr val="tx1"/>
                </a:solidFill>
              </a:rPr>
              <a:t>о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= 38</a:t>
            </a:r>
            <a:r>
              <a:rPr lang="uk-UA" dirty="0" smtClean="0"/>
              <a:t> </a:t>
            </a:r>
            <a:r>
              <a:rPr lang="uk-UA" dirty="0" smtClean="0">
                <a:solidFill>
                  <a:schemeClr val="tx1"/>
                </a:solidFill>
              </a:rPr>
              <a:t>°С ) відділений газ, називається </a:t>
            </a:r>
            <a:r>
              <a:rPr lang="uk-UA" i="1" dirty="0" smtClean="0">
                <a:solidFill>
                  <a:schemeClr val="tx1"/>
                </a:solidFill>
              </a:rPr>
              <a:t>стабільним конденсатом.</a:t>
            </a:r>
          </a:p>
          <a:p>
            <a:pPr algn="just"/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648071"/>
          </a:xfrm>
        </p:spPr>
        <p:txBody>
          <a:bodyPr>
            <a:normAutofit/>
          </a:bodyPr>
          <a:lstStyle/>
          <a:p>
            <a:r>
              <a:rPr lang="uk-UA" sz="3200" b="1" dirty="0"/>
              <a:t>Вологовміст природних газів </a:t>
            </a:r>
            <a:endParaRPr lang="uk-UA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27584" y="1052736"/>
            <a:ext cx="7776864" cy="554461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>
                <a:solidFill>
                  <a:schemeClr val="tx1"/>
                </a:solidFill>
              </a:rPr>
              <a:t>     </a:t>
            </a:r>
            <a:r>
              <a:rPr lang="uk-UA" dirty="0" smtClean="0">
                <a:solidFill>
                  <a:schemeClr val="tx1"/>
                </a:solidFill>
              </a:rPr>
              <a:t>Основними </a:t>
            </a:r>
            <a:r>
              <a:rPr lang="uk-UA" dirty="0">
                <a:solidFill>
                  <a:schemeClr val="tx1"/>
                </a:solidFill>
              </a:rPr>
              <a:t>характеристиками вологості природного газу є його абсолютна та відносна вологість, вологоємність і точка роси.</a:t>
            </a:r>
          </a:p>
          <a:p>
            <a:pPr algn="just"/>
            <a:r>
              <a:rPr lang="uk-UA" b="1" i="1" dirty="0" smtClean="0">
                <a:solidFill>
                  <a:schemeClr val="tx1"/>
                </a:solidFill>
              </a:rPr>
              <a:t>       Абсолютна </a:t>
            </a:r>
            <a:r>
              <a:rPr lang="uk-UA" b="1" i="1" dirty="0">
                <a:solidFill>
                  <a:schemeClr val="tx1"/>
                </a:solidFill>
              </a:rPr>
              <a:t>вологість</a:t>
            </a:r>
            <a:r>
              <a:rPr lang="uk-UA" b="1" dirty="0">
                <a:solidFill>
                  <a:schemeClr val="tx1"/>
                </a:solidFill>
              </a:rPr>
              <a:t> </a:t>
            </a:r>
            <a:r>
              <a:rPr lang="uk-UA" dirty="0">
                <a:solidFill>
                  <a:schemeClr val="tx1"/>
                </a:solidFill>
              </a:rPr>
              <a:t>(вологовміст) характеризує кількість водяної пари, що фактично міститься в одиниці маси (кг/кг) або стандартного об’єму (кг/м</a:t>
            </a:r>
            <a:r>
              <a:rPr lang="uk-UA" baseline="30000" dirty="0">
                <a:solidFill>
                  <a:schemeClr val="tx1"/>
                </a:solidFill>
              </a:rPr>
              <a:t>3</a:t>
            </a:r>
            <a:r>
              <a:rPr lang="uk-UA" dirty="0">
                <a:solidFill>
                  <a:schemeClr val="tx1"/>
                </a:solidFill>
              </a:rPr>
              <a:t>) газу за заданих тиску і температури.</a:t>
            </a:r>
          </a:p>
          <a:p>
            <a:pPr algn="just"/>
            <a:r>
              <a:rPr lang="uk-UA" b="1" i="1" dirty="0" smtClean="0">
                <a:solidFill>
                  <a:schemeClr val="tx1"/>
                </a:solidFill>
              </a:rPr>
              <a:t>       Вологоємність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>
                <a:solidFill>
                  <a:schemeClr val="tx1"/>
                </a:solidFill>
              </a:rPr>
              <a:t>– це максимально можлива кількість водяної пари, що міститься в одиниці маси або об’єму газу за заданих тиску і температури. Газ при цьому повністю насичений парами води.</a:t>
            </a:r>
          </a:p>
          <a:p>
            <a:pPr algn="just"/>
            <a:r>
              <a:rPr lang="uk-UA" b="1" i="1" dirty="0" smtClean="0">
                <a:solidFill>
                  <a:schemeClr val="tx1"/>
                </a:solidFill>
              </a:rPr>
              <a:t>      Відносна </a:t>
            </a:r>
            <a:r>
              <a:rPr lang="uk-UA" b="1" i="1" dirty="0">
                <a:solidFill>
                  <a:schemeClr val="tx1"/>
                </a:solidFill>
              </a:rPr>
              <a:t>вологість</a:t>
            </a:r>
            <a:r>
              <a:rPr lang="uk-UA" b="1" dirty="0">
                <a:solidFill>
                  <a:schemeClr val="tx1"/>
                </a:solidFill>
              </a:rPr>
              <a:t> </a:t>
            </a:r>
            <a:r>
              <a:rPr lang="uk-UA" dirty="0">
                <a:solidFill>
                  <a:schemeClr val="tx1"/>
                </a:solidFill>
              </a:rPr>
              <a:t>– відношення вологовмісту (абсолютної вологості) газу до його вологоємності у відсотках або в частках одиниці за заданих тиску і температури. Характеризує ступінь насиченості газу водяною парою.</a:t>
            </a:r>
          </a:p>
          <a:p>
            <a:pPr algn="just"/>
            <a:r>
              <a:rPr lang="uk-UA" b="1" i="1" dirty="0" smtClean="0">
                <a:solidFill>
                  <a:schemeClr val="tx1"/>
                </a:solidFill>
              </a:rPr>
              <a:t>       Точка </a:t>
            </a:r>
            <a:r>
              <a:rPr lang="uk-UA" b="1" i="1" dirty="0">
                <a:solidFill>
                  <a:schemeClr val="tx1"/>
                </a:solidFill>
              </a:rPr>
              <a:t>роси</a:t>
            </a:r>
            <a:r>
              <a:rPr lang="uk-UA" b="1" dirty="0">
                <a:solidFill>
                  <a:schemeClr val="tx1"/>
                </a:solidFill>
              </a:rPr>
              <a:t> </a:t>
            </a:r>
            <a:r>
              <a:rPr lang="uk-UA" dirty="0">
                <a:solidFill>
                  <a:schemeClr val="tx1"/>
                </a:solidFill>
              </a:rPr>
              <a:t>– характеризується найвищою температурою, за якої починається утворення у вологій газовій суміші крапель води за заданого тиску. Газ при цьому містить максимально можливу кількість водяної пари і називається насиченим.</a:t>
            </a:r>
          </a:p>
          <a:p>
            <a:pPr algn="l"/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292080" y="1196752"/>
            <a:ext cx="3454152" cy="1368152"/>
          </a:xfrm>
        </p:spPr>
        <p:txBody>
          <a:bodyPr>
            <a:noAutofit/>
          </a:bodyPr>
          <a:lstStyle/>
          <a:p>
            <a:r>
              <a:rPr lang="uk-UA" sz="2000" dirty="0"/>
              <a:t>Номограма для визначення вологовмісту природних газів за різних температур і тис</a:t>
            </a:r>
            <a:r>
              <a:rPr lang="uk-UA" sz="2400" dirty="0"/>
              <a:t>ків</a:t>
            </a:r>
            <a:r>
              <a:rPr lang="uk-UA" sz="3200" dirty="0"/>
              <a:t/>
            </a:r>
            <a:br>
              <a:rPr lang="uk-UA" sz="3200" dirty="0"/>
            </a:br>
            <a:endParaRPr lang="uk-UA" sz="3200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652120" y="2852936"/>
            <a:ext cx="3240360" cy="2832720"/>
          </a:xfrm>
        </p:spPr>
        <p:txBody>
          <a:bodyPr>
            <a:normAutofit fontScale="85000" lnSpcReduction="20000"/>
          </a:bodyPr>
          <a:lstStyle/>
          <a:p>
            <a:r>
              <a:rPr lang="uk-UA" dirty="0">
                <a:solidFill>
                  <a:schemeClr val="tx1"/>
                </a:solidFill>
              </a:rPr>
              <a:t>З підвищенням температури вологовміст газу зростає, а з підвищенням тиску, навпаки, зменшується. </a:t>
            </a:r>
            <a:endParaRPr lang="uk-UA" dirty="0" smtClean="0">
              <a:solidFill>
                <a:schemeClr val="tx1"/>
              </a:solidFill>
            </a:endParaRPr>
          </a:p>
          <a:p>
            <a:r>
              <a:rPr lang="uk-UA" dirty="0" smtClean="0">
                <a:solidFill>
                  <a:schemeClr val="tx1"/>
                </a:solidFill>
              </a:rPr>
              <a:t>Розчинені </a:t>
            </a:r>
            <a:r>
              <a:rPr lang="uk-UA" dirty="0">
                <a:solidFill>
                  <a:schemeClr val="tx1"/>
                </a:solidFill>
              </a:rPr>
              <a:t>у воді солі зменшують вологовміст.</a:t>
            </a:r>
          </a:p>
          <a:p>
            <a:endParaRPr lang="uk-UA" dirty="0"/>
          </a:p>
        </p:txBody>
      </p:sp>
      <p:pic>
        <p:nvPicPr>
          <p:cNvPr id="1026" name="Picture 2" descr="Рис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4680520" cy="6599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936103"/>
          </a:xfrm>
        </p:spPr>
        <p:txBody>
          <a:bodyPr>
            <a:normAutofit fontScale="90000"/>
          </a:bodyPr>
          <a:lstStyle/>
          <a:p>
            <a:r>
              <a:rPr lang="uk-UA" sz="2800" b="1" dirty="0"/>
              <a:t>Фазовий стан системи нафта-газ залежно від тиску і температури</a:t>
            </a:r>
            <a:endParaRPr lang="uk-UA" sz="28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536" y="1916832"/>
            <a:ext cx="8496944" cy="475252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dirty="0" smtClean="0"/>
              <a:t>      </a:t>
            </a:r>
            <a:r>
              <a:rPr lang="uk-UA" b="1" i="1" dirty="0" smtClean="0">
                <a:solidFill>
                  <a:schemeClr val="tx1"/>
                </a:solidFill>
              </a:rPr>
              <a:t>Дослідження </a:t>
            </a:r>
            <a:r>
              <a:rPr lang="uk-UA" b="1" i="1" dirty="0">
                <a:solidFill>
                  <a:schemeClr val="tx1"/>
                </a:solidFill>
              </a:rPr>
              <a:t>фазового стану системи нафта-газ   показують, </a:t>
            </a:r>
            <a:r>
              <a:rPr lang="uk-UA" b="1" i="1" dirty="0" smtClean="0">
                <a:solidFill>
                  <a:schemeClr val="tx1"/>
                </a:solidFill>
              </a:rPr>
              <a:t>що: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      3 </a:t>
            </a:r>
            <a:r>
              <a:rPr lang="uk-UA" dirty="0">
                <a:solidFill>
                  <a:schemeClr val="tx1"/>
                </a:solidFill>
              </a:rPr>
              <a:t>підвищенням тиску за постійної температури газова фаза у значній мірі збагачується компонентами нафти. При цьому молекулярна маса і   густина конденсату зростає, зростає також і температура кипіння. </a:t>
            </a:r>
            <a:endParaRPr lang="uk-UA" dirty="0" smtClean="0">
              <a:solidFill>
                <a:schemeClr val="tx1"/>
              </a:solidFill>
            </a:endParaRPr>
          </a:p>
          <a:p>
            <a:pPr algn="just"/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      Із  </a:t>
            </a:r>
            <a:r>
              <a:rPr lang="uk-UA" dirty="0">
                <a:solidFill>
                  <a:schemeClr val="tx1"/>
                </a:solidFill>
              </a:rPr>
              <a:t>зростанням  температури за постійного тиску відбувається збільшення вмісту конденсату в газовій фазі, але вплив температури значно слабкіший, ніж вплив тиску. </a:t>
            </a:r>
            <a:endParaRPr lang="uk-UA" dirty="0" smtClean="0">
              <a:solidFill>
                <a:schemeClr val="tx1"/>
              </a:solidFill>
            </a:endParaRPr>
          </a:p>
          <a:p>
            <a:pPr algn="just"/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      Вміст </a:t>
            </a:r>
            <a:r>
              <a:rPr lang="uk-UA" dirty="0">
                <a:solidFill>
                  <a:schemeClr val="tx1"/>
                </a:solidFill>
              </a:rPr>
              <a:t>конденсату в газі за одних і тих самих умов зменшується, якщо в конденсатному газі менше важких фракцій і якщо у газі є азот. </a:t>
            </a:r>
            <a:endParaRPr lang="uk-UA" dirty="0" smtClean="0">
              <a:solidFill>
                <a:schemeClr val="tx1"/>
              </a:solidFill>
            </a:endParaRP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       Також </a:t>
            </a:r>
            <a:r>
              <a:rPr lang="uk-UA" dirty="0">
                <a:solidFill>
                  <a:schemeClr val="tx1"/>
                </a:solidFill>
              </a:rPr>
              <a:t>встановлено, що чим важча нафта і чим  більше у нафті ароматичних вуглеводнів, тим менша їхня кількість розчиняється у газовій фазі </a:t>
            </a:r>
            <a:r>
              <a:rPr lang="uk-UA" dirty="0" smtClean="0">
                <a:solidFill>
                  <a:schemeClr val="tx1"/>
                </a:solidFill>
              </a:rPr>
              <a:t>. </a:t>
            </a:r>
          </a:p>
          <a:p>
            <a:pPr algn="just"/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      З </a:t>
            </a:r>
            <a:r>
              <a:rPr lang="uk-UA" dirty="0">
                <a:solidFill>
                  <a:schemeClr val="tx1"/>
                </a:solidFill>
              </a:rPr>
              <a:t>ростом температури до 150 °С і тиску до 70 МПа фракційний склад конденсату наближається до складу нафти. У газову фазу слабо переходять смоли, а асфальтени не переходять взагалі.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dirty="0"/>
              <a:t>За результатами </a:t>
            </a:r>
            <a:r>
              <a:rPr lang="uk-UA" sz="2800" dirty="0" smtClean="0"/>
              <a:t>дослідження встановлено, що: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/>
              <a:t>розчинність нафти і газу зростає із збільшенням тиску не залежно від співвідношення об’ємів газу V</a:t>
            </a:r>
            <a:r>
              <a:rPr lang="uk-UA" baseline="-25000" dirty="0"/>
              <a:t>г/</a:t>
            </a:r>
            <a:r>
              <a:rPr lang="uk-UA" dirty="0"/>
              <a:t>/</a:t>
            </a:r>
            <a:r>
              <a:rPr lang="uk-UA" dirty="0" smtClean="0"/>
              <a:t>V</a:t>
            </a:r>
            <a:r>
              <a:rPr lang="uk-UA" baseline="-25000" dirty="0" smtClean="0"/>
              <a:t>н</a:t>
            </a:r>
          </a:p>
          <a:p>
            <a:r>
              <a:rPr lang="uk-UA" dirty="0" smtClean="0"/>
              <a:t>Розчинна здатність </a:t>
            </a:r>
            <a:r>
              <a:rPr lang="uk-UA" dirty="0"/>
              <a:t>газу зростає в послідовності: метан – етан – етилен – пропан. Метан у суміші з цими газами підвищує їхню розчинну </a:t>
            </a:r>
            <a:r>
              <a:rPr lang="uk-UA" dirty="0" smtClean="0"/>
              <a:t>здатність</a:t>
            </a:r>
          </a:p>
          <a:p>
            <a:r>
              <a:rPr lang="uk-UA" dirty="0" smtClean="0"/>
              <a:t>із збільшенням об’ємів газу V</a:t>
            </a:r>
            <a:r>
              <a:rPr lang="uk-UA" baseline="-25000" dirty="0" smtClean="0"/>
              <a:t>г</a:t>
            </a:r>
            <a:r>
              <a:rPr lang="uk-UA" dirty="0" smtClean="0"/>
              <a:t> і нафти V</a:t>
            </a:r>
            <a:r>
              <a:rPr lang="uk-UA" baseline="-25000" dirty="0" smtClean="0"/>
              <a:t>н</a:t>
            </a:r>
            <a:r>
              <a:rPr lang="uk-UA" dirty="0" smtClean="0"/>
              <a:t> вміст конденсату в газовій фазі зменшиться. При цьому із збільшенням V</a:t>
            </a:r>
            <a:r>
              <a:rPr lang="uk-UA" baseline="-25000" dirty="0" smtClean="0"/>
              <a:t>г/</a:t>
            </a:r>
            <a:r>
              <a:rPr lang="uk-UA" dirty="0" smtClean="0"/>
              <a:t>/V</a:t>
            </a:r>
            <a:r>
              <a:rPr lang="uk-UA" baseline="-25000" dirty="0" smtClean="0"/>
              <a:t>н</a:t>
            </a:r>
            <a:r>
              <a:rPr lang="uk-UA" dirty="0" smtClean="0"/>
              <a:t> конденсат збагачується легкими фракціями і зменшується його молекулярна вага.</a:t>
            </a:r>
          </a:p>
          <a:p>
            <a:r>
              <a:rPr lang="uk-UA" dirty="0" smtClean="0"/>
              <a:t>критичні </a:t>
            </a:r>
            <a:r>
              <a:rPr lang="uk-UA" dirty="0"/>
              <a:t>параметри нафтогазових сумішей є набагато вищі, ніж критичні значення газоконденсатних сумішей.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864095"/>
          </a:xfrm>
        </p:spPr>
        <p:txBody>
          <a:bodyPr>
            <a:normAutofit fontScale="90000"/>
          </a:bodyPr>
          <a:lstStyle/>
          <a:p>
            <a:r>
              <a:rPr lang="uk-UA" sz="2800" b="1" dirty="0" smtClean="0"/>
              <a:t>Комплекс досліджень газоконденсатної суміші</a:t>
            </a:r>
            <a:endParaRPr lang="uk-UA" sz="2800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9552" y="1772816"/>
            <a:ext cx="8136904" cy="5085184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1. Склад </a:t>
            </a:r>
            <a:r>
              <a:rPr lang="uk-UA" dirty="0">
                <a:solidFill>
                  <a:schemeClr val="tx1"/>
                </a:solidFill>
              </a:rPr>
              <a:t>пластового  газу  і вміст у ньому конденсату</a:t>
            </a:r>
            <a:r>
              <a:rPr lang="uk-UA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2</a:t>
            </a:r>
            <a:r>
              <a:rPr lang="uk-UA" dirty="0">
                <a:solidFill>
                  <a:schemeClr val="tx1"/>
                </a:solidFill>
              </a:rPr>
              <a:t>. Тиск початку конденсації вуглеводнів у пласті і тиск максимальної конденсації</a:t>
            </a:r>
            <a:r>
              <a:rPr lang="uk-UA" dirty="0" smtClean="0">
                <a:solidFill>
                  <a:schemeClr val="tx1"/>
                </a:solidFill>
              </a:rPr>
              <a:t>.</a:t>
            </a:r>
            <a:endParaRPr lang="uk-UA" dirty="0">
              <a:solidFill>
                <a:schemeClr val="tx1"/>
              </a:solidFill>
            </a:endParaRPr>
          </a:p>
          <a:p>
            <a:pPr algn="just"/>
            <a:r>
              <a:rPr lang="uk-UA" dirty="0">
                <a:solidFill>
                  <a:schemeClr val="tx1"/>
                </a:solidFill>
              </a:rPr>
              <a:t>3. Фазовий стан газоконденсатної системи в пластових умовах.</a:t>
            </a:r>
          </a:p>
          <a:p>
            <a:pPr algn="just"/>
            <a:r>
              <a:rPr lang="uk-UA" dirty="0">
                <a:solidFill>
                  <a:schemeClr val="tx1"/>
                </a:solidFill>
              </a:rPr>
              <a:t>4. Ізотерми конденсації пластового  газу.</a:t>
            </a:r>
          </a:p>
          <a:p>
            <a:pPr algn="just"/>
            <a:r>
              <a:rPr lang="uk-UA" dirty="0">
                <a:solidFill>
                  <a:schemeClr val="tx1"/>
                </a:solidFill>
              </a:rPr>
              <a:t>5. Кількість і склад конденсату, що виділяється з 1 м</a:t>
            </a:r>
            <a:r>
              <a:rPr lang="uk-UA" baseline="30000" dirty="0">
                <a:solidFill>
                  <a:schemeClr val="tx1"/>
                </a:solidFill>
              </a:rPr>
              <a:t>3</a:t>
            </a:r>
            <a:r>
              <a:rPr lang="uk-UA" dirty="0">
                <a:solidFill>
                  <a:schemeClr val="tx1"/>
                </a:solidFill>
              </a:rPr>
              <a:t> газу, за різних тисків і температур.</a:t>
            </a:r>
          </a:p>
          <a:p>
            <a:pPr algn="just"/>
            <a:r>
              <a:rPr lang="uk-UA" dirty="0">
                <a:solidFill>
                  <a:schemeClr val="tx1"/>
                </a:solidFill>
              </a:rPr>
              <a:t>6. Втрати конденсату (вуглеводні, що залишаються в пласті) при розробці покладу без підтримки тиску залежно  від ступеня  падіння пластового тиску за увесь термін експлуатації родовища.</a:t>
            </a:r>
          </a:p>
          <a:p>
            <a:pPr algn="just"/>
            <a:r>
              <a:rPr lang="uk-UA" dirty="0">
                <a:solidFill>
                  <a:schemeClr val="tx1"/>
                </a:solidFill>
              </a:rPr>
              <a:t>7. Кількість конденсату (і його склад), який вилучається з газу у міру падіння тиску в покладі в процесі його експлуатації.</a:t>
            </a:r>
          </a:p>
          <a:p>
            <a:pPr algn="just"/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268344" cy="1008111"/>
          </a:xfrm>
        </p:spPr>
        <p:txBody>
          <a:bodyPr>
            <a:noAutofit/>
          </a:bodyPr>
          <a:lstStyle/>
          <a:p>
            <a:r>
              <a:rPr lang="uk-UA" sz="2000" dirty="0"/>
              <a:t>Принципова схема установки для дослідження газоконденсатних сумішей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839744" y="1700808"/>
            <a:ext cx="2304256" cy="5157192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uk-UA" sz="4300" dirty="0">
                <a:solidFill>
                  <a:schemeClr val="tx1"/>
                </a:solidFill>
              </a:rPr>
              <a:t>1 – серцевина електромагніта; 2 – газовий циліндр; 3 – камера PVT (бомба рівноваги); 4 – шток поршня; 5 – електромагнітний змішувач; 6 – обвідна трубка; 7 – оглядове вікно; 8 – привід поршня; 9 – рідинний циліндр; 10 – безлюфтова передача гвинт-гайка; 11 –лічильник об’єму рідини; 12 – потенціометр;               13 – поршневий контейнер; 14,15, 22, 26-29 – манометри;              16-18 – електронагрівачі; 19 – вимірювальний плунжер; 20 – реси-вер; 21 – газовий лічильник; 23 – пікнометр високого тиску;        24 – газовий лічильник; 25 – поршньовий розділювач; 30 – напір-ний бак; 31 – обвідна лінія; 32 – гідропрес; 33 – масляний насос</a:t>
            </a:r>
          </a:p>
          <a:p>
            <a:pPr algn="just"/>
            <a:endParaRPr lang="uk-UA" dirty="0"/>
          </a:p>
        </p:txBody>
      </p:sp>
      <p:pic>
        <p:nvPicPr>
          <p:cNvPr id="4098" name="Picture 2" descr="Рис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340768"/>
            <a:ext cx="6804181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836711"/>
          </a:xfrm>
        </p:spPr>
        <p:txBody>
          <a:bodyPr>
            <a:normAutofit fontScale="90000"/>
          </a:bodyPr>
          <a:lstStyle/>
          <a:p>
            <a:r>
              <a:rPr lang="uk-UA" sz="2800" dirty="0"/>
              <a:t>Схема установки для дегазації насиченого конденсату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475656" y="5517232"/>
            <a:ext cx="6400800" cy="625624"/>
          </a:xfrm>
        </p:spPr>
        <p:txBody>
          <a:bodyPr>
            <a:normAutofit fontScale="77500" lnSpcReduction="20000"/>
          </a:bodyPr>
          <a:lstStyle/>
          <a:p>
            <a:r>
              <a:rPr lang="uk-UA" dirty="0">
                <a:solidFill>
                  <a:schemeClr val="tx1"/>
                </a:solidFill>
              </a:rPr>
              <a:t>1 – термостат; 2 – баня; 3 – контейнер; 4 – термометр; 5 – вентиль; 6 – манометр; 7 – пастка; 8 – газометр</a:t>
            </a:r>
          </a:p>
        </p:txBody>
      </p:sp>
      <p:pic>
        <p:nvPicPr>
          <p:cNvPr id="5122" name="Picture 2" descr="Рис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96752"/>
            <a:ext cx="6408712" cy="4133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864095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Густина і молекулярна маса  конденсату</a:t>
            </a:r>
            <a:endParaRPr lang="uk-UA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11560" y="1124744"/>
            <a:ext cx="8064896" cy="5472608"/>
          </a:xfrm>
        </p:spPr>
        <p:txBody>
          <a:bodyPr>
            <a:normAutofit/>
          </a:bodyPr>
          <a:lstStyle/>
          <a:p>
            <a:pPr algn="l"/>
            <a:r>
              <a:rPr lang="uk-UA" sz="2400" i="1" dirty="0" smtClean="0">
                <a:solidFill>
                  <a:schemeClr val="tx1"/>
                </a:solidFill>
              </a:rPr>
              <a:t>                                   Формула ВНИИГАЗу</a:t>
            </a:r>
          </a:p>
          <a:p>
            <a:pPr algn="l"/>
            <a:r>
              <a:rPr lang="uk-UA" sz="2400" dirty="0" smtClean="0">
                <a:solidFill>
                  <a:schemeClr val="tx1"/>
                </a:solidFill>
              </a:rPr>
              <a:t>                                 ρ</a:t>
            </a:r>
            <a:r>
              <a:rPr lang="uk-UA" sz="2400" dirty="0">
                <a:solidFill>
                  <a:schemeClr val="tx1"/>
                </a:solidFill>
              </a:rPr>
              <a:t> </a:t>
            </a:r>
            <a:r>
              <a:rPr lang="uk-UA" sz="2400" dirty="0" smtClean="0">
                <a:solidFill>
                  <a:schemeClr val="tx1"/>
                </a:solidFill>
              </a:rPr>
              <a:t> =</a:t>
            </a:r>
            <a:r>
              <a:rPr lang="uk-UA" sz="2400" dirty="0">
                <a:solidFill>
                  <a:schemeClr val="tx1"/>
                </a:solidFill>
              </a:rPr>
              <a:t> 1,90646·n</a:t>
            </a:r>
            <a:r>
              <a:rPr lang="uk-UA" sz="2400" baseline="-25000" dirty="0">
                <a:solidFill>
                  <a:schemeClr val="tx1"/>
                </a:solidFill>
              </a:rPr>
              <a:t>d </a:t>
            </a:r>
            <a:r>
              <a:rPr lang="uk-UA" sz="2400" dirty="0">
                <a:solidFill>
                  <a:schemeClr val="tx1"/>
                </a:solidFill>
              </a:rPr>
              <a:t>– </a:t>
            </a:r>
            <a:r>
              <a:rPr lang="uk-UA" sz="2400" dirty="0" smtClean="0">
                <a:solidFill>
                  <a:schemeClr val="tx1"/>
                </a:solidFill>
              </a:rPr>
              <a:t>1,9628 </a:t>
            </a:r>
          </a:p>
          <a:p>
            <a:pPr algn="l"/>
            <a:r>
              <a:rPr lang="uk-UA" sz="2400" dirty="0" smtClean="0">
                <a:solidFill>
                  <a:schemeClr val="tx1"/>
                </a:solidFill>
              </a:rPr>
              <a:t>n</a:t>
            </a:r>
            <a:r>
              <a:rPr lang="uk-UA" sz="2400" baseline="-25000" dirty="0" smtClean="0">
                <a:solidFill>
                  <a:schemeClr val="tx1"/>
                </a:solidFill>
              </a:rPr>
              <a:t>d </a:t>
            </a:r>
            <a:r>
              <a:rPr lang="uk-UA" sz="2400" dirty="0" smtClean="0">
                <a:solidFill>
                  <a:schemeClr val="tx1"/>
                </a:solidFill>
              </a:rPr>
              <a:t>–</a:t>
            </a:r>
            <a:r>
              <a:rPr lang="uk-UA" sz="2400" baseline="-25000" dirty="0" smtClean="0">
                <a:solidFill>
                  <a:schemeClr val="tx1"/>
                </a:solidFill>
              </a:rPr>
              <a:t>  </a:t>
            </a:r>
            <a:r>
              <a:rPr lang="uk-UA" sz="2400" dirty="0" smtClean="0">
                <a:solidFill>
                  <a:schemeClr val="tx1"/>
                </a:solidFill>
              </a:rPr>
              <a:t>показник заломлення.</a:t>
            </a:r>
            <a:r>
              <a:rPr lang="uk-UA" sz="2400" i="1" dirty="0"/>
              <a:t> </a:t>
            </a:r>
            <a:endParaRPr lang="uk-UA" sz="2400" i="1" dirty="0" smtClean="0"/>
          </a:p>
          <a:p>
            <a:pPr algn="l"/>
            <a:endParaRPr lang="uk-UA" sz="2400" i="1" dirty="0" smtClean="0"/>
          </a:p>
          <a:p>
            <a:pPr algn="l"/>
            <a:r>
              <a:rPr lang="uk-UA" sz="2400" i="1" dirty="0" smtClean="0"/>
              <a:t>                                        </a:t>
            </a:r>
            <a:r>
              <a:rPr lang="uk-UA" sz="2400" i="1" dirty="0" smtClean="0">
                <a:solidFill>
                  <a:schemeClr val="tx1"/>
                </a:solidFill>
              </a:rPr>
              <a:t>Формула Крега</a:t>
            </a:r>
          </a:p>
          <a:p>
            <a:pPr algn="l"/>
            <a:r>
              <a:rPr lang="uk-UA" sz="2400" dirty="0" smtClean="0">
                <a:solidFill>
                  <a:schemeClr val="tx1"/>
                </a:solidFill>
              </a:rPr>
              <a:t>                                   М(С</a:t>
            </a:r>
            <a:r>
              <a:rPr lang="uk-UA" sz="2400" baseline="-25000" dirty="0" smtClean="0">
                <a:solidFill>
                  <a:schemeClr val="tx1"/>
                </a:solidFill>
              </a:rPr>
              <a:t>5+</a:t>
            </a:r>
            <a:r>
              <a:rPr lang="uk-UA" sz="2400" dirty="0" smtClean="0">
                <a:solidFill>
                  <a:schemeClr val="tx1"/>
                </a:solidFill>
              </a:rPr>
              <a:t>)</a:t>
            </a:r>
          </a:p>
          <a:p>
            <a:pPr algn="l"/>
            <a:r>
              <a:rPr lang="uk-UA" sz="2400" i="1" dirty="0" smtClean="0"/>
              <a:t>  </a:t>
            </a:r>
          </a:p>
          <a:p>
            <a:pPr algn="l"/>
            <a:r>
              <a:rPr lang="uk-UA" sz="2400" i="1" dirty="0"/>
              <a:t> </a:t>
            </a:r>
            <a:r>
              <a:rPr lang="uk-UA" sz="2400" i="1" dirty="0" smtClean="0"/>
              <a:t>                                    </a:t>
            </a:r>
            <a:r>
              <a:rPr lang="uk-UA" sz="2400" i="1" dirty="0" smtClean="0">
                <a:solidFill>
                  <a:schemeClr val="tx1"/>
                </a:solidFill>
              </a:rPr>
              <a:t>Формулою Херша</a:t>
            </a:r>
          </a:p>
          <a:p>
            <a:pPr algn="l"/>
            <a:r>
              <a:rPr lang="uk-UA" sz="2400" dirty="0" smtClean="0">
                <a:solidFill>
                  <a:schemeClr val="tx1"/>
                </a:solidFill>
              </a:rPr>
              <a:t>                      lg </a:t>
            </a:r>
            <a:r>
              <a:rPr lang="uk-UA" sz="2400" dirty="0">
                <a:solidFill>
                  <a:schemeClr val="tx1"/>
                </a:solidFill>
              </a:rPr>
              <a:t>(С</a:t>
            </a:r>
            <a:r>
              <a:rPr lang="uk-UA" sz="2400" baseline="-25000" dirty="0">
                <a:solidFill>
                  <a:schemeClr val="tx1"/>
                </a:solidFill>
              </a:rPr>
              <a:t>5+</a:t>
            </a:r>
            <a:r>
              <a:rPr lang="uk-UA" sz="2400" dirty="0">
                <a:solidFill>
                  <a:schemeClr val="tx1"/>
                </a:solidFill>
              </a:rPr>
              <a:t>)=1,939436+0,0019764·t</a:t>
            </a:r>
            <a:r>
              <a:rPr lang="uk-UA" sz="2400" baseline="-25000" dirty="0">
                <a:solidFill>
                  <a:schemeClr val="tx1"/>
                </a:solidFill>
              </a:rPr>
              <a:t>кип </a:t>
            </a:r>
            <a:r>
              <a:rPr lang="uk-UA" sz="2400" dirty="0">
                <a:solidFill>
                  <a:schemeClr val="tx1"/>
                </a:solidFill>
              </a:rPr>
              <a:t>+ lg(2,15 – n</a:t>
            </a:r>
            <a:r>
              <a:rPr lang="uk-UA" sz="2400" baseline="-25000" dirty="0">
                <a:solidFill>
                  <a:schemeClr val="tx1"/>
                </a:solidFill>
              </a:rPr>
              <a:t>d</a:t>
            </a:r>
            <a:r>
              <a:rPr lang="uk-UA" sz="2400" dirty="0">
                <a:solidFill>
                  <a:schemeClr val="tx1"/>
                </a:solidFill>
              </a:rPr>
              <a:t>)</a:t>
            </a:r>
            <a:endParaRPr lang="uk-UA" sz="2400" i="1" dirty="0">
              <a:solidFill>
                <a:schemeClr val="tx1"/>
              </a:solidFill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 dirty="0"/>
          </a:p>
        </p:txBody>
      </p:sp>
      <p:graphicFrame>
        <p:nvGraphicFramePr>
          <p:cNvPr id="26625" name="Object 1"/>
          <p:cNvGraphicFramePr>
            <a:graphicFrameLocks noChangeAspect="1"/>
          </p:cNvGraphicFramePr>
          <p:nvPr/>
        </p:nvGraphicFramePr>
        <p:xfrm>
          <a:off x="3923928" y="3284984"/>
          <a:ext cx="2880320" cy="788665"/>
        </p:xfrm>
        <a:graphic>
          <a:graphicData uri="http://schemas.openxmlformats.org/presentationml/2006/ole">
            <p:oleObj spid="_x0000_s26625" name="Equation" r:id="rId4" imgW="1040948" imgH="431613" progId="">
              <p:embed/>
            </p:oleObj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4811</TotalTime>
  <Words>1097</Words>
  <Application>Microsoft Office PowerPoint</Application>
  <PresentationFormat>Экран (4:3)</PresentationFormat>
  <Paragraphs>147</Paragraphs>
  <Slides>19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Аспект</vt:lpstr>
      <vt:lpstr>Апекс</vt:lpstr>
      <vt:lpstr>1_Апекс</vt:lpstr>
      <vt:lpstr>Тема Office</vt:lpstr>
      <vt:lpstr>2_Апекс</vt:lpstr>
      <vt:lpstr>Equation</vt:lpstr>
      <vt:lpstr>Фізика нафтового і газового  пласта</vt:lpstr>
      <vt:lpstr>Вологовміст природних газів </vt:lpstr>
      <vt:lpstr>Номограма для визначення вологовмісту природних газів за різних температур і тисків </vt:lpstr>
      <vt:lpstr>Фазовий стан системи нафта-газ залежно від тиску і температури</vt:lpstr>
      <vt:lpstr>За результатами дослідження встановлено, що:</vt:lpstr>
      <vt:lpstr>Комплекс досліджень газоконденсатної суміші</vt:lpstr>
      <vt:lpstr>Принципова схема установки для дослідження газоконденсатних сумішей</vt:lpstr>
      <vt:lpstr>Схема установки для дегазації насиченого конденсату</vt:lpstr>
      <vt:lpstr>Густина і молекулярна маса  конденсату</vt:lpstr>
      <vt:lpstr>Розрахунок фазових рівноваг вуглеводневих сумішей  </vt:lpstr>
      <vt:lpstr>Двохфазна рівновагова система газ і конденсат</vt:lpstr>
      <vt:lpstr>Для суміші компонентів маємо:</vt:lpstr>
      <vt:lpstr>Розрахунок фазових рівноваг</vt:lpstr>
      <vt:lpstr>Розрахунок фазових рівноваг</vt:lpstr>
      <vt:lpstr>Розрахунок фазових рівноваг</vt:lpstr>
      <vt:lpstr>Константи фазової рівноваги </vt:lpstr>
      <vt:lpstr>Константи рівноваги для нафти з різною усадкою за температури  93,3 °С </vt:lpstr>
      <vt:lpstr>Газовий конденсат </vt:lpstr>
      <vt:lpstr>Сирий і стабільний конденсат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Фізика нафтового і гахового пдаста</dc:title>
  <dc:creator>Ivan</dc:creator>
  <cp:lastModifiedBy>Asus</cp:lastModifiedBy>
  <cp:revision>80</cp:revision>
  <dcterms:created xsi:type="dcterms:W3CDTF">2020-10-16T19:12:21Z</dcterms:created>
  <dcterms:modified xsi:type="dcterms:W3CDTF">2023-05-05T10:23:40Z</dcterms:modified>
</cp:coreProperties>
</file>