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22"/>
  </p:notesMasterIdLst>
  <p:sldIdLst>
    <p:sldId id="256" r:id="rId2"/>
    <p:sldId id="258" r:id="rId3"/>
    <p:sldId id="277" r:id="rId4"/>
    <p:sldId id="259" r:id="rId5"/>
    <p:sldId id="261" r:id="rId6"/>
    <p:sldId id="260" r:id="rId7"/>
    <p:sldId id="262" r:id="rId8"/>
    <p:sldId id="257" r:id="rId9"/>
    <p:sldId id="263" r:id="rId10"/>
    <p:sldId id="272" r:id="rId11"/>
    <p:sldId id="264" r:id="rId12"/>
    <p:sldId id="266" r:id="rId13"/>
    <p:sldId id="267" r:id="rId14"/>
    <p:sldId id="268" r:id="rId15"/>
    <p:sldId id="269" r:id="rId16"/>
    <p:sldId id="270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96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4617E7-3700-4A99-9CEF-598ED9D0BDA8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290B21-218C-41AE-A0D8-B7B301941E89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290B21-218C-41AE-A0D8-B7B301941E89}" type="slidenum">
              <a:rPr lang="uk-UA" smtClean="0"/>
              <a:pPr/>
              <a:t>20</a:t>
            </a:fld>
            <a:endParaRPr lang="uk-U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042E-214F-4C37-84E8-FE7227F9FA57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7040-C8D6-436F-AD62-71B5155FB9D7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042E-214F-4C37-84E8-FE7227F9FA57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7040-C8D6-436F-AD62-71B5155FB9D7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042E-214F-4C37-84E8-FE7227F9FA57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7040-C8D6-436F-AD62-71B5155FB9D7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042E-214F-4C37-84E8-FE7227F9FA57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7040-C8D6-436F-AD62-71B5155FB9D7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042E-214F-4C37-84E8-FE7227F9FA57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7040-C8D6-436F-AD62-71B5155FB9D7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042E-214F-4C37-84E8-FE7227F9FA57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7040-C8D6-436F-AD62-71B5155FB9D7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042E-214F-4C37-84E8-FE7227F9FA57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7040-C8D6-436F-AD62-71B5155FB9D7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042E-214F-4C37-84E8-FE7227F9FA57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7040-C8D6-436F-AD62-71B5155FB9D7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042E-214F-4C37-84E8-FE7227F9FA57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7040-C8D6-436F-AD62-71B5155FB9D7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042E-214F-4C37-84E8-FE7227F9FA57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7040-C8D6-436F-AD62-71B5155FB9D7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042E-214F-4C37-84E8-FE7227F9FA57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7040-C8D6-436F-AD62-71B5155FB9D7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5042E-214F-4C37-84E8-FE7227F9FA57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27040-C8D6-436F-AD62-71B5155FB9D7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Фізика нафтового і газового пласта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Лекція 10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 Хімічний склад і фізичні властивості нафти.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Об’ємний  коефіцієнт, усадка нафти  </a:t>
            </a:r>
            <a:endParaRPr lang="uk-UA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7649" name="Object 1"/>
          <p:cNvGraphicFramePr>
            <a:graphicFrameLocks noChangeAspect="1"/>
          </p:cNvGraphicFramePr>
          <p:nvPr/>
        </p:nvGraphicFramePr>
        <p:xfrm>
          <a:off x="3491880" y="1484784"/>
          <a:ext cx="2088232" cy="1523845"/>
        </p:xfrm>
        <a:graphic>
          <a:graphicData uri="http://schemas.openxmlformats.org/presentationml/2006/ole">
            <p:oleObj spid="_x0000_s27649" name="Equation" r:id="rId3" imgW="571500" imgH="431800" progId="">
              <p:embed/>
            </p:oleObj>
          </a:graphicData>
        </a:graphic>
      </p:graphicFrame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2987824" y="3645024"/>
          <a:ext cx="3361075" cy="1292721"/>
        </p:xfrm>
        <a:graphic>
          <a:graphicData uri="http://schemas.openxmlformats.org/presentationml/2006/ole">
            <p:oleObj spid="_x0000_s27652" name="Equation" r:id="rId4" imgW="1130300" imgH="431800" progId="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836711"/>
          </a:xfrm>
        </p:spPr>
        <p:txBody>
          <a:bodyPr>
            <a:normAutofit/>
          </a:bodyPr>
          <a:lstStyle/>
          <a:p>
            <a:r>
              <a:rPr lang="uk-UA" b="1" dirty="0"/>
              <a:t>Густина пластової нафти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908720"/>
            <a:ext cx="8280920" cy="568863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dirty="0" smtClean="0"/>
              <a:t>         </a:t>
            </a:r>
            <a:r>
              <a:rPr lang="uk-UA" dirty="0" smtClean="0">
                <a:solidFill>
                  <a:schemeClr val="tx1"/>
                </a:solidFill>
              </a:rPr>
              <a:t>У пластах внаслідок розчинення газу та підвищеної температури густина нафти на 5-30 % менша за її густину в стандартних умовах. Відомі нафти, густина яких у пласті менше ніж 500 кг/м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 при густині сепарованої нафти 800 кг/м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Якщо відомі густина сепарованої нафти, відносна густина газу, газовий фактор і об’ємний коефіцієнт, густину пластової нафти визначають за формулою: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де           – густина дегазованої нафти, кг/м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; 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      – об’ємний коефіцієнт нафти;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       – газовий фактор, 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/ 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;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       – дійсна густина газу, яка рівна добутку відносної густини газу на густину повітря за стандартних умов, кг/м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uk-UA" dirty="0" smtClean="0"/>
          </a:p>
          <a:p>
            <a:pPr algn="just"/>
            <a:endParaRPr lang="uk-UA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2699792" y="2996952"/>
          <a:ext cx="3064340" cy="1130290"/>
        </p:xfrm>
        <a:graphic>
          <a:graphicData uri="http://schemas.openxmlformats.org/presentationml/2006/ole">
            <p:oleObj spid="_x0000_s1025" name="Equation" r:id="rId3" imgW="1181100" imgH="431800" progId="">
              <p:embed/>
            </p:oleObj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827584" y="4106868"/>
          <a:ext cx="648072" cy="558683"/>
        </p:xfrm>
        <a:graphic>
          <a:graphicData uri="http://schemas.openxmlformats.org/presentationml/2006/ole">
            <p:oleObj spid="_x0000_s1027" name="Equation" r:id="rId4" imgW="266700" imgH="228600" progId="">
              <p:embed/>
            </p:oleObj>
          </a:graphicData>
        </a:graphic>
      </p:graphicFrame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899592" y="4581128"/>
          <a:ext cx="504056" cy="457130"/>
        </p:xfrm>
        <a:graphic>
          <a:graphicData uri="http://schemas.openxmlformats.org/presentationml/2006/ole">
            <p:oleObj spid="_x0000_s1029" name="Equation" r:id="rId5" imgW="165172" imgH="228699" progId="">
              <p:embed/>
            </p:oleObj>
          </a:graphicData>
        </a:graphic>
      </p:graphicFrame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259632" y="4941168"/>
          <a:ext cx="363091" cy="382141"/>
        </p:xfrm>
        <a:graphic>
          <a:graphicData uri="http://schemas.openxmlformats.org/presentationml/2006/ole">
            <p:oleObj spid="_x0000_s1031" name="Equation" r:id="rId6" imgW="203112" imgH="228501" progId="">
              <p:embed/>
            </p:oleObj>
          </a:graphicData>
        </a:graphic>
      </p:graphicFrame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1043608" y="5157192"/>
          <a:ext cx="360040" cy="504056"/>
        </p:xfrm>
        <a:graphic>
          <a:graphicData uri="http://schemas.openxmlformats.org/presentationml/2006/ole">
            <p:oleObj spid="_x0000_s1033" name="Equation" r:id="rId7" imgW="190500" imgH="228600" progId="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268759"/>
          </a:xfrm>
        </p:spPr>
        <p:txBody>
          <a:bodyPr>
            <a:normAutofit/>
          </a:bodyPr>
          <a:lstStyle/>
          <a:p>
            <a:r>
              <a:rPr lang="uk-UA" dirty="0" smtClean="0"/>
              <a:t>Класифікація нафт за густиною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3568" y="1124744"/>
            <a:ext cx="7992888" cy="554461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uk-UA" dirty="0" smtClean="0">
                <a:solidFill>
                  <a:schemeClr val="tx1"/>
                </a:solidFill>
              </a:rPr>
              <a:t>         Абсолютна більшість нафт у стандартних умовах має густину в межах 0,76-0,99 (760-990 кг/м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). Тільки як виняток бувають нафти з густиною, що виходить за ці межі. За величиною густини нафти умовно поділяють на три групи:</a:t>
            </a:r>
            <a:br>
              <a:rPr lang="uk-UA" dirty="0" smtClean="0">
                <a:solidFill>
                  <a:schemeClr val="tx1"/>
                </a:solidFill>
              </a:rPr>
            </a:br>
            <a:r>
              <a:rPr lang="uk-UA" dirty="0" smtClean="0">
                <a:solidFill>
                  <a:schemeClr val="tx1"/>
                </a:solidFill>
              </a:rPr>
              <a:t>         - легкі нафти з густиною до 880 кг/м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 найцінніші, оскільки містять більше бензинових і масляних фракцій;</a:t>
            </a:r>
            <a:br>
              <a:rPr lang="uk-UA" dirty="0" smtClean="0">
                <a:solidFill>
                  <a:schemeClr val="tx1"/>
                </a:solidFill>
              </a:rPr>
            </a:br>
            <a:r>
              <a:rPr lang="uk-UA" dirty="0" smtClean="0">
                <a:solidFill>
                  <a:schemeClr val="tx1"/>
                </a:solidFill>
              </a:rPr>
              <a:t>           - середні нафти з густиною від 880 до 900 кг/м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;</a:t>
            </a:r>
            <a:br>
              <a:rPr lang="uk-UA" dirty="0" smtClean="0">
                <a:solidFill>
                  <a:schemeClr val="tx1"/>
                </a:solidFill>
              </a:rPr>
            </a:br>
            <a:r>
              <a:rPr lang="uk-UA" dirty="0" smtClean="0">
                <a:solidFill>
                  <a:schemeClr val="tx1"/>
                </a:solidFill>
              </a:rPr>
              <a:t>          - важкі нафти, які містять багато парафінів, з густиною, більше ніж 900 кг/м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 (Карпатські родовища та родовища Каліфорнії).</a:t>
            </a:r>
            <a:endParaRPr lang="uk-U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052735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Залежність густини нафти від температури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3568" y="1484784"/>
            <a:ext cx="8136904" cy="415401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uk-UA" dirty="0" smtClean="0"/>
              <a:t>      </a:t>
            </a:r>
            <a:r>
              <a:rPr lang="uk-UA" dirty="0" smtClean="0">
                <a:solidFill>
                  <a:schemeClr val="tx1"/>
                </a:solidFill>
              </a:rPr>
              <a:t>Зі збільшенням температури густина нафти і нафтопродуктів зменшується, а обʼєм зростає. </a:t>
            </a:r>
          </a:p>
          <a:p>
            <a:pPr algn="l"/>
            <a:endParaRPr lang="uk-UA" dirty="0" smtClean="0">
              <a:solidFill>
                <a:schemeClr val="tx1"/>
              </a:solidFill>
            </a:endParaRPr>
          </a:p>
          <a:p>
            <a:pPr algn="l"/>
            <a:r>
              <a:rPr lang="uk-UA" dirty="0" smtClean="0">
                <a:solidFill>
                  <a:schemeClr val="tx1"/>
                </a:solidFill>
              </a:rPr>
              <a:t>                  =</a:t>
            </a:r>
          </a:p>
          <a:p>
            <a:pPr algn="l"/>
            <a:endParaRPr lang="uk-UA" dirty="0" smtClean="0">
              <a:solidFill>
                <a:schemeClr val="tx1"/>
              </a:solidFill>
            </a:endParaRPr>
          </a:p>
          <a:p>
            <a:pPr algn="l"/>
            <a:r>
              <a:rPr lang="uk-UA" dirty="0" smtClean="0">
                <a:solidFill>
                  <a:schemeClr val="tx1"/>
                </a:solidFill>
              </a:rPr>
              <a:t>де             – густина нафти за температури , кг/м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;</a:t>
            </a:r>
          </a:p>
          <a:p>
            <a:pPr algn="l"/>
            <a:r>
              <a:rPr lang="uk-UA" dirty="0" smtClean="0">
                <a:solidFill>
                  <a:schemeClr val="tx1"/>
                </a:solidFill>
              </a:rPr>
              <a:t>              – температура, за якої визначена густина нафти, </a:t>
            </a:r>
            <a:r>
              <a:rPr lang="uk-UA" baseline="30000" dirty="0" smtClean="0">
                <a:solidFill>
                  <a:schemeClr val="tx1"/>
                </a:solidFill>
              </a:rPr>
              <a:t>0</a:t>
            </a:r>
            <a:r>
              <a:rPr lang="uk-UA" dirty="0" smtClean="0">
                <a:solidFill>
                  <a:schemeClr val="tx1"/>
                </a:solidFill>
              </a:rPr>
              <a:t>С;</a:t>
            </a:r>
          </a:p>
          <a:p>
            <a:pPr algn="l"/>
            <a:r>
              <a:rPr lang="uk-UA" dirty="0" smtClean="0">
                <a:solidFill>
                  <a:schemeClr val="tx1"/>
                </a:solidFill>
              </a:rPr>
              <a:t>               – температурна поправка кг/(м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∙</a:t>
            </a:r>
            <a:r>
              <a:rPr lang="uk-UA" baseline="30000" dirty="0" smtClean="0">
                <a:solidFill>
                  <a:schemeClr val="tx1"/>
                </a:solidFill>
              </a:rPr>
              <a:t>0</a:t>
            </a:r>
            <a:r>
              <a:rPr lang="uk-UA" dirty="0" smtClean="0">
                <a:solidFill>
                  <a:schemeClr val="tx1"/>
                </a:solidFill>
              </a:rPr>
              <a:t>С).</a:t>
            </a:r>
          </a:p>
          <a:p>
            <a:pPr algn="l"/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2699792" y="2564904"/>
          <a:ext cx="3326537" cy="823714"/>
        </p:xfrm>
        <a:graphic>
          <a:graphicData uri="http://schemas.openxmlformats.org/presentationml/2006/ole">
            <p:oleObj spid="_x0000_s22529" name="Equation" r:id="rId3" imgW="1002865" imgH="241195" progId="">
              <p:embed/>
            </p:oleObj>
          </a:graphicData>
        </a:graphic>
      </p:graphicFrame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1403648" y="3645024"/>
          <a:ext cx="830862" cy="576064"/>
        </p:xfrm>
        <a:graphic>
          <a:graphicData uri="http://schemas.openxmlformats.org/presentationml/2006/ole">
            <p:oleObj spid="_x0000_s22531" name="Equation" r:id="rId4" imgW="317087" imgH="240986" progId="">
              <p:embed/>
            </p:oleObj>
          </a:graphicData>
        </a:graphic>
      </p:graphicFrame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187624" y="2492896"/>
          <a:ext cx="1008112" cy="864096"/>
        </p:xfrm>
        <a:graphic>
          <a:graphicData uri="http://schemas.openxmlformats.org/presentationml/2006/ole">
            <p:oleObj spid="_x0000_s22533" name="Equation" r:id="rId5" imgW="317087" imgH="240986" progId="">
              <p:embed/>
            </p:oleObj>
          </a:graphicData>
        </a:graphic>
      </p:graphicFrame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1259632" y="4077072"/>
          <a:ext cx="802234" cy="504056"/>
        </p:xfrm>
        <a:graphic>
          <a:graphicData uri="http://schemas.openxmlformats.org/presentationml/2006/ole">
            <p:oleObj spid="_x0000_s22535" name="Equation" r:id="rId6" imgW="88592" imgH="151873" progId="">
              <p:embed/>
            </p:oleObj>
          </a:graphicData>
        </a:graphic>
      </p:graphicFrame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1403648" y="4941168"/>
          <a:ext cx="504056" cy="519444"/>
        </p:xfrm>
        <a:graphic>
          <a:graphicData uri="http://schemas.openxmlformats.org/presentationml/2006/ole">
            <p:oleObj spid="_x0000_s22537" name="Equation" r:id="rId7" imgW="127110" imgH="165243" progId="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792087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Вʼязкість пластової нафти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4005064"/>
            <a:ext cx="8280920" cy="216024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uk-UA" dirty="0" smtClean="0">
                <a:solidFill>
                  <a:schemeClr val="tx1"/>
                </a:solidFill>
              </a:rPr>
              <a:t>       Зменшення тиску, нижче від тиску насичення, призводить до зменшення в’язкості. Підвищення тиску, вище від тиску насичення для пластової нафти, призводить до збільшення величини її в’язкості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pSp>
        <p:nvGrpSpPr>
          <p:cNvPr id="24577" name="Group 1"/>
          <p:cNvGrpSpPr>
            <a:grpSpLocks/>
          </p:cNvGrpSpPr>
          <p:nvPr/>
        </p:nvGrpSpPr>
        <p:grpSpPr bwMode="auto">
          <a:xfrm>
            <a:off x="1763688" y="692696"/>
            <a:ext cx="5616624" cy="3168352"/>
            <a:chOff x="2498" y="8704"/>
            <a:chExt cx="4211" cy="3354"/>
          </a:xfrm>
        </p:grpSpPr>
        <p:sp>
          <p:nvSpPr>
            <p:cNvPr id="24579" name="Text Box 3"/>
            <p:cNvSpPr txBox="1">
              <a:spLocks noChangeArrowheads="1"/>
            </p:cNvSpPr>
            <p:nvPr/>
          </p:nvSpPr>
          <p:spPr bwMode="auto">
            <a:xfrm>
              <a:off x="2736" y="11610"/>
              <a:ext cx="3960" cy="4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457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498" y="8704"/>
              <a:ext cx="4211" cy="2891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Залежність в’язкості пластової нафти від тиску</a:t>
            </a:r>
            <a:br>
              <a:rPr lang="uk-UA" dirty="0" smtClean="0"/>
            </a:br>
            <a:endParaRPr lang="uk-UA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276872"/>
            <a:ext cx="5821847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Стисливість нафти. </a:t>
            </a:r>
            <a:endParaRPr lang="uk-UA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2877178" y="1340768"/>
          <a:ext cx="2990966" cy="966589"/>
        </p:xfrm>
        <a:graphic>
          <a:graphicData uri="http://schemas.openxmlformats.org/presentationml/2006/ole">
            <p:oleObj spid="_x0000_s26625" name="Equation" r:id="rId3" imgW="927100" imgH="393700" progId="">
              <p:embed/>
            </p:oleObj>
          </a:graphicData>
        </a:graphic>
      </p:graphicFrame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2564904"/>
            <a:ext cx="6837734" cy="4293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432048"/>
          </a:xfrm>
        </p:spPr>
        <p:txBody>
          <a:bodyPr>
            <a:noAutofit/>
          </a:bodyPr>
          <a:lstStyle/>
          <a:p>
            <a:r>
              <a:rPr lang="uk-UA" sz="2800" b="1" dirty="0" smtClean="0"/>
              <a:t>Структурно-механічні властивості аномально вʼязких нафт</a:t>
            </a:r>
            <a:r>
              <a:rPr lang="uk-UA" sz="2800" dirty="0" smtClean="0"/>
              <a:t/>
            </a:r>
            <a:br>
              <a:rPr lang="uk-UA" sz="2800" dirty="0" smtClean="0"/>
            </a:br>
            <a:endParaRPr lang="uk-UA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08720"/>
            <a:ext cx="8568952" cy="10585176"/>
          </a:xfrm>
        </p:spPr>
        <p:txBody>
          <a:bodyPr>
            <a:noAutofit/>
          </a:bodyPr>
          <a:lstStyle/>
          <a:p>
            <a:pPr algn="l"/>
            <a:r>
              <a:rPr lang="uk-UA" sz="2000" dirty="0" smtClean="0">
                <a:solidFill>
                  <a:schemeClr val="tx1"/>
                </a:solidFill>
              </a:rPr>
              <a:t>        Залежно від складу нафт їх реологічні властивості характеризуються різними лініями консистентності, тобто їм притаманні залежності між напруженням зсуву і швидкістю зсуву: </a:t>
            </a:r>
          </a:p>
          <a:p>
            <a:r>
              <a:rPr lang="uk-UA" sz="2000" dirty="0" smtClean="0">
                <a:solidFill>
                  <a:schemeClr val="tx1"/>
                </a:solidFill>
              </a:rPr>
              <a:t>  dγ/dt = f (τ).</a:t>
            </a:r>
          </a:p>
          <a:p>
            <a:pPr algn="l"/>
            <a:r>
              <a:rPr lang="uk-UA" sz="2000" dirty="0" smtClean="0">
                <a:solidFill>
                  <a:schemeClr val="tx1"/>
                </a:solidFill>
              </a:rPr>
              <a:t>              Динамічна в’язкість µ ньютонівських рідин залежить тільки від температури й тиску і дотичне напруження τ, яке розвивається в рухомих шарах рідини, пропорційне градієнту швидкості dυ/dt: </a:t>
            </a:r>
          </a:p>
          <a:p>
            <a:pPr algn="l"/>
            <a:r>
              <a:rPr lang="uk-UA" sz="2000" dirty="0" smtClean="0">
                <a:solidFill>
                  <a:schemeClr val="tx1"/>
                </a:solidFill>
              </a:rPr>
              <a:t>                                                             τ = - µ · dυ/dt.</a:t>
            </a:r>
          </a:p>
          <a:p>
            <a:pPr algn="l"/>
            <a:r>
              <a:rPr lang="uk-UA" sz="2000" dirty="0" smtClean="0">
                <a:solidFill>
                  <a:schemeClr val="tx1"/>
                </a:solidFill>
              </a:rPr>
              <a:t>                 У ньютонівських рідин швидкість зсуву dγ/dt пропорційна дотичному напруженню τ і обернено пропорційна в’язкості рідин µ, тобто одержуємо реологічне рівняння: </a:t>
            </a:r>
          </a:p>
          <a:p>
            <a:pPr algn="l"/>
            <a:r>
              <a:rPr lang="uk-UA" sz="2000" dirty="0" smtClean="0">
                <a:solidFill>
                  <a:schemeClr val="tx1"/>
                </a:solidFill>
              </a:rPr>
              <a:t>                                                            dγ/dt = τ / µ.</a:t>
            </a:r>
          </a:p>
          <a:p>
            <a:pPr algn="l"/>
            <a:r>
              <a:rPr lang="uk-UA" sz="2000" dirty="0" smtClean="0">
                <a:solidFill>
                  <a:schemeClr val="tx1"/>
                </a:solidFill>
              </a:rPr>
              <a:t>dυ/dt - градієнту швидкості </a:t>
            </a:r>
            <a:r>
              <a:rPr lang="uk-UA" dirty="0" smtClean="0">
                <a:solidFill>
                  <a:schemeClr val="tx1"/>
                </a:solidFill>
              </a:rPr>
              <a:t>; </a:t>
            </a:r>
          </a:p>
          <a:p>
            <a:pPr algn="l"/>
            <a:r>
              <a:rPr lang="uk-UA" sz="2000" dirty="0" smtClean="0">
                <a:solidFill>
                  <a:schemeClr val="tx1"/>
                </a:solidFill>
              </a:rPr>
              <a:t>dγ/dt - швидкість зсуву;</a:t>
            </a:r>
          </a:p>
          <a:p>
            <a:pPr algn="l"/>
            <a:r>
              <a:rPr lang="uk-UA" sz="2000" dirty="0" smtClean="0">
                <a:solidFill>
                  <a:schemeClr val="tx1"/>
                </a:solidFill>
              </a:rPr>
              <a:t>f (τ) -напруження зсуву;</a:t>
            </a:r>
          </a:p>
          <a:p>
            <a:pPr algn="l"/>
            <a:r>
              <a:rPr lang="el-GR" sz="2000" dirty="0" smtClean="0">
                <a:solidFill>
                  <a:schemeClr val="tx1"/>
                </a:solidFill>
              </a:rPr>
              <a:t>Τ</a:t>
            </a:r>
            <a:r>
              <a:rPr lang="uk-UA" sz="2000" dirty="0" smtClean="0">
                <a:solidFill>
                  <a:schemeClr val="tx1"/>
                </a:solidFill>
              </a:rPr>
              <a:t> -дотичне напруження</a:t>
            </a:r>
            <a:r>
              <a:rPr lang="uk-UA" sz="2000" dirty="0" smtClean="0"/>
              <a:t>.</a:t>
            </a:r>
            <a:endParaRPr lang="uk-UA" sz="2000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764703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В’язкість неньютонівських рідин 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7544" y="1097360"/>
            <a:ext cx="8208912" cy="576064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uk-UA" dirty="0" smtClean="0">
                <a:solidFill>
                  <a:schemeClr val="tx1"/>
                </a:solidFill>
              </a:rPr>
              <a:t>          В’язкість неньютонівських рідин залежить не тільки від тиску і температури, але й від швидкості деформації зсуву та часу перебування її в стані спокою. Залежно від виду функції   f(τ)  ці рідини поділяються на три види: </a:t>
            </a:r>
            <a:r>
              <a:rPr lang="uk-UA" i="1" dirty="0" smtClean="0">
                <a:solidFill>
                  <a:schemeClr val="tx1"/>
                </a:solidFill>
              </a:rPr>
              <a:t>бінгамівські пластики, псевдопластики і дилатантні рідини.</a:t>
            </a:r>
          </a:p>
          <a:p>
            <a:pPr algn="l"/>
            <a:r>
              <a:rPr lang="uk-UA" i="1" dirty="0" smtClean="0">
                <a:solidFill>
                  <a:schemeClr val="tx1"/>
                </a:solidFill>
              </a:rPr>
              <a:t>          Бінгамівські пластики</a:t>
            </a:r>
            <a:r>
              <a:rPr lang="uk-UA" dirty="0" smtClean="0">
                <a:solidFill>
                  <a:schemeClr val="tx1"/>
                </a:solidFill>
              </a:rPr>
              <a:t> в стані рівноваги мають деяку просторову структуру і здатні опиратися напруженню зсуву, доки воно не перевищить значення статичного напруження зсуву τ</a:t>
            </a:r>
            <a:r>
              <a:rPr lang="uk-UA" baseline="-25000" dirty="0" smtClean="0">
                <a:solidFill>
                  <a:schemeClr val="tx1"/>
                </a:solidFill>
              </a:rPr>
              <a:t>о</a:t>
            </a:r>
            <a:r>
              <a:rPr lang="uk-UA" dirty="0" smtClean="0">
                <a:solidFill>
                  <a:schemeClr val="tx1"/>
                </a:solidFill>
              </a:rPr>
              <a:t>. У наступні моменти після досягнення деякої швидкості зсуву вони починають текти, як ньютонівські рідини. </a:t>
            </a:r>
          </a:p>
          <a:p>
            <a:pPr algn="l"/>
            <a:r>
              <a:rPr lang="uk-UA" i="1" dirty="0" smtClean="0">
                <a:solidFill>
                  <a:schemeClr val="tx1"/>
                </a:solidFill>
              </a:rPr>
              <a:t>          Псевдопластики</a:t>
            </a:r>
            <a:r>
              <a:rPr lang="uk-UA" dirty="0" smtClean="0">
                <a:solidFill>
                  <a:schemeClr val="tx1"/>
                </a:solidFill>
              </a:rPr>
              <a:t> характеризуються відсутністю границі текучості, а також тим, що їх ефективна в’язкість знижується зі збільшенням швидкості зсуву</a:t>
            </a:r>
          </a:p>
          <a:p>
            <a:pPr algn="l"/>
            <a:r>
              <a:rPr lang="uk-UA" i="1" dirty="0" smtClean="0">
                <a:solidFill>
                  <a:schemeClr val="tx1"/>
                </a:solidFill>
              </a:rPr>
              <a:t>         Дилатантні рідини</a:t>
            </a:r>
            <a:r>
              <a:rPr lang="uk-UA" dirty="0" smtClean="0">
                <a:solidFill>
                  <a:schemeClr val="tx1"/>
                </a:solidFill>
              </a:rPr>
              <a:t> також належать до тіл, у яких немає границі текучості, але їх ефективна в’язкість, на відміну від псевдопластиків,  збільшується зі збільшенням швидкості зсуву. Такий тип течії характерний також для суспензій зі значним вмістом твердої фази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476672"/>
            <a:ext cx="7772400" cy="288032"/>
          </a:xfrm>
        </p:spPr>
        <p:txBody>
          <a:bodyPr>
            <a:normAutofit fontScale="90000"/>
          </a:bodyPr>
          <a:lstStyle/>
          <a:p>
            <a:r>
              <a:rPr lang="uk-UA" sz="2700" b="1" dirty="0" smtClean="0"/>
              <a:t>Відбір проб пластових рідин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570784" y="1484784"/>
            <a:ext cx="5573216" cy="3960440"/>
          </a:xfrm>
        </p:spPr>
        <p:txBody>
          <a:bodyPr>
            <a:normAutofit fontScale="55000" lnSpcReduction="20000"/>
          </a:bodyPr>
          <a:lstStyle/>
          <a:p>
            <a:endParaRPr lang="uk-UA" dirty="0" smtClean="0"/>
          </a:p>
          <a:p>
            <a:r>
              <a:rPr lang="uk-UA" sz="3300" dirty="0" smtClean="0">
                <a:solidFill>
                  <a:schemeClr val="tx1"/>
                </a:solidFill>
              </a:rPr>
              <a:t>Схема пробовідбірників ПД-3М (а) і ВПП-300 (б)</a:t>
            </a:r>
          </a:p>
          <a:p>
            <a:endParaRPr lang="uk-UA" sz="3300" dirty="0" smtClean="0">
              <a:solidFill>
                <a:schemeClr val="tx1"/>
              </a:solidFill>
            </a:endParaRPr>
          </a:p>
          <a:p>
            <a:r>
              <a:rPr lang="uk-UA" sz="3300" dirty="0" smtClean="0">
                <a:solidFill>
                  <a:schemeClr val="tx1"/>
                </a:solidFill>
              </a:rPr>
              <a:t>а) 1 – корпус; 2 – годинниковий механізм; 3 – ходовий гвинт; 4 – вал; 5 – важіль; 6 – шток верхнього клапана нижнього клапана;  7 – верхній клапан; 8 – голка; 9 – кульки; 10 – муфта; 11 – камера для проби; 12 – нижній клапан; 13 – шток нижнього клапана: б) 1 – корпус; 2 – баластна камера; 3, 12 – гідравлічні опори;        4 – камера для проби; 5, 10 – поршень; 6 – клапан; 7 – камера реле часу; 8 – вхідний отвір; 9 – шток; 11, 13 – камери для перетікання масла</a:t>
            </a:r>
          </a:p>
        </p:txBody>
      </p:sp>
      <p:pic>
        <p:nvPicPr>
          <p:cNvPr id="30722" name="Picture 2" descr="Рис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0"/>
            <a:ext cx="30041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432047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Склад і класифікація нафт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908720"/>
            <a:ext cx="8280920" cy="5400600"/>
          </a:xfrm>
        </p:spPr>
        <p:txBody>
          <a:bodyPr>
            <a:normAutofit fontScale="85000" lnSpcReduction="10000"/>
          </a:bodyPr>
          <a:lstStyle/>
          <a:p>
            <a:r>
              <a:rPr lang="uk-UA" i="1" dirty="0">
                <a:solidFill>
                  <a:schemeClr val="tx1"/>
                </a:solidFill>
              </a:rPr>
              <a:t>Елементний склад </a:t>
            </a:r>
            <a:r>
              <a:rPr lang="uk-UA" i="1" dirty="0" smtClean="0">
                <a:solidFill>
                  <a:schemeClr val="tx1"/>
                </a:solidFill>
              </a:rPr>
              <a:t>нафти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Нафта </a:t>
            </a:r>
            <a:r>
              <a:rPr lang="uk-UA" dirty="0">
                <a:solidFill>
                  <a:schemeClr val="tx1"/>
                </a:solidFill>
              </a:rPr>
              <a:t>складається, головним чином, з вуглецю і              водню – відповідно 79,5–87,5 % і 11,0–14,5 % від </a:t>
            </a:r>
            <a:r>
              <a:rPr lang="uk-UA" dirty="0" smtClean="0">
                <a:solidFill>
                  <a:schemeClr val="tx1"/>
                </a:solidFill>
              </a:rPr>
              <a:t>маси.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Окрім </a:t>
            </a:r>
            <a:r>
              <a:rPr lang="uk-UA" dirty="0">
                <a:solidFill>
                  <a:schemeClr val="tx1"/>
                </a:solidFill>
              </a:rPr>
              <a:t>них, у нафтах наявні ще три елементи – сірка, кисень і азот. Їх загальна кількість зазвичай складає 0,5–8 %.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         У </a:t>
            </a:r>
            <a:r>
              <a:rPr lang="uk-UA" dirty="0">
                <a:solidFill>
                  <a:schemeClr val="tx1"/>
                </a:solidFill>
              </a:rPr>
              <a:t>дуже незначних концентраціях у нафтах бувають метали – ванадій, нікель, залізо, алюміній, мідь, магній, барій, стронцій, марганець, хром, кобальт, молібден, калій, натрій, цинк, кальцій, срібло, галій та ін., а також ртуть, бор, миш'як, йод. Загальний склад металів у нафті рідко перевищує 0,02–0,03 % від її маси.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347864" y="0"/>
            <a:ext cx="5540152" cy="1470025"/>
          </a:xfrm>
        </p:spPr>
        <p:txBody>
          <a:bodyPr>
            <a:normAutofit/>
          </a:bodyPr>
          <a:lstStyle/>
          <a:p>
            <a:r>
              <a:rPr lang="uk-UA" sz="2800" dirty="0" smtClean="0"/>
              <a:t>Дослідження проб </a:t>
            </a:r>
            <a:br>
              <a:rPr lang="uk-UA" sz="2800" dirty="0" smtClean="0"/>
            </a:br>
            <a:r>
              <a:rPr lang="uk-UA" sz="2800" dirty="0" smtClean="0"/>
              <a:t>пластових рідин</a:t>
            </a:r>
            <a:endParaRPr lang="uk-UA" sz="28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44008" y="1484784"/>
            <a:ext cx="4176464" cy="4680520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Схема установки АСМ-300М для дослідження пластових нафт</a:t>
            </a:r>
          </a:p>
          <a:p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1 – замірний прес; 2 – підсилювач до віскозиметра; 3 – віскозиметр високого тиску; 4 – вакууметр; 5 – вакуумвловлювач;                        6 – вакуумний насос; 7 – пробовідбірник; 8 – качалка для розкачування пробовідбірника; 9 і 12 – манометри; 10 – термостат; 11 – напірний бачок; 13 – насос рідинний; 14 – проміжна місткість </a:t>
            </a:r>
          </a:p>
          <a:p>
            <a:endParaRPr lang="uk-UA" dirty="0"/>
          </a:p>
        </p:txBody>
      </p:sp>
      <p:pic>
        <p:nvPicPr>
          <p:cNvPr id="31746" name="Picture 2" descr="Рис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80728"/>
            <a:ext cx="4603261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Как происходит процесс сепарации нефти - По-Сибир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803" y="620688"/>
            <a:ext cx="8229486" cy="4608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Елементарний склад нафти</a:t>
            </a:r>
            <a:endParaRPr lang="uk-UA" dirty="0"/>
          </a:p>
        </p:txBody>
      </p:sp>
      <p:pic>
        <p:nvPicPr>
          <p:cNvPr id="16385" name="Рисунок 448" descr="Мал. 8.3. Хімічний склад нафти"/>
          <p:cNvPicPr>
            <a:picLocks noChangeAspect="1" noChangeArrowheads="1"/>
          </p:cNvPicPr>
          <p:nvPr/>
        </p:nvPicPr>
        <p:blipFill>
          <a:blip r:embed="rId2" cstate="print">
            <a:lum bright="-14000" contrast="36000"/>
          </a:blip>
          <a:srcRect/>
          <a:stretch>
            <a:fillRect/>
          </a:stretch>
        </p:blipFill>
        <p:spPr bwMode="auto">
          <a:xfrm>
            <a:off x="1619672" y="1340768"/>
            <a:ext cx="6696744" cy="4752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432048"/>
          </a:xfrm>
        </p:spPr>
        <p:txBody>
          <a:bodyPr>
            <a:noAutofit/>
          </a:bodyPr>
          <a:lstStyle/>
          <a:p>
            <a:r>
              <a:rPr lang="uk-UA" sz="3200" dirty="0" smtClean="0"/>
              <a:t>Класифікація нафт за вмістом сірки, смол і парафінів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1340768"/>
            <a:ext cx="8892480" cy="511256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sz="3800" dirty="0">
                <a:solidFill>
                  <a:schemeClr val="tx1"/>
                </a:solidFill>
              </a:rPr>
              <a:t>За вмістом сірки нафти поділяються на 3 класи, за вмістом асфальто-смолистих речовин – на 3 підкласи, а за вмістом парафіну – на 3 групи</a:t>
            </a:r>
            <a:r>
              <a:rPr lang="uk-UA" dirty="0"/>
              <a:t>.</a:t>
            </a:r>
          </a:p>
          <a:p>
            <a:r>
              <a:rPr lang="uk-UA" dirty="0">
                <a:solidFill>
                  <a:schemeClr val="tx1"/>
                </a:solidFill>
              </a:rPr>
              <a:t>Класи пластових нафт: </a:t>
            </a:r>
            <a:endParaRPr lang="uk-UA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arenR"/>
            </a:pPr>
            <a:r>
              <a:rPr lang="uk-UA" dirty="0" smtClean="0">
                <a:solidFill>
                  <a:schemeClr val="tx1"/>
                </a:solidFill>
              </a:rPr>
              <a:t>малосірчисті </a:t>
            </a:r>
            <a:r>
              <a:rPr lang="uk-UA" dirty="0">
                <a:solidFill>
                  <a:schemeClr val="tx1"/>
                </a:solidFill>
              </a:rPr>
              <a:t>– із вмістом сірки до 0,5 %; </a:t>
            </a:r>
            <a:endParaRPr lang="uk-UA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arenR"/>
            </a:pPr>
            <a:r>
              <a:rPr lang="uk-UA" dirty="0" smtClean="0">
                <a:solidFill>
                  <a:schemeClr val="tx1"/>
                </a:solidFill>
              </a:rPr>
              <a:t>сірчисті </a:t>
            </a:r>
            <a:r>
              <a:rPr lang="uk-UA" dirty="0">
                <a:solidFill>
                  <a:schemeClr val="tx1"/>
                </a:solidFill>
              </a:rPr>
              <a:t>– із вмістом сірки від 0,5 до 2,0 %;   </a:t>
            </a:r>
            <a:endParaRPr lang="uk-UA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arenR"/>
            </a:pP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високосірчисті – із вмістом сірки більше 2,0 %.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                               Підкласи </a:t>
            </a:r>
            <a:r>
              <a:rPr lang="uk-UA" dirty="0">
                <a:solidFill>
                  <a:schemeClr val="tx1"/>
                </a:solidFill>
              </a:rPr>
              <a:t>пластових нафт: </a:t>
            </a:r>
            <a:endParaRPr lang="uk-UA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arenR"/>
            </a:pPr>
            <a:r>
              <a:rPr lang="uk-UA" dirty="0" smtClean="0">
                <a:solidFill>
                  <a:schemeClr val="tx1"/>
                </a:solidFill>
              </a:rPr>
              <a:t>малосмолисті </a:t>
            </a:r>
            <a:r>
              <a:rPr lang="uk-UA" dirty="0">
                <a:solidFill>
                  <a:schemeClr val="tx1"/>
                </a:solidFill>
              </a:rPr>
              <a:t>– з вмістом смол до 18 </a:t>
            </a:r>
            <a:r>
              <a:rPr lang="uk-UA" dirty="0" smtClean="0">
                <a:solidFill>
                  <a:schemeClr val="tx1"/>
                </a:solidFill>
              </a:rPr>
              <a:t>%;</a:t>
            </a:r>
          </a:p>
          <a:p>
            <a:pPr marL="514350" indent="-514350" algn="just">
              <a:buAutoNum type="arabicParenR"/>
            </a:pPr>
            <a:r>
              <a:rPr lang="uk-UA" dirty="0" smtClean="0">
                <a:solidFill>
                  <a:schemeClr val="tx1"/>
                </a:solidFill>
              </a:rPr>
              <a:t> смолисті </a:t>
            </a:r>
            <a:r>
              <a:rPr lang="uk-UA" dirty="0">
                <a:solidFill>
                  <a:schemeClr val="tx1"/>
                </a:solidFill>
              </a:rPr>
              <a:t>– із вмістом смол від 18 до 35 %;          </a:t>
            </a:r>
          </a:p>
          <a:p>
            <a:pPr marL="514350" indent="-514350" algn="just">
              <a:buAutoNum type="arabicParenR"/>
            </a:pP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високо смолисті – із вмістом смол більше 35 %.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                              Групи </a:t>
            </a:r>
            <a:r>
              <a:rPr lang="uk-UA" dirty="0">
                <a:solidFill>
                  <a:schemeClr val="tx1"/>
                </a:solidFill>
              </a:rPr>
              <a:t>пластових нафт: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1</a:t>
            </a:r>
            <a:r>
              <a:rPr lang="uk-UA" dirty="0">
                <a:solidFill>
                  <a:schemeClr val="tx1"/>
                </a:solidFill>
              </a:rPr>
              <a:t>) мало парафінисті – із вмістом парафіну до  1,5 %;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2</a:t>
            </a:r>
            <a:r>
              <a:rPr lang="uk-UA" dirty="0">
                <a:solidFill>
                  <a:schemeClr val="tx1"/>
                </a:solidFill>
              </a:rPr>
              <a:t>) парафінисті – із вмістом парафіну від 1,5 до 6,0 %;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3</a:t>
            </a:r>
            <a:r>
              <a:rPr lang="uk-UA" dirty="0">
                <a:solidFill>
                  <a:schemeClr val="tx1"/>
                </a:solidFill>
              </a:rPr>
              <a:t>)  високопарафінисті – із вмістом парафіну більше 6,0 %.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Фракційний склад нафт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628800"/>
            <a:ext cx="78488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/>
              <a:t>         При </a:t>
            </a:r>
            <a:r>
              <a:rPr lang="uk-UA" sz="2800" dirty="0"/>
              <a:t>розділенні нафти в лабораторних умовах в інтервалі температур від 40 до 180–205 °С відбирають бензинові фракції, причому отриману при 160–205 °С називають лігроїновою фракцією, а при 40–70 і до 90 °С – петролейним ефіром; </a:t>
            </a:r>
            <a:endParaRPr lang="uk-UA" sz="2800" dirty="0" smtClean="0"/>
          </a:p>
          <a:p>
            <a:r>
              <a:rPr lang="uk-UA" sz="2800" dirty="0"/>
              <a:t> </a:t>
            </a:r>
            <a:r>
              <a:rPr lang="uk-UA" sz="2800" dirty="0" smtClean="0"/>
              <a:t>      в </a:t>
            </a:r>
            <a:r>
              <a:rPr lang="uk-UA" sz="2800" dirty="0"/>
              <a:t>інтервалі температур від 200 до 300 °С отримують керосинові </a:t>
            </a:r>
            <a:r>
              <a:rPr lang="uk-UA" sz="2800" dirty="0" smtClean="0"/>
              <a:t>фракції; </a:t>
            </a:r>
          </a:p>
          <a:p>
            <a:r>
              <a:rPr lang="uk-UA" sz="2800" dirty="0"/>
              <a:t> </a:t>
            </a:r>
            <a:r>
              <a:rPr lang="uk-UA" sz="2800" dirty="0" smtClean="0"/>
              <a:t>      при </a:t>
            </a:r>
            <a:r>
              <a:rPr lang="uk-UA" sz="2800" dirty="0"/>
              <a:t>270–350 °С – газойлеву (газойль); </a:t>
            </a:r>
            <a:endParaRPr lang="uk-UA" sz="2800" dirty="0" smtClean="0"/>
          </a:p>
          <a:p>
            <a:r>
              <a:rPr lang="uk-UA" sz="2800" dirty="0"/>
              <a:t> </a:t>
            </a:r>
            <a:r>
              <a:rPr lang="uk-UA" sz="2800" dirty="0" smtClean="0"/>
              <a:t>      при </a:t>
            </a:r>
            <a:r>
              <a:rPr lang="uk-UA" sz="2800" dirty="0"/>
              <a:t>300–370 °С – солярову </a:t>
            </a:r>
            <a:r>
              <a:rPr lang="uk-UA" sz="2800" dirty="0" smtClean="0"/>
              <a:t>.</a:t>
            </a:r>
            <a:endParaRPr lang="uk-UA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576064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Фізичні властивості пластових нафт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11560" y="1484784"/>
            <a:ext cx="7160840" cy="4154016"/>
          </a:xfrm>
        </p:spPr>
        <p:txBody>
          <a:bodyPr>
            <a:normAutofit fontScale="85000" lnSpcReduction="10000"/>
          </a:bodyPr>
          <a:lstStyle/>
          <a:p>
            <a:pPr marL="514350" indent="-514350" algn="just"/>
            <a:r>
              <a:rPr lang="uk-UA" dirty="0" smtClean="0">
                <a:solidFill>
                  <a:schemeClr val="tx1"/>
                </a:solidFill>
              </a:rPr>
              <a:t>              До </a:t>
            </a:r>
            <a:r>
              <a:rPr lang="uk-UA" dirty="0">
                <a:solidFill>
                  <a:schemeClr val="tx1"/>
                </a:solidFill>
              </a:rPr>
              <a:t>основних фізичних властивостей пластових нафт </a:t>
            </a:r>
            <a:r>
              <a:rPr lang="uk-UA" dirty="0" smtClean="0">
                <a:solidFill>
                  <a:schemeClr val="tx1"/>
                </a:solidFill>
              </a:rPr>
              <a:t>відноситься: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dirty="0">
                <a:solidFill>
                  <a:schemeClr val="tx1"/>
                </a:solidFill>
              </a:rPr>
              <a:t>Т</a:t>
            </a:r>
            <a:r>
              <a:rPr lang="uk-UA" dirty="0" smtClean="0">
                <a:solidFill>
                  <a:schemeClr val="tx1"/>
                </a:solidFill>
              </a:rPr>
              <a:t>иск </a:t>
            </a:r>
            <a:r>
              <a:rPr lang="uk-UA" dirty="0">
                <a:solidFill>
                  <a:schemeClr val="tx1"/>
                </a:solidFill>
              </a:rPr>
              <a:t>насичення нафти </a:t>
            </a:r>
            <a:r>
              <a:rPr lang="uk-UA" dirty="0" smtClean="0">
                <a:solidFill>
                  <a:schemeClr val="tx1"/>
                </a:solidFill>
              </a:rPr>
              <a:t>газом;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 Об’ємний коефіцієнт;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Густина;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В’язкість;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Стисливість;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Структурно-механічні </a:t>
            </a:r>
            <a:r>
              <a:rPr lang="uk-UA" dirty="0">
                <a:solidFill>
                  <a:schemeClr val="tx1"/>
                </a:solidFill>
              </a:rPr>
              <a:t>властивості.</a:t>
            </a:r>
          </a:p>
          <a:p>
            <a:r>
              <a:rPr lang="uk-UA" dirty="0">
                <a:solidFill>
                  <a:schemeClr val="tx1"/>
                </a:solidFill>
              </a:rPr>
              <a:t> 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Склад і класифікація нафт</a:t>
            </a:r>
            <a:r>
              <a:rPr lang="uk-UA" dirty="0"/>
              <a:t/>
            </a:r>
            <a:br>
              <a:rPr lang="uk-UA" dirty="0"/>
            </a:br>
            <a:r>
              <a:rPr lang="uk-UA" b="1" dirty="0"/>
              <a:t> 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980728"/>
            <a:ext cx="8424936" cy="525658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Загальні </a:t>
            </a:r>
            <a:r>
              <a:rPr lang="uk-UA" dirty="0">
                <a:solidFill>
                  <a:schemeClr val="tx1"/>
                </a:solidFill>
              </a:rPr>
              <a:t>закономірності </a:t>
            </a:r>
            <a:r>
              <a:rPr lang="uk-UA" dirty="0" smtClean="0">
                <a:solidFill>
                  <a:schemeClr val="tx1"/>
                </a:solidFill>
              </a:rPr>
              <a:t> зміни властивостей нафти, </a:t>
            </a:r>
            <a:r>
              <a:rPr lang="uk-UA" dirty="0">
                <a:solidFill>
                  <a:schemeClr val="tx1"/>
                </a:solidFill>
              </a:rPr>
              <a:t>характерні для багатьох </a:t>
            </a:r>
            <a:r>
              <a:rPr lang="uk-UA" dirty="0" smtClean="0">
                <a:solidFill>
                  <a:schemeClr val="tx1"/>
                </a:solidFill>
              </a:rPr>
              <a:t>родовищ: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1</a:t>
            </a:r>
            <a:r>
              <a:rPr lang="uk-UA" dirty="0">
                <a:solidFill>
                  <a:schemeClr val="tx1"/>
                </a:solidFill>
              </a:rPr>
              <a:t>. У покладах, що не мають виходу на поверхню і оточених крайовою водою,  </a:t>
            </a:r>
            <a:r>
              <a:rPr lang="uk-UA" dirty="0" smtClean="0">
                <a:solidFill>
                  <a:schemeClr val="tx1"/>
                </a:solidFill>
              </a:rPr>
              <a:t>густина нафти </a:t>
            </a:r>
            <a:r>
              <a:rPr lang="uk-UA" dirty="0">
                <a:solidFill>
                  <a:schemeClr val="tx1"/>
                </a:solidFill>
              </a:rPr>
              <a:t>і </a:t>
            </a:r>
            <a:r>
              <a:rPr lang="uk-UA" dirty="0" smtClean="0">
                <a:solidFill>
                  <a:schemeClr val="tx1"/>
                </a:solidFill>
              </a:rPr>
              <a:t>вміст </a:t>
            </a:r>
            <a:r>
              <a:rPr lang="uk-UA" dirty="0">
                <a:solidFill>
                  <a:schemeClr val="tx1"/>
                </a:solidFill>
              </a:rPr>
              <a:t>у ній смол зростають з глибиною залягання. 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2. В'язкість нафти в пласті збільшується від куполу складки до крил. 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3. Тиск насичення нафти газом і кількість розчиненого газу в одиниці об'єму нафти зменшуються у напрямку до водонафтового контакту. 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4. Об'ємний коефіцієнт нафти зменшується до крил складки. Залежно від структурних особливостей і будови покладу, наявність виходів пластів на поверхню та властивостей систем пластів закономірності зміни властивостей нафти по пласту може мати інший і складніший характер. Необхідно з самого початку розробки родовища досліджувати проби нафти, відібрані з різних частин покладу.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936103"/>
          </a:xfrm>
        </p:spPr>
        <p:txBody>
          <a:bodyPr>
            <a:normAutofit/>
          </a:bodyPr>
          <a:lstStyle/>
          <a:p>
            <a:r>
              <a:rPr lang="uk-UA" b="1" dirty="0"/>
              <a:t>Тиск насичення нафти газом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1052736"/>
            <a:ext cx="8136904" cy="172819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</a:t>
            </a:r>
            <a:r>
              <a:rPr lang="uk-UA" i="1" dirty="0" smtClean="0">
                <a:solidFill>
                  <a:schemeClr val="tx1"/>
                </a:solidFill>
              </a:rPr>
              <a:t>Тиском </a:t>
            </a:r>
            <a:r>
              <a:rPr lang="uk-UA" i="1" dirty="0">
                <a:solidFill>
                  <a:schemeClr val="tx1"/>
                </a:solidFill>
              </a:rPr>
              <a:t>насичення </a:t>
            </a:r>
            <a:r>
              <a:rPr lang="uk-UA" dirty="0">
                <a:solidFill>
                  <a:schemeClr val="tx1"/>
                </a:solidFill>
              </a:rPr>
              <a:t>пластової нафти є максимальний тиск, за якого розчинений газ починає виділятися із нафти при ізотермічному її розширенні в умовах термодинамічної </a:t>
            </a:r>
            <a:r>
              <a:rPr lang="uk-UA" dirty="0" smtClean="0">
                <a:solidFill>
                  <a:schemeClr val="tx1"/>
                </a:solidFill>
              </a:rPr>
              <a:t>рівноваги.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539552" y="2673766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atang" pitchFamily="18" charset="-127"/>
                <a:cs typeface="Times New Roman" pitchFamily="18" charset="0"/>
              </a:rPr>
              <a:t>Залежність тиску насичення пластової нафти від температури</a:t>
            </a:r>
            <a:r>
              <a:rPr kumimoji="0" lang="uk-UA" altLang="ko-K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Batang" pitchFamily="18" charset="-127"/>
                <a:cs typeface="Times New Roman" pitchFamily="18" charset="0"/>
              </a:rPr>
              <a:t> </a:t>
            </a:r>
            <a:endParaRPr kumimoji="0" lang="uk-UA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2195736" y="3356992"/>
            <a:ext cx="5040560" cy="3235697"/>
            <a:chOff x="2738" y="3898"/>
            <a:chExt cx="5160" cy="4075"/>
          </a:xfrm>
        </p:grpSpPr>
        <p:sp>
          <p:nvSpPr>
            <p:cNvPr id="19459" name="Text Box 3"/>
            <p:cNvSpPr txBox="1">
              <a:spLocks noChangeArrowheads="1"/>
            </p:cNvSpPr>
            <p:nvPr/>
          </p:nvSpPr>
          <p:spPr bwMode="auto">
            <a:xfrm>
              <a:off x="4658" y="7484"/>
              <a:ext cx="2280" cy="48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Температура, </a:t>
              </a:r>
              <a:r>
                <a:rPr kumimoji="0" lang="uk-UA" sz="12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о</a:t>
              </a:r>
              <a:r>
                <a:rPr kumimoji="0" lang="uk-UA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С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0" name="Text Box 4"/>
            <p:cNvSpPr txBox="1">
              <a:spLocks noChangeArrowheads="1"/>
            </p:cNvSpPr>
            <p:nvPr/>
          </p:nvSpPr>
          <p:spPr bwMode="auto">
            <a:xfrm>
              <a:off x="2738" y="3898"/>
              <a:ext cx="600" cy="32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Тиск насичення, МПа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9461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38" y="4224"/>
              <a:ext cx="4560" cy="3262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10954</TotalTime>
  <Words>1214</Words>
  <Application>Microsoft Office PowerPoint</Application>
  <PresentationFormat>Экран (4:3)</PresentationFormat>
  <Paragraphs>100</Paragraphs>
  <Slides>20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Тема Office</vt:lpstr>
      <vt:lpstr>Equation</vt:lpstr>
      <vt:lpstr>Фізика нафтового і газового пласта</vt:lpstr>
      <vt:lpstr>Склад і класифікація нафт</vt:lpstr>
      <vt:lpstr>Слайд 3</vt:lpstr>
      <vt:lpstr>Елементарний склад нафти</vt:lpstr>
      <vt:lpstr>Класифікація нафт за вмістом сірки, смол і парафінів</vt:lpstr>
      <vt:lpstr>Фракційний склад нафт</vt:lpstr>
      <vt:lpstr>Фізичні властивості пластових нафт</vt:lpstr>
      <vt:lpstr>Склад і класифікація нафт  </vt:lpstr>
      <vt:lpstr>Тиск насичення нафти газом</vt:lpstr>
      <vt:lpstr>Об’ємний  коефіцієнт, усадка нафти  </vt:lpstr>
      <vt:lpstr>Густина пластової нафти</vt:lpstr>
      <vt:lpstr>Класифікація нафт за густиною</vt:lpstr>
      <vt:lpstr>Залежність густини нафти від температури</vt:lpstr>
      <vt:lpstr>Вʼязкість пластової нафти </vt:lpstr>
      <vt:lpstr>Залежність в’язкості пластової нафти від тиску </vt:lpstr>
      <vt:lpstr>Стисливість нафти. </vt:lpstr>
      <vt:lpstr>Структурно-механічні властивості аномально вʼязких нафт </vt:lpstr>
      <vt:lpstr>В’язкість неньютонівських рідин </vt:lpstr>
      <vt:lpstr>Відбір проб пластових рідин </vt:lpstr>
      <vt:lpstr>Дослідження проб  пластових рідин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Фізика нафтового і газового пласта</dc:title>
  <dc:creator>Ivan</dc:creator>
  <cp:lastModifiedBy>Asus</cp:lastModifiedBy>
  <cp:revision>54</cp:revision>
  <dcterms:created xsi:type="dcterms:W3CDTF">2020-10-01T15:32:09Z</dcterms:created>
  <dcterms:modified xsi:type="dcterms:W3CDTF">2023-05-01T13:40:52Z</dcterms:modified>
</cp:coreProperties>
</file>