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64" r:id="rId2"/>
    <p:sldId id="328" r:id="rId3"/>
    <p:sldId id="329" r:id="rId4"/>
    <p:sldId id="258" r:id="rId5"/>
    <p:sldId id="330" r:id="rId6"/>
    <p:sldId id="331" r:id="rId7"/>
    <p:sldId id="260" r:id="rId8"/>
    <p:sldId id="262" r:id="rId9"/>
    <p:sldId id="365" r:id="rId10"/>
    <p:sldId id="265" r:id="rId11"/>
    <p:sldId id="267" r:id="rId12"/>
    <p:sldId id="269" r:id="rId13"/>
    <p:sldId id="271" r:id="rId14"/>
    <p:sldId id="350" r:id="rId15"/>
    <p:sldId id="323" r:id="rId16"/>
    <p:sldId id="276" r:id="rId17"/>
    <p:sldId id="284" r:id="rId18"/>
    <p:sldId id="275" r:id="rId19"/>
    <p:sldId id="289" r:id="rId20"/>
    <p:sldId id="358" r:id="rId21"/>
    <p:sldId id="366" r:id="rId22"/>
    <p:sldId id="367" r:id="rId23"/>
    <p:sldId id="296" r:id="rId24"/>
    <p:sldId id="360" r:id="rId25"/>
    <p:sldId id="281" r:id="rId26"/>
    <p:sldId id="349" r:id="rId27"/>
    <p:sldId id="354" r:id="rId28"/>
    <p:sldId id="31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 snapToObjects="1">
      <p:cViewPr varScale="1">
        <p:scale>
          <a:sx n="81" d="100"/>
          <a:sy n="81" d="100"/>
        </p:scale>
        <p:origin x="96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5D285-6DC0-F94A-A6AC-2908187F9F6E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</dgm:pt>
    <dgm:pt modelId="{1D437F75-CC6A-2D44-B4E5-1532E93A550C}">
      <dgm:prSet phldrT="[Text]" custT="1"/>
      <dgm:spPr/>
      <dgm:t>
        <a:bodyPr/>
        <a:lstStyle/>
        <a:p>
          <a:r>
            <a:rPr lang="en-US" sz="1600" dirty="0" err="1" smtClean="0"/>
            <a:t>подія</a:t>
          </a:r>
          <a:endParaRPr lang="en-US" sz="1600" dirty="0"/>
        </a:p>
      </dgm:t>
    </dgm:pt>
    <dgm:pt modelId="{FBAC4E6B-3915-1841-A0CE-30A5AF3FB063}" type="parTrans" cxnId="{E2B42F7B-E133-7040-B0FE-DC9E8C73D98B}">
      <dgm:prSet/>
      <dgm:spPr/>
      <dgm:t>
        <a:bodyPr/>
        <a:lstStyle/>
        <a:p>
          <a:endParaRPr lang="en-US"/>
        </a:p>
      </dgm:t>
    </dgm:pt>
    <dgm:pt modelId="{851FBE6B-7CE6-864F-8782-F2F2FB5D6E0E}" type="sibTrans" cxnId="{E2B42F7B-E133-7040-B0FE-DC9E8C73D98B}">
      <dgm:prSet/>
      <dgm:spPr/>
      <dgm:t>
        <a:bodyPr/>
        <a:lstStyle/>
        <a:p>
          <a:endParaRPr lang="en-US"/>
        </a:p>
      </dgm:t>
    </dgm:pt>
    <dgm:pt modelId="{51D9819E-4797-F747-9BE2-3BB7B94370C8}">
      <dgm:prSet phldrT="[Text]" custT="1"/>
      <dgm:spPr/>
      <dgm:t>
        <a:bodyPr/>
        <a:lstStyle/>
        <a:p>
          <a:r>
            <a:rPr lang="en-US" sz="1600" dirty="0" err="1" smtClean="0"/>
            <a:t>журналісти</a:t>
          </a:r>
          <a:endParaRPr lang="en-US" sz="1600" dirty="0"/>
        </a:p>
      </dgm:t>
    </dgm:pt>
    <dgm:pt modelId="{F2DAB37C-CBB5-2E41-B503-F45660976141}" type="parTrans" cxnId="{60898F60-BDF1-394C-84E4-7D08E18F8D54}">
      <dgm:prSet/>
      <dgm:spPr/>
      <dgm:t>
        <a:bodyPr/>
        <a:lstStyle/>
        <a:p>
          <a:endParaRPr lang="en-US"/>
        </a:p>
      </dgm:t>
    </dgm:pt>
    <dgm:pt modelId="{E27AF07B-5559-074C-A694-24BC0DA57233}" type="sibTrans" cxnId="{60898F60-BDF1-394C-84E4-7D08E18F8D54}">
      <dgm:prSet/>
      <dgm:spPr/>
      <dgm:t>
        <a:bodyPr/>
        <a:lstStyle/>
        <a:p>
          <a:endParaRPr lang="en-US"/>
        </a:p>
      </dgm:t>
    </dgm:pt>
    <dgm:pt modelId="{78A7B251-5464-114E-AD74-F13655B8AB1D}">
      <dgm:prSet phldrT="[Text]" custT="1"/>
      <dgm:spPr/>
      <dgm:t>
        <a:bodyPr/>
        <a:lstStyle/>
        <a:p>
          <a:r>
            <a:rPr lang="en-US" sz="1600" dirty="0" err="1" smtClean="0"/>
            <a:t>аналітичні</a:t>
          </a:r>
          <a:r>
            <a:rPr lang="en-US" sz="1600" dirty="0" smtClean="0"/>
            <a:t> </a:t>
          </a:r>
          <a:r>
            <a:rPr lang="en-US" sz="1600" dirty="0" err="1" smtClean="0"/>
            <a:t>центри</a:t>
          </a:r>
          <a:endParaRPr lang="en-US" sz="1600" dirty="0"/>
        </a:p>
      </dgm:t>
    </dgm:pt>
    <dgm:pt modelId="{35F86C04-B545-5F44-BEE0-DE8D4E3BBDA2}" type="parTrans" cxnId="{A811A50C-4C37-484D-B0D3-8D1A12BDCF67}">
      <dgm:prSet/>
      <dgm:spPr/>
      <dgm:t>
        <a:bodyPr/>
        <a:lstStyle/>
        <a:p>
          <a:endParaRPr lang="en-US"/>
        </a:p>
      </dgm:t>
    </dgm:pt>
    <dgm:pt modelId="{F70A09F1-00A2-5D43-9693-3DABE7F98814}" type="sibTrans" cxnId="{A811A50C-4C37-484D-B0D3-8D1A12BDCF67}">
      <dgm:prSet/>
      <dgm:spPr/>
      <dgm:t>
        <a:bodyPr/>
        <a:lstStyle/>
        <a:p>
          <a:endParaRPr lang="en-US"/>
        </a:p>
      </dgm:t>
    </dgm:pt>
    <dgm:pt modelId="{D09A2AE3-BA38-974B-B672-0F04809868A8}">
      <dgm:prSet phldrT="[Text]" custT="1"/>
      <dgm:spPr/>
      <dgm:t>
        <a:bodyPr/>
        <a:lstStyle/>
        <a:p>
          <a:r>
            <a:rPr lang="en-US" sz="1600" dirty="0" err="1" smtClean="0"/>
            <a:t>науковці</a:t>
          </a:r>
          <a:endParaRPr lang="en-US" sz="1600" dirty="0"/>
        </a:p>
      </dgm:t>
    </dgm:pt>
    <dgm:pt modelId="{7AD01B2E-BE39-3449-A0A7-FAB8AF083573}" type="parTrans" cxnId="{FD7D0DEE-A285-9C49-A83A-68F433B9F54C}">
      <dgm:prSet/>
      <dgm:spPr/>
      <dgm:t>
        <a:bodyPr/>
        <a:lstStyle/>
        <a:p>
          <a:endParaRPr lang="en-US"/>
        </a:p>
      </dgm:t>
    </dgm:pt>
    <dgm:pt modelId="{9562DE23-8ED7-534E-88A2-21B809841A6F}" type="sibTrans" cxnId="{FD7D0DEE-A285-9C49-A83A-68F433B9F54C}">
      <dgm:prSet/>
      <dgm:spPr/>
      <dgm:t>
        <a:bodyPr/>
        <a:lstStyle/>
        <a:p>
          <a:endParaRPr lang="en-US"/>
        </a:p>
      </dgm:t>
    </dgm:pt>
    <dgm:pt modelId="{A1869E28-55D6-CC4B-8698-94AD55CBACF3}">
      <dgm:prSet phldrT="[Text]" custT="1"/>
      <dgm:spPr/>
      <dgm:t>
        <a:bodyPr/>
        <a:lstStyle/>
        <a:p>
          <a:r>
            <a:rPr lang="en-US" sz="1600" dirty="0" err="1" smtClean="0"/>
            <a:t>філософи</a:t>
          </a:r>
          <a:endParaRPr lang="en-US" sz="1600" dirty="0" smtClean="0"/>
        </a:p>
      </dgm:t>
    </dgm:pt>
    <dgm:pt modelId="{BCABDB89-7020-284E-BAD1-11920DDB25B9}" type="parTrans" cxnId="{65CB805E-B97D-E24C-937D-9A4BC2C53C18}">
      <dgm:prSet/>
      <dgm:spPr/>
      <dgm:t>
        <a:bodyPr/>
        <a:lstStyle/>
        <a:p>
          <a:endParaRPr lang="en-US"/>
        </a:p>
      </dgm:t>
    </dgm:pt>
    <dgm:pt modelId="{73F3F38E-53F0-7A4B-A03B-2AE3D2443684}" type="sibTrans" cxnId="{65CB805E-B97D-E24C-937D-9A4BC2C53C18}">
      <dgm:prSet/>
      <dgm:spPr/>
      <dgm:t>
        <a:bodyPr/>
        <a:lstStyle/>
        <a:p>
          <a:endParaRPr lang="en-US"/>
        </a:p>
      </dgm:t>
    </dgm:pt>
    <dgm:pt modelId="{D2C26D4E-561D-AE4F-941C-C40E56F746A8}" type="pres">
      <dgm:prSet presAssocID="{E5E5D285-6DC0-F94A-A6AC-2908187F9F6E}" presName="arrowDiagram" presStyleCnt="0">
        <dgm:presLayoutVars>
          <dgm:chMax val="5"/>
          <dgm:dir/>
          <dgm:resizeHandles val="exact"/>
        </dgm:presLayoutVars>
      </dgm:prSet>
      <dgm:spPr/>
    </dgm:pt>
    <dgm:pt modelId="{EBE361C3-873B-4248-8DA8-00CCAB7856DD}" type="pres">
      <dgm:prSet presAssocID="{E5E5D285-6DC0-F94A-A6AC-2908187F9F6E}" presName="arrow" presStyleLbl="bgShp" presStyleIdx="0" presStyleCnt="1" custLinFactNeighborX="228" custLinFactNeighborY="-13052"/>
      <dgm:spPr/>
    </dgm:pt>
    <dgm:pt modelId="{A51FA6B4-9567-884E-8206-AC916A2BD1C5}" type="pres">
      <dgm:prSet presAssocID="{E5E5D285-6DC0-F94A-A6AC-2908187F9F6E}" presName="arrowDiagram5" presStyleCnt="0"/>
      <dgm:spPr/>
    </dgm:pt>
    <dgm:pt modelId="{8D8421D9-DD33-9145-8DD0-347E51554705}" type="pres">
      <dgm:prSet presAssocID="{1D437F75-CC6A-2D44-B4E5-1532E93A550C}" presName="bullet5a" presStyleLbl="node1" presStyleIdx="0" presStyleCnt="5"/>
      <dgm:spPr/>
    </dgm:pt>
    <dgm:pt modelId="{85EBB778-7691-044A-9965-446273EC8088}" type="pres">
      <dgm:prSet presAssocID="{1D437F75-CC6A-2D44-B4E5-1532E93A550C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1B1EF-E77F-4840-970A-FAE68E42EDA6}" type="pres">
      <dgm:prSet presAssocID="{51D9819E-4797-F747-9BE2-3BB7B94370C8}" presName="bullet5b" presStyleLbl="node1" presStyleIdx="1" presStyleCnt="5"/>
      <dgm:spPr/>
    </dgm:pt>
    <dgm:pt modelId="{49F2120E-1C76-B14E-8561-43529BCB5219}" type="pres">
      <dgm:prSet presAssocID="{51D9819E-4797-F747-9BE2-3BB7B94370C8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DEDC4-5D24-3144-A556-A5D585805336}" type="pres">
      <dgm:prSet presAssocID="{78A7B251-5464-114E-AD74-F13655B8AB1D}" presName="bullet5c" presStyleLbl="node1" presStyleIdx="2" presStyleCnt="5"/>
      <dgm:spPr/>
      <dgm:t>
        <a:bodyPr/>
        <a:lstStyle/>
        <a:p>
          <a:endParaRPr lang="ru-RU"/>
        </a:p>
      </dgm:t>
    </dgm:pt>
    <dgm:pt modelId="{71AEDB05-E626-6942-AFDB-0CF35D3798DD}" type="pres">
      <dgm:prSet presAssocID="{78A7B251-5464-114E-AD74-F13655B8AB1D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DB23F-5068-124C-A380-38C8B9240728}" type="pres">
      <dgm:prSet presAssocID="{D09A2AE3-BA38-974B-B672-0F04809868A8}" presName="bullet5d" presStyleLbl="node1" presStyleIdx="3" presStyleCnt="5"/>
      <dgm:spPr/>
    </dgm:pt>
    <dgm:pt modelId="{7F78DAE6-8A0F-3544-904B-0C20941D24D9}" type="pres">
      <dgm:prSet presAssocID="{D09A2AE3-BA38-974B-B672-0F04809868A8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6D325-8C48-4E47-9F84-09F0515FD0EF}" type="pres">
      <dgm:prSet presAssocID="{A1869E28-55D6-CC4B-8698-94AD55CBACF3}" presName="bullet5e" presStyleLbl="node1" presStyleIdx="4" presStyleCnt="5"/>
      <dgm:spPr/>
    </dgm:pt>
    <dgm:pt modelId="{7A1C02BE-FE4B-A242-AB52-6D22EFDF9ED8}" type="pres">
      <dgm:prSet presAssocID="{A1869E28-55D6-CC4B-8698-94AD55CBACF3}" presName="textBox5e" presStyleLbl="revTx" presStyleIdx="4" presStyleCnt="5" custScaleX="147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CB805E-B97D-E24C-937D-9A4BC2C53C18}" srcId="{E5E5D285-6DC0-F94A-A6AC-2908187F9F6E}" destId="{A1869E28-55D6-CC4B-8698-94AD55CBACF3}" srcOrd="4" destOrd="0" parTransId="{BCABDB89-7020-284E-BAD1-11920DDB25B9}" sibTransId="{73F3F38E-53F0-7A4B-A03B-2AE3D2443684}"/>
    <dgm:cxn modelId="{FC0609C3-54D1-F441-9024-422EC729E1DA}" type="presOf" srcId="{78A7B251-5464-114E-AD74-F13655B8AB1D}" destId="{71AEDB05-E626-6942-AFDB-0CF35D3798DD}" srcOrd="0" destOrd="0" presId="urn:microsoft.com/office/officeart/2005/8/layout/arrow2"/>
    <dgm:cxn modelId="{0306C704-473E-8445-AC43-9B93ADCF38C6}" type="presOf" srcId="{1D437F75-CC6A-2D44-B4E5-1532E93A550C}" destId="{85EBB778-7691-044A-9965-446273EC8088}" srcOrd="0" destOrd="0" presId="urn:microsoft.com/office/officeart/2005/8/layout/arrow2"/>
    <dgm:cxn modelId="{B1C05421-ACFD-8440-8992-A3AD4B1CD669}" type="presOf" srcId="{51D9819E-4797-F747-9BE2-3BB7B94370C8}" destId="{49F2120E-1C76-B14E-8561-43529BCB5219}" srcOrd="0" destOrd="0" presId="urn:microsoft.com/office/officeart/2005/8/layout/arrow2"/>
    <dgm:cxn modelId="{FD7D0DEE-A285-9C49-A83A-68F433B9F54C}" srcId="{E5E5D285-6DC0-F94A-A6AC-2908187F9F6E}" destId="{D09A2AE3-BA38-974B-B672-0F04809868A8}" srcOrd="3" destOrd="0" parTransId="{7AD01B2E-BE39-3449-A0A7-FAB8AF083573}" sibTransId="{9562DE23-8ED7-534E-88A2-21B809841A6F}"/>
    <dgm:cxn modelId="{A811A50C-4C37-484D-B0D3-8D1A12BDCF67}" srcId="{E5E5D285-6DC0-F94A-A6AC-2908187F9F6E}" destId="{78A7B251-5464-114E-AD74-F13655B8AB1D}" srcOrd="2" destOrd="0" parTransId="{35F86C04-B545-5F44-BEE0-DE8D4E3BBDA2}" sibTransId="{F70A09F1-00A2-5D43-9693-3DABE7F98814}"/>
    <dgm:cxn modelId="{60898F60-BDF1-394C-84E4-7D08E18F8D54}" srcId="{E5E5D285-6DC0-F94A-A6AC-2908187F9F6E}" destId="{51D9819E-4797-F747-9BE2-3BB7B94370C8}" srcOrd="1" destOrd="0" parTransId="{F2DAB37C-CBB5-2E41-B503-F45660976141}" sibTransId="{E27AF07B-5559-074C-A694-24BC0DA57233}"/>
    <dgm:cxn modelId="{837AF059-0421-D74B-AB72-BCEAC5A5FB47}" type="presOf" srcId="{E5E5D285-6DC0-F94A-A6AC-2908187F9F6E}" destId="{D2C26D4E-561D-AE4F-941C-C40E56F746A8}" srcOrd="0" destOrd="0" presId="urn:microsoft.com/office/officeart/2005/8/layout/arrow2"/>
    <dgm:cxn modelId="{E2B42F7B-E133-7040-B0FE-DC9E8C73D98B}" srcId="{E5E5D285-6DC0-F94A-A6AC-2908187F9F6E}" destId="{1D437F75-CC6A-2D44-B4E5-1532E93A550C}" srcOrd="0" destOrd="0" parTransId="{FBAC4E6B-3915-1841-A0CE-30A5AF3FB063}" sibTransId="{851FBE6B-7CE6-864F-8782-F2F2FB5D6E0E}"/>
    <dgm:cxn modelId="{0AF92F9C-E585-504C-BB48-DB9D351300EF}" type="presOf" srcId="{D09A2AE3-BA38-974B-B672-0F04809868A8}" destId="{7F78DAE6-8A0F-3544-904B-0C20941D24D9}" srcOrd="0" destOrd="0" presId="urn:microsoft.com/office/officeart/2005/8/layout/arrow2"/>
    <dgm:cxn modelId="{5F2E5AF7-2B4E-184D-A06F-2F64BED2F052}" type="presOf" srcId="{A1869E28-55D6-CC4B-8698-94AD55CBACF3}" destId="{7A1C02BE-FE4B-A242-AB52-6D22EFDF9ED8}" srcOrd="0" destOrd="0" presId="urn:microsoft.com/office/officeart/2005/8/layout/arrow2"/>
    <dgm:cxn modelId="{F237C936-B402-F040-AE5E-D8824804E9AB}" type="presParOf" srcId="{D2C26D4E-561D-AE4F-941C-C40E56F746A8}" destId="{EBE361C3-873B-4248-8DA8-00CCAB7856DD}" srcOrd="0" destOrd="0" presId="urn:microsoft.com/office/officeart/2005/8/layout/arrow2"/>
    <dgm:cxn modelId="{C589C7CC-44CB-2C40-98AB-54E2AD366083}" type="presParOf" srcId="{D2C26D4E-561D-AE4F-941C-C40E56F746A8}" destId="{A51FA6B4-9567-884E-8206-AC916A2BD1C5}" srcOrd="1" destOrd="0" presId="urn:microsoft.com/office/officeart/2005/8/layout/arrow2"/>
    <dgm:cxn modelId="{3F23F93D-40F9-574D-B9E6-E73CF52F874A}" type="presParOf" srcId="{A51FA6B4-9567-884E-8206-AC916A2BD1C5}" destId="{8D8421D9-DD33-9145-8DD0-347E51554705}" srcOrd="0" destOrd="0" presId="urn:microsoft.com/office/officeart/2005/8/layout/arrow2"/>
    <dgm:cxn modelId="{C3C74986-1581-C349-AFE0-1547124262F6}" type="presParOf" srcId="{A51FA6B4-9567-884E-8206-AC916A2BD1C5}" destId="{85EBB778-7691-044A-9965-446273EC8088}" srcOrd="1" destOrd="0" presId="urn:microsoft.com/office/officeart/2005/8/layout/arrow2"/>
    <dgm:cxn modelId="{7D52E0C5-A5E0-6142-8E3C-E11AD952B791}" type="presParOf" srcId="{A51FA6B4-9567-884E-8206-AC916A2BD1C5}" destId="{2A01B1EF-E77F-4840-970A-FAE68E42EDA6}" srcOrd="2" destOrd="0" presId="urn:microsoft.com/office/officeart/2005/8/layout/arrow2"/>
    <dgm:cxn modelId="{F71CC40F-2037-5D44-B8A1-F57B5D1F875D}" type="presParOf" srcId="{A51FA6B4-9567-884E-8206-AC916A2BD1C5}" destId="{49F2120E-1C76-B14E-8561-43529BCB5219}" srcOrd="3" destOrd="0" presId="urn:microsoft.com/office/officeart/2005/8/layout/arrow2"/>
    <dgm:cxn modelId="{C8285A48-BEE7-6D46-AFEB-1206DFC94DD9}" type="presParOf" srcId="{A51FA6B4-9567-884E-8206-AC916A2BD1C5}" destId="{453DEDC4-5D24-3144-A556-A5D585805336}" srcOrd="4" destOrd="0" presId="urn:microsoft.com/office/officeart/2005/8/layout/arrow2"/>
    <dgm:cxn modelId="{8D040D40-BD73-5245-9B3E-40D7A5DF2FB6}" type="presParOf" srcId="{A51FA6B4-9567-884E-8206-AC916A2BD1C5}" destId="{71AEDB05-E626-6942-AFDB-0CF35D3798DD}" srcOrd="5" destOrd="0" presId="urn:microsoft.com/office/officeart/2005/8/layout/arrow2"/>
    <dgm:cxn modelId="{9FAD09F7-A559-1D4D-88FB-23BEA843FBD2}" type="presParOf" srcId="{A51FA6B4-9567-884E-8206-AC916A2BD1C5}" destId="{245DB23F-5068-124C-A380-38C8B9240728}" srcOrd="6" destOrd="0" presId="urn:microsoft.com/office/officeart/2005/8/layout/arrow2"/>
    <dgm:cxn modelId="{A8A127A2-72B4-6C44-A558-4F35556BD722}" type="presParOf" srcId="{A51FA6B4-9567-884E-8206-AC916A2BD1C5}" destId="{7F78DAE6-8A0F-3544-904B-0C20941D24D9}" srcOrd="7" destOrd="0" presId="urn:microsoft.com/office/officeart/2005/8/layout/arrow2"/>
    <dgm:cxn modelId="{C39B2CED-8B93-804D-A9DD-44783DBCDA6B}" type="presParOf" srcId="{A51FA6B4-9567-884E-8206-AC916A2BD1C5}" destId="{F8D6D325-8C48-4E47-9F84-09F0515FD0EF}" srcOrd="8" destOrd="0" presId="urn:microsoft.com/office/officeart/2005/8/layout/arrow2"/>
    <dgm:cxn modelId="{25D498D6-F7ED-F343-BC44-D423B9071773}" type="presParOf" srcId="{A51FA6B4-9567-884E-8206-AC916A2BD1C5}" destId="{7A1C02BE-FE4B-A242-AB52-6D22EFDF9ED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2A0EEB-AA8B-1344-9DB1-D436D99C30BE}" type="doc">
      <dgm:prSet loTypeId="urn:microsoft.com/office/officeart/2005/8/layout/chevron1" loCatId="process" qsTypeId="urn:microsoft.com/office/officeart/2005/8/quickstyle/simple4" qsCatId="simple" csTypeId="urn:microsoft.com/office/officeart/2005/8/colors/accent0_1" csCatId="mainScheme"/>
      <dgm:spPr/>
      <dgm:t>
        <a:bodyPr/>
        <a:lstStyle/>
        <a:p>
          <a:endParaRPr lang="en-GB"/>
        </a:p>
      </dgm:t>
    </dgm:pt>
    <dgm:pt modelId="{C7A86883-656C-7A40-A056-46F66523D587}">
      <dgm:prSet/>
      <dgm:spPr/>
      <dgm:t>
        <a:bodyPr/>
        <a:lstStyle/>
        <a:p>
          <a:r>
            <a:rPr lang="uk-UA" b="1" i="1" dirty="0"/>
            <a:t>Аналітичний продукт</a:t>
          </a:r>
          <a:endParaRPr lang="en-US" dirty="0"/>
        </a:p>
      </dgm:t>
    </dgm:pt>
    <dgm:pt modelId="{EB7D4353-2D1C-4547-A338-D4BFA2E9EF20}" type="parTrans" cxnId="{A63D3D82-CB06-F14A-B0CC-D9FBD01D818C}">
      <dgm:prSet/>
      <dgm:spPr/>
      <dgm:t>
        <a:bodyPr/>
        <a:lstStyle/>
        <a:p>
          <a:endParaRPr lang="en-GB"/>
        </a:p>
      </dgm:t>
    </dgm:pt>
    <dgm:pt modelId="{4189AA40-403E-8E42-BF93-4A080DE2184D}" type="sibTrans" cxnId="{A63D3D82-CB06-F14A-B0CC-D9FBD01D818C}">
      <dgm:prSet/>
      <dgm:spPr/>
      <dgm:t>
        <a:bodyPr/>
        <a:lstStyle/>
        <a:p>
          <a:endParaRPr lang="en-GB"/>
        </a:p>
      </dgm:t>
    </dgm:pt>
    <dgm:pt modelId="{5DCFE357-FAD9-5644-A144-8F17374035F9}">
      <dgm:prSet/>
      <dgm:spPr/>
      <dgm:t>
        <a:bodyPr/>
        <a:lstStyle/>
        <a:p>
          <a:r>
            <a:rPr lang="uk-UA" b="1" i="1" dirty="0"/>
            <a:t>Активізація дискусії</a:t>
          </a:r>
          <a:endParaRPr lang="en-US" dirty="0"/>
        </a:p>
      </dgm:t>
    </dgm:pt>
    <dgm:pt modelId="{7C7BBE4D-ABAF-C640-8ED4-BA155D877124}" type="parTrans" cxnId="{88FD914D-237F-6C4A-AD1C-A422519B35A4}">
      <dgm:prSet/>
      <dgm:spPr/>
      <dgm:t>
        <a:bodyPr/>
        <a:lstStyle/>
        <a:p>
          <a:endParaRPr lang="en-GB"/>
        </a:p>
      </dgm:t>
    </dgm:pt>
    <dgm:pt modelId="{46BAC84F-6FE4-7244-876A-934006E2ED94}" type="sibTrans" cxnId="{88FD914D-237F-6C4A-AD1C-A422519B35A4}">
      <dgm:prSet/>
      <dgm:spPr/>
      <dgm:t>
        <a:bodyPr/>
        <a:lstStyle/>
        <a:p>
          <a:endParaRPr lang="en-GB"/>
        </a:p>
      </dgm:t>
    </dgm:pt>
    <dgm:pt modelId="{7C2373A7-5F78-E645-BD5E-B10C495ED8C5}">
      <dgm:prSet/>
      <dgm:spPr/>
      <dgm:t>
        <a:bodyPr/>
        <a:lstStyle/>
        <a:p>
          <a:r>
            <a:rPr lang="uk-UA" b="1" i="1" dirty="0"/>
            <a:t>Вплив на вироблення політики</a:t>
          </a:r>
          <a:endParaRPr lang="en-US" dirty="0"/>
        </a:p>
      </dgm:t>
    </dgm:pt>
    <dgm:pt modelId="{31054790-8C85-5448-8882-89176C30D984}" type="parTrans" cxnId="{C310F6CC-C6E6-0748-95DB-0CA633158C02}">
      <dgm:prSet/>
      <dgm:spPr/>
      <dgm:t>
        <a:bodyPr/>
        <a:lstStyle/>
        <a:p>
          <a:endParaRPr lang="en-GB"/>
        </a:p>
      </dgm:t>
    </dgm:pt>
    <dgm:pt modelId="{384F262D-C5B2-3E47-919F-0C1E72116B76}" type="sibTrans" cxnId="{C310F6CC-C6E6-0748-95DB-0CA633158C02}">
      <dgm:prSet/>
      <dgm:spPr/>
      <dgm:t>
        <a:bodyPr/>
        <a:lstStyle/>
        <a:p>
          <a:endParaRPr lang="en-GB"/>
        </a:p>
      </dgm:t>
    </dgm:pt>
    <dgm:pt modelId="{D992CFC2-3EE0-994A-9665-1D427E2B3E70}">
      <dgm:prSet/>
      <dgm:spPr/>
      <dgm:t>
        <a:bodyPr/>
        <a:lstStyle/>
        <a:p>
          <a:r>
            <a:rPr lang="uk-UA" b="1" i="1"/>
            <a:t>Зміни в </a:t>
          </a:r>
          <a:r>
            <a:rPr lang="en-US" b="1" i="1"/>
            <a:t>……….. </a:t>
          </a:r>
          <a:r>
            <a:rPr lang="uk-UA" b="1" i="1"/>
            <a:t>політиці</a:t>
          </a:r>
          <a:endParaRPr lang="en-US"/>
        </a:p>
      </dgm:t>
    </dgm:pt>
    <dgm:pt modelId="{19576054-A8DE-5542-B05D-59283A6F1149}" type="parTrans" cxnId="{14359D6A-F815-4548-886D-21D62E82E382}">
      <dgm:prSet/>
      <dgm:spPr/>
      <dgm:t>
        <a:bodyPr/>
        <a:lstStyle/>
        <a:p>
          <a:endParaRPr lang="en-GB"/>
        </a:p>
      </dgm:t>
    </dgm:pt>
    <dgm:pt modelId="{D16AFC3A-A7FB-EA4E-835C-A26BB2A511E2}" type="sibTrans" cxnId="{14359D6A-F815-4548-886D-21D62E82E382}">
      <dgm:prSet/>
      <dgm:spPr/>
      <dgm:t>
        <a:bodyPr/>
        <a:lstStyle/>
        <a:p>
          <a:endParaRPr lang="en-GB"/>
        </a:p>
      </dgm:t>
    </dgm:pt>
    <dgm:pt modelId="{173098D3-E1CE-2B49-9F38-1AADBDFAD9C6}">
      <dgm:prSet/>
      <dgm:spPr/>
      <dgm:t>
        <a:bodyPr/>
        <a:lstStyle/>
        <a:p>
          <a:r>
            <a:rPr lang="uk-UA" b="1" i="1"/>
            <a:t>Покращення ситуації в </a:t>
          </a:r>
          <a:r>
            <a:rPr lang="en-US" b="1" i="1"/>
            <a:t>……….</a:t>
          </a:r>
          <a:endParaRPr lang="en-US"/>
        </a:p>
      </dgm:t>
    </dgm:pt>
    <dgm:pt modelId="{6BD28F39-528F-7646-BE95-4A65645E8AC4}" type="parTrans" cxnId="{CCA242B0-AAEF-204E-8D59-F9B62BEA6505}">
      <dgm:prSet/>
      <dgm:spPr/>
      <dgm:t>
        <a:bodyPr/>
        <a:lstStyle/>
        <a:p>
          <a:endParaRPr lang="en-GB"/>
        </a:p>
      </dgm:t>
    </dgm:pt>
    <dgm:pt modelId="{398314FF-302F-934B-B045-A22E32533CA3}" type="sibTrans" cxnId="{CCA242B0-AAEF-204E-8D59-F9B62BEA6505}">
      <dgm:prSet/>
      <dgm:spPr/>
      <dgm:t>
        <a:bodyPr/>
        <a:lstStyle/>
        <a:p>
          <a:endParaRPr lang="en-GB"/>
        </a:p>
      </dgm:t>
    </dgm:pt>
    <dgm:pt modelId="{E773345A-3FD9-1F4E-B3A0-45CC35A9F190}" type="pres">
      <dgm:prSet presAssocID="{3C2A0EEB-AA8B-1344-9DB1-D436D99C30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7282F6-456D-4A45-AFD2-F3806BF44E12}" type="pres">
      <dgm:prSet presAssocID="{C7A86883-656C-7A40-A056-46F66523D58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46636-6E1B-A048-8CD8-E74A8ADA0746}" type="pres">
      <dgm:prSet presAssocID="{4189AA40-403E-8E42-BF93-4A080DE2184D}" presName="parTxOnlySpace" presStyleCnt="0"/>
      <dgm:spPr/>
      <dgm:t>
        <a:bodyPr/>
        <a:lstStyle/>
        <a:p>
          <a:endParaRPr lang="en-US"/>
        </a:p>
      </dgm:t>
    </dgm:pt>
    <dgm:pt modelId="{0D9E470D-1EBA-CE48-8535-4F347315358D}" type="pres">
      <dgm:prSet presAssocID="{5DCFE357-FAD9-5644-A144-8F17374035F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4D085-D017-0F4A-A45B-C429FE75020D}" type="pres">
      <dgm:prSet presAssocID="{46BAC84F-6FE4-7244-876A-934006E2ED94}" presName="parTxOnlySpace" presStyleCnt="0"/>
      <dgm:spPr/>
      <dgm:t>
        <a:bodyPr/>
        <a:lstStyle/>
        <a:p>
          <a:endParaRPr lang="en-US"/>
        </a:p>
      </dgm:t>
    </dgm:pt>
    <dgm:pt modelId="{12F09F45-55AF-7D4D-91CA-68470B0F8C88}" type="pres">
      <dgm:prSet presAssocID="{7C2373A7-5F78-E645-BD5E-B10C495ED8C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1CF0C-BD06-0547-A4C9-8CD7D9030F26}" type="pres">
      <dgm:prSet presAssocID="{384F262D-C5B2-3E47-919F-0C1E72116B76}" presName="parTxOnlySpace" presStyleCnt="0"/>
      <dgm:spPr/>
      <dgm:t>
        <a:bodyPr/>
        <a:lstStyle/>
        <a:p>
          <a:endParaRPr lang="en-US"/>
        </a:p>
      </dgm:t>
    </dgm:pt>
    <dgm:pt modelId="{64ED8B27-D7EB-9D44-AF05-22637752634D}" type="pres">
      <dgm:prSet presAssocID="{D992CFC2-3EE0-994A-9665-1D427E2B3E7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F6E1A-B087-4C4C-B6D0-0665CFA25DBD}" type="pres">
      <dgm:prSet presAssocID="{D16AFC3A-A7FB-EA4E-835C-A26BB2A511E2}" presName="parTxOnlySpace" presStyleCnt="0"/>
      <dgm:spPr/>
      <dgm:t>
        <a:bodyPr/>
        <a:lstStyle/>
        <a:p>
          <a:endParaRPr lang="en-US"/>
        </a:p>
      </dgm:t>
    </dgm:pt>
    <dgm:pt modelId="{B2D043E0-71EA-3343-91A0-59113D51D45D}" type="pres">
      <dgm:prSet presAssocID="{173098D3-E1CE-2B49-9F38-1AADBDFAD9C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A242B0-AAEF-204E-8D59-F9B62BEA6505}" srcId="{3C2A0EEB-AA8B-1344-9DB1-D436D99C30BE}" destId="{173098D3-E1CE-2B49-9F38-1AADBDFAD9C6}" srcOrd="4" destOrd="0" parTransId="{6BD28F39-528F-7646-BE95-4A65645E8AC4}" sibTransId="{398314FF-302F-934B-B045-A22E32533CA3}"/>
    <dgm:cxn modelId="{354C11F8-0468-AA47-B104-5A550BA31BCD}" type="presOf" srcId="{3C2A0EEB-AA8B-1344-9DB1-D436D99C30BE}" destId="{E773345A-3FD9-1F4E-B3A0-45CC35A9F190}" srcOrd="0" destOrd="0" presId="urn:microsoft.com/office/officeart/2005/8/layout/chevron1"/>
    <dgm:cxn modelId="{57A7A7CA-71A4-4447-9EDE-A6B0DE28AED0}" type="presOf" srcId="{173098D3-E1CE-2B49-9F38-1AADBDFAD9C6}" destId="{B2D043E0-71EA-3343-91A0-59113D51D45D}" srcOrd="0" destOrd="0" presId="urn:microsoft.com/office/officeart/2005/8/layout/chevron1"/>
    <dgm:cxn modelId="{88FD914D-237F-6C4A-AD1C-A422519B35A4}" srcId="{3C2A0EEB-AA8B-1344-9DB1-D436D99C30BE}" destId="{5DCFE357-FAD9-5644-A144-8F17374035F9}" srcOrd="1" destOrd="0" parTransId="{7C7BBE4D-ABAF-C640-8ED4-BA155D877124}" sibTransId="{46BAC84F-6FE4-7244-876A-934006E2ED94}"/>
    <dgm:cxn modelId="{B3A8733B-E2E2-1948-93A9-346A5C6AE522}" type="presOf" srcId="{C7A86883-656C-7A40-A056-46F66523D587}" destId="{F87282F6-456D-4A45-AFD2-F3806BF44E12}" srcOrd="0" destOrd="0" presId="urn:microsoft.com/office/officeart/2005/8/layout/chevron1"/>
    <dgm:cxn modelId="{14359D6A-F815-4548-886D-21D62E82E382}" srcId="{3C2A0EEB-AA8B-1344-9DB1-D436D99C30BE}" destId="{D992CFC2-3EE0-994A-9665-1D427E2B3E70}" srcOrd="3" destOrd="0" parTransId="{19576054-A8DE-5542-B05D-59283A6F1149}" sibTransId="{D16AFC3A-A7FB-EA4E-835C-A26BB2A511E2}"/>
    <dgm:cxn modelId="{C310F6CC-C6E6-0748-95DB-0CA633158C02}" srcId="{3C2A0EEB-AA8B-1344-9DB1-D436D99C30BE}" destId="{7C2373A7-5F78-E645-BD5E-B10C495ED8C5}" srcOrd="2" destOrd="0" parTransId="{31054790-8C85-5448-8882-89176C30D984}" sibTransId="{384F262D-C5B2-3E47-919F-0C1E72116B76}"/>
    <dgm:cxn modelId="{2CD074AA-849B-8B4F-9665-1C6630ABCDD9}" type="presOf" srcId="{D992CFC2-3EE0-994A-9665-1D427E2B3E70}" destId="{64ED8B27-D7EB-9D44-AF05-22637752634D}" srcOrd="0" destOrd="0" presId="urn:microsoft.com/office/officeart/2005/8/layout/chevron1"/>
    <dgm:cxn modelId="{860B5E61-FEFE-954C-B2CF-A46A4701B4E1}" type="presOf" srcId="{5DCFE357-FAD9-5644-A144-8F17374035F9}" destId="{0D9E470D-1EBA-CE48-8535-4F347315358D}" srcOrd="0" destOrd="0" presId="urn:microsoft.com/office/officeart/2005/8/layout/chevron1"/>
    <dgm:cxn modelId="{F2AD4530-E674-0145-A459-D5770ACF35B0}" type="presOf" srcId="{7C2373A7-5F78-E645-BD5E-B10C495ED8C5}" destId="{12F09F45-55AF-7D4D-91CA-68470B0F8C88}" srcOrd="0" destOrd="0" presId="urn:microsoft.com/office/officeart/2005/8/layout/chevron1"/>
    <dgm:cxn modelId="{A63D3D82-CB06-F14A-B0CC-D9FBD01D818C}" srcId="{3C2A0EEB-AA8B-1344-9DB1-D436D99C30BE}" destId="{C7A86883-656C-7A40-A056-46F66523D587}" srcOrd="0" destOrd="0" parTransId="{EB7D4353-2D1C-4547-A338-D4BFA2E9EF20}" sibTransId="{4189AA40-403E-8E42-BF93-4A080DE2184D}"/>
    <dgm:cxn modelId="{EC6C514A-7E47-734F-B41C-202C85794314}" type="presParOf" srcId="{E773345A-3FD9-1F4E-B3A0-45CC35A9F190}" destId="{F87282F6-456D-4A45-AFD2-F3806BF44E12}" srcOrd="0" destOrd="0" presId="urn:microsoft.com/office/officeart/2005/8/layout/chevron1"/>
    <dgm:cxn modelId="{59298B4A-E684-8B4F-AF2C-4FD13023A0B2}" type="presParOf" srcId="{E773345A-3FD9-1F4E-B3A0-45CC35A9F190}" destId="{F9546636-6E1B-A048-8CD8-E74A8ADA0746}" srcOrd="1" destOrd="0" presId="urn:microsoft.com/office/officeart/2005/8/layout/chevron1"/>
    <dgm:cxn modelId="{D69B5822-B398-D045-BCA8-25789C4CBEB3}" type="presParOf" srcId="{E773345A-3FD9-1F4E-B3A0-45CC35A9F190}" destId="{0D9E470D-1EBA-CE48-8535-4F347315358D}" srcOrd="2" destOrd="0" presId="urn:microsoft.com/office/officeart/2005/8/layout/chevron1"/>
    <dgm:cxn modelId="{DEB97C58-BA59-B94D-BE6F-D2365394DE4F}" type="presParOf" srcId="{E773345A-3FD9-1F4E-B3A0-45CC35A9F190}" destId="{7C74D085-D017-0F4A-A45B-C429FE75020D}" srcOrd="3" destOrd="0" presId="urn:microsoft.com/office/officeart/2005/8/layout/chevron1"/>
    <dgm:cxn modelId="{FCE64161-43E3-5542-84AC-86A9D0743400}" type="presParOf" srcId="{E773345A-3FD9-1F4E-B3A0-45CC35A9F190}" destId="{12F09F45-55AF-7D4D-91CA-68470B0F8C88}" srcOrd="4" destOrd="0" presId="urn:microsoft.com/office/officeart/2005/8/layout/chevron1"/>
    <dgm:cxn modelId="{1BE2F5ED-3C37-8440-8C4D-6604F13C58A4}" type="presParOf" srcId="{E773345A-3FD9-1F4E-B3A0-45CC35A9F190}" destId="{4191CF0C-BD06-0547-A4C9-8CD7D9030F26}" srcOrd="5" destOrd="0" presId="urn:microsoft.com/office/officeart/2005/8/layout/chevron1"/>
    <dgm:cxn modelId="{56FA2C17-7C3E-324B-BE01-C223B5B372B7}" type="presParOf" srcId="{E773345A-3FD9-1F4E-B3A0-45CC35A9F190}" destId="{64ED8B27-D7EB-9D44-AF05-22637752634D}" srcOrd="6" destOrd="0" presId="urn:microsoft.com/office/officeart/2005/8/layout/chevron1"/>
    <dgm:cxn modelId="{85647495-61C8-4443-804B-E9FDFB891373}" type="presParOf" srcId="{E773345A-3FD9-1F4E-B3A0-45CC35A9F190}" destId="{8F1F6E1A-B087-4C4C-B6D0-0665CFA25DBD}" srcOrd="7" destOrd="0" presId="urn:microsoft.com/office/officeart/2005/8/layout/chevron1"/>
    <dgm:cxn modelId="{06F0781C-AD14-2F46-A11E-211C04A05D76}" type="presParOf" srcId="{E773345A-3FD9-1F4E-B3A0-45CC35A9F190}" destId="{B2D043E0-71EA-3343-91A0-59113D51D45D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361C3-873B-4248-8DA8-00CCAB7856DD}">
      <dsp:nvSpPr>
        <dsp:cNvPr id="0" name=""/>
        <dsp:cNvSpPr/>
      </dsp:nvSpPr>
      <dsp:spPr>
        <a:xfrm>
          <a:off x="1365251" y="0"/>
          <a:ext cx="5928699" cy="370543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8421D9-DD33-9145-8DD0-347E51554705}">
      <dsp:nvSpPr>
        <dsp:cNvPr id="0" name=""/>
        <dsp:cNvSpPr/>
      </dsp:nvSpPr>
      <dsp:spPr>
        <a:xfrm>
          <a:off x="1935710" y="2755362"/>
          <a:ext cx="136360" cy="1363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EBB778-7691-044A-9965-446273EC8088}">
      <dsp:nvSpPr>
        <dsp:cNvPr id="0" name=""/>
        <dsp:cNvSpPr/>
      </dsp:nvSpPr>
      <dsp:spPr>
        <a:xfrm>
          <a:off x="2003890" y="2823542"/>
          <a:ext cx="776659" cy="881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25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подія</a:t>
          </a:r>
          <a:endParaRPr lang="en-US" sz="1600" kern="1200" dirty="0"/>
        </a:p>
      </dsp:txBody>
      <dsp:txXfrm>
        <a:off x="2003890" y="2823542"/>
        <a:ext cx="776659" cy="881894"/>
      </dsp:txXfrm>
    </dsp:sp>
    <dsp:sp modelId="{2A01B1EF-E77F-4840-970A-FAE68E42EDA6}">
      <dsp:nvSpPr>
        <dsp:cNvPr id="0" name=""/>
        <dsp:cNvSpPr/>
      </dsp:nvSpPr>
      <dsp:spPr>
        <a:xfrm>
          <a:off x="2673833" y="2046142"/>
          <a:ext cx="213433" cy="2134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F2120E-1C76-B14E-8561-43529BCB5219}">
      <dsp:nvSpPr>
        <dsp:cNvPr id="0" name=""/>
        <dsp:cNvSpPr/>
      </dsp:nvSpPr>
      <dsp:spPr>
        <a:xfrm>
          <a:off x="2780550" y="2152858"/>
          <a:ext cx="984164" cy="155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9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журналісти</a:t>
          </a:r>
          <a:endParaRPr lang="en-US" sz="1600" kern="1200" dirty="0"/>
        </a:p>
      </dsp:txBody>
      <dsp:txXfrm>
        <a:off x="2780550" y="2152858"/>
        <a:ext cx="984164" cy="1552578"/>
      </dsp:txXfrm>
    </dsp:sp>
    <dsp:sp modelId="{453DEDC4-5D24-3144-A556-A5D585805336}">
      <dsp:nvSpPr>
        <dsp:cNvPr id="0" name=""/>
        <dsp:cNvSpPr/>
      </dsp:nvSpPr>
      <dsp:spPr>
        <a:xfrm>
          <a:off x="3622425" y="1480692"/>
          <a:ext cx="284577" cy="2845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AEDB05-E626-6942-AFDB-0CF35D3798DD}">
      <dsp:nvSpPr>
        <dsp:cNvPr id="0" name=""/>
        <dsp:cNvSpPr/>
      </dsp:nvSpPr>
      <dsp:spPr>
        <a:xfrm>
          <a:off x="3764714" y="1622981"/>
          <a:ext cx="1144238" cy="2082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79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аналітичні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центри</a:t>
          </a:r>
          <a:endParaRPr lang="en-US" sz="1600" kern="1200" dirty="0"/>
        </a:p>
      </dsp:txBody>
      <dsp:txXfrm>
        <a:off x="3764714" y="1622981"/>
        <a:ext cx="1144238" cy="2082455"/>
      </dsp:txXfrm>
    </dsp:sp>
    <dsp:sp modelId="{245DB23F-5068-124C-A380-38C8B9240728}">
      <dsp:nvSpPr>
        <dsp:cNvPr id="0" name=""/>
        <dsp:cNvSpPr/>
      </dsp:nvSpPr>
      <dsp:spPr>
        <a:xfrm>
          <a:off x="4725163" y="1039004"/>
          <a:ext cx="367579" cy="3675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78DAE6-8A0F-3544-904B-0C20941D24D9}">
      <dsp:nvSpPr>
        <dsp:cNvPr id="0" name=""/>
        <dsp:cNvSpPr/>
      </dsp:nvSpPr>
      <dsp:spPr>
        <a:xfrm>
          <a:off x="4908953" y="1222794"/>
          <a:ext cx="1185739" cy="248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77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науковці</a:t>
          </a:r>
          <a:endParaRPr lang="en-US" sz="1600" kern="1200" dirty="0"/>
        </a:p>
      </dsp:txBody>
      <dsp:txXfrm>
        <a:off x="4908953" y="1222794"/>
        <a:ext cx="1185739" cy="2482642"/>
      </dsp:txXfrm>
    </dsp:sp>
    <dsp:sp modelId="{F8D6D325-8C48-4E47-9F84-09F0515FD0EF}">
      <dsp:nvSpPr>
        <dsp:cNvPr id="0" name=""/>
        <dsp:cNvSpPr/>
      </dsp:nvSpPr>
      <dsp:spPr>
        <a:xfrm>
          <a:off x="5860509" y="744051"/>
          <a:ext cx="468367" cy="4683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1C02BE-FE4B-A242-AB52-6D22EFDF9ED8}">
      <dsp:nvSpPr>
        <dsp:cNvPr id="0" name=""/>
        <dsp:cNvSpPr/>
      </dsp:nvSpPr>
      <dsp:spPr>
        <a:xfrm>
          <a:off x="5815172" y="978235"/>
          <a:ext cx="1744780" cy="2727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17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філософи</a:t>
          </a:r>
          <a:endParaRPr lang="en-US" sz="1600" kern="1200" dirty="0" smtClean="0"/>
        </a:p>
      </dsp:txBody>
      <dsp:txXfrm>
        <a:off x="5815172" y="978235"/>
        <a:ext cx="1744780" cy="2727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282F6-456D-4A45-AFD2-F3806BF44E12}">
      <dsp:nvSpPr>
        <dsp:cNvPr id="0" name=""/>
        <dsp:cNvSpPr/>
      </dsp:nvSpPr>
      <dsp:spPr>
        <a:xfrm>
          <a:off x="2590" y="1542351"/>
          <a:ext cx="2305368" cy="92214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dirty="0"/>
            <a:t>Аналітичний продукт</a:t>
          </a:r>
          <a:endParaRPr lang="en-US" sz="1500" kern="1200" dirty="0"/>
        </a:p>
      </dsp:txBody>
      <dsp:txXfrm>
        <a:off x="463664" y="1542351"/>
        <a:ext cx="1383221" cy="922147"/>
      </dsp:txXfrm>
    </dsp:sp>
    <dsp:sp modelId="{0D9E470D-1EBA-CE48-8535-4F347315358D}">
      <dsp:nvSpPr>
        <dsp:cNvPr id="0" name=""/>
        <dsp:cNvSpPr/>
      </dsp:nvSpPr>
      <dsp:spPr>
        <a:xfrm>
          <a:off x="2077422" y="1542351"/>
          <a:ext cx="2305368" cy="92214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dirty="0"/>
            <a:t>Активізація дискусії</a:t>
          </a:r>
          <a:endParaRPr lang="en-US" sz="1500" kern="1200" dirty="0"/>
        </a:p>
      </dsp:txBody>
      <dsp:txXfrm>
        <a:off x="2538496" y="1542351"/>
        <a:ext cx="1383221" cy="922147"/>
      </dsp:txXfrm>
    </dsp:sp>
    <dsp:sp modelId="{12F09F45-55AF-7D4D-91CA-68470B0F8C88}">
      <dsp:nvSpPr>
        <dsp:cNvPr id="0" name=""/>
        <dsp:cNvSpPr/>
      </dsp:nvSpPr>
      <dsp:spPr>
        <a:xfrm>
          <a:off x="4152254" y="1542351"/>
          <a:ext cx="2305368" cy="92214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dirty="0"/>
            <a:t>Вплив на вироблення політики</a:t>
          </a:r>
          <a:endParaRPr lang="en-US" sz="1500" kern="1200" dirty="0"/>
        </a:p>
      </dsp:txBody>
      <dsp:txXfrm>
        <a:off x="4613328" y="1542351"/>
        <a:ext cx="1383221" cy="922147"/>
      </dsp:txXfrm>
    </dsp:sp>
    <dsp:sp modelId="{64ED8B27-D7EB-9D44-AF05-22637752634D}">
      <dsp:nvSpPr>
        <dsp:cNvPr id="0" name=""/>
        <dsp:cNvSpPr/>
      </dsp:nvSpPr>
      <dsp:spPr>
        <a:xfrm>
          <a:off x="6227086" y="1542351"/>
          <a:ext cx="2305368" cy="92214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/>
            <a:t>Зміни в </a:t>
          </a:r>
          <a:r>
            <a:rPr lang="en-US" sz="1500" b="1" i="1" kern="1200"/>
            <a:t>……….. </a:t>
          </a:r>
          <a:r>
            <a:rPr lang="uk-UA" sz="1500" b="1" i="1" kern="1200"/>
            <a:t>політиці</a:t>
          </a:r>
          <a:endParaRPr lang="en-US" sz="1500" kern="1200"/>
        </a:p>
      </dsp:txBody>
      <dsp:txXfrm>
        <a:off x="6688160" y="1542351"/>
        <a:ext cx="1383221" cy="922147"/>
      </dsp:txXfrm>
    </dsp:sp>
    <dsp:sp modelId="{B2D043E0-71EA-3343-91A0-59113D51D45D}">
      <dsp:nvSpPr>
        <dsp:cNvPr id="0" name=""/>
        <dsp:cNvSpPr/>
      </dsp:nvSpPr>
      <dsp:spPr>
        <a:xfrm>
          <a:off x="8301918" y="1542351"/>
          <a:ext cx="2305368" cy="92214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/>
            <a:t>Покращення ситуації в </a:t>
          </a:r>
          <a:r>
            <a:rPr lang="en-US" sz="1500" b="1" i="1" kern="1200"/>
            <a:t>……….</a:t>
          </a:r>
          <a:endParaRPr lang="en-US" sz="1500" kern="1200"/>
        </a:p>
      </dsp:txBody>
      <dsp:txXfrm>
        <a:off x="8762992" y="1542351"/>
        <a:ext cx="1383221" cy="922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DBF75-003D-4430-8F36-5D9BF439AB31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16F36-FD25-4135-A317-6F2FF7737A8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010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16F36-FD25-4135-A317-6F2FF7737A8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7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kmair.ukma.edu.ua/bitstream/handle/123456789/7700/Bogdan_SocResearch.pdf" TargetMode="External"/><Relationship Id="rId2" Type="http://schemas.openxmlformats.org/officeDocument/2006/relationships/hyperlink" Target="https://www.icpolicyadvocacy.org/sites/icpa/files/downloads/writing_effective_public_policy_papers_ukrania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inktwiceua.org/uk/" TargetMode="External"/><Relationship Id="rId5" Type="http://schemas.openxmlformats.org/officeDocument/2006/relationships/hyperlink" Target="https://onthinktanks.org/" TargetMode="External"/><Relationship Id="rId4" Type="http://schemas.openxmlformats.org/officeDocument/2006/relationships/hyperlink" Target="https://www.irf.ua/yak_pisati_tsikavi_statti_zagalni_printsipi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АНАЛІТИЧНИЙ ДОКУМЕНТ: СТРУКТУРА І ЖАНРИ</a:t>
            </a:r>
            <a:endParaRPr lang="uk-UA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Аналітиків стали менше залучати до прийняття політичних рішень – результати  дослід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2046515"/>
            <a:ext cx="8911687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20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79" y="190005"/>
            <a:ext cx="11397734" cy="1714995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Аналітичний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бріф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полісі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бріф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ea typeface="Cambria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к</a:t>
            </a:r>
            <a:r>
              <a:rPr lang="en-US" sz="2800" dirty="0" err="1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оротший</a:t>
            </a:r>
            <a:r>
              <a:rPr lang="en-US" sz="28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аналітичний</a:t>
            </a:r>
            <a:r>
              <a:rPr lang="en-US" sz="28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документ</a:t>
            </a:r>
            <a:r>
              <a:rPr lang="en-US" sz="28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endParaRPr lang="uk-UA" sz="2800" dirty="0" smtClean="0">
              <a:latin typeface="Times New Roman" panose="02020603050405020304" pitchFamily="18" charset="0"/>
              <a:ea typeface="Cambria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розглядає</a:t>
            </a:r>
            <a:r>
              <a:rPr lang="en-US" sz="28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вужчу</a:t>
            </a:r>
            <a:r>
              <a:rPr lang="en-US" sz="28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проблему</a:t>
            </a:r>
            <a:endParaRPr lang="uk-UA" sz="2800" dirty="0" smtClean="0">
              <a:latin typeface="Times New Roman" panose="02020603050405020304" pitchFamily="18" charset="0"/>
              <a:ea typeface="Cambria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м</a:t>
            </a:r>
            <a:r>
              <a:rPr lang="uk-UA" sz="28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оже бути коротшою версією аналітичної записки або самостійним документом (приклад: «</a:t>
            </a:r>
            <a:r>
              <a:rPr lang="ru-RU" sz="28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Для </a:t>
            </a:r>
            <a:r>
              <a:rPr lang="ru-RU" sz="28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чого</a:t>
            </a:r>
            <a:r>
              <a:rPr lang="ru-RU" sz="28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Полтавщині</a:t>
            </a:r>
            <a:r>
              <a:rPr lang="ru-RU" sz="28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відновлювальні</a:t>
            </a:r>
            <a:r>
              <a:rPr lang="ru-RU" sz="28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джерела</a:t>
            </a:r>
            <a:r>
              <a:rPr lang="ru-RU" sz="28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енергії</a:t>
            </a:r>
            <a:r>
              <a:rPr lang="ru-RU" sz="28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»</a:t>
            </a:r>
            <a:r>
              <a:rPr lang="uk-UA" sz="28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ea typeface="Cambria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Інноваційний зміст навчання :: Кафедра Документознавства та інформаційної  діяльності :: Державний університет телекомунікаці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5" y="190005"/>
            <a:ext cx="5234461" cy="160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02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8717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Мемо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ea typeface="Cambria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>
                <a:latin typeface="Cambria" charset="0"/>
                <a:ea typeface="Cambria" charset="0"/>
                <a:cs typeface="Cambria" charset="0"/>
              </a:rPr>
              <a:t>один</a:t>
            </a:r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dirty="0" err="1">
                <a:latin typeface="Cambria" charset="0"/>
                <a:ea typeface="Cambria" charset="0"/>
                <a:cs typeface="Cambria" charset="0"/>
              </a:rPr>
              <a:t>з</a:t>
            </a: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dirty="0" err="1">
                <a:latin typeface="Cambria" charset="0"/>
                <a:ea typeface="Cambria" charset="0"/>
                <a:cs typeface="Cambria" charset="0"/>
              </a:rPr>
              <a:t>найкоротших</a:t>
            </a: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dirty="0" err="1">
                <a:latin typeface="Cambria" charset="0"/>
                <a:ea typeface="Cambria" charset="0"/>
                <a:cs typeface="Cambria" charset="0"/>
              </a:rPr>
              <a:t>аналітичних</a:t>
            </a: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dirty="0" err="1">
                <a:latin typeface="Cambria" charset="0"/>
                <a:ea typeface="Cambria" charset="0"/>
                <a:cs typeface="Cambria" charset="0"/>
              </a:rPr>
              <a:t>жанрів</a:t>
            </a: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 </a:t>
            </a:r>
            <a:endParaRPr lang="en-US" sz="2800" dirty="0" smtClean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800" dirty="0" err="1" smtClean="0">
                <a:latin typeface="Cambria" charset="0"/>
                <a:ea typeface="Cambria" charset="0"/>
                <a:cs typeface="Cambria" charset="0"/>
              </a:rPr>
              <a:t>складається</a:t>
            </a:r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dirty="0" err="1">
                <a:latin typeface="Cambria" charset="0"/>
                <a:ea typeface="Cambria" charset="0"/>
                <a:cs typeface="Cambria" charset="0"/>
              </a:rPr>
              <a:t>виключно</a:t>
            </a: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dirty="0" err="1">
                <a:latin typeface="Cambria" charset="0"/>
                <a:ea typeface="Cambria" charset="0"/>
                <a:cs typeface="Cambria" charset="0"/>
              </a:rPr>
              <a:t>зі</a:t>
            </a: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dirty="0" err="1">
                <a:latin typeface="Cambria" charset="0"/>
                <a:ea typeface="Cambria" charset="0"/>
                <a:cs typeface="Cambria" charset="0"/>
              </a:rPr>
              <a:t>стислих</a:t>
            </a: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dirty="0" err="1">
                <a:latin typeface="Cambria" charset="0"/>
                <a:ea typeface="Cambria" charset="0"/>
                <a:cs typeface="Cambria" charset="0"/>
              </a:rPr>
              <a:t>конкретних</a:t>
            </a: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dirty="0" err="1" smtClean="0">
                <a:latin typeface="Cambria" charset="0"/>
                <a:ea typeface="Cambria" charset="0"/>
                <a:cs typeface="Cambria" charset="0"/>
              </a:rPr>
              <a:t>рекомендацій</a:t>
            </a:r>
            <a:endParaRPr lang="en-US" sz="2800" dirty="0" smtClean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“</a:t>
            </a:r>
            <a:r>
              <a:rPr lang="en-US" sz="2800" dirty="0" err="1">
                <a:latin typeface="Cambria" charset="0"/>
                <a:ea typeface="Cambria" charset="0"/>
                <a:cs typeface="Cambria" charset="0"/>
              </a:rPr>
              <a:t>в</a:t>
            </a:r>
            <a:r>
              <a:rPr lang="en-US" sz="2800" dirty="0" err="1" smtClean="0">
                <a:latin typeface="Cambria" charset="0"/>
                <a:ea typeface="Cambria" charset="0"/>
                <a:cs typeface="Cambria" charset="0"/>
              </a:rPr>
              <a:t>ірусний</a:t>
            </a:r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” </a:t>
            </a:r>
            <a:r>
              <a:rPr lang="en-US" sz="2800" dirty="0" err="1" smtClean="0">
                <a:latin typeface="Cambria" charset="0"/>
                <a:ea typeface="Cambria" charset="0"/>
                <a:cs typeface="Cambria" charset="0"/>
              </a:rPr>
              <a:t>характер</a:t>
            </a:r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 (в </a:t>
            </a:r>
            <a:r>
              <a:rPr lang="en-US" sz="2800" dirty="0" err="1" smtClean="0">
                <a:latin typeface="Cambria" charset="0"/>
                <a:ea typeface="Cambria" charset="0"/>
                <a:cs typeface="Cambria" charset="0"/>
              </a:rPr>
              <a:t>ідеалі</a:t>
            </a:r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)</a:t>
            </a:r>
            <a:endParaRPr lang="ru-RU" sz="2800" dirty="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9220" name="Picture 4" descr="РІчний звІ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458807"/>
            <a:ext cx="3038475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9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65314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Приклад мемо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ea typeface="Cambria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0" y="724395"/>
            <a:ext cx="5035138" cy="59657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83" y="724395"/>
            <a:ext cx="5189468" cy="578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780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Інфографіка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ea typeface="Cambria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2671948"/>
            <a:ext cx="9675812" cy="3752603"/>
          </a:xfrm>
        </p:spPr>
        <p:txBody>
          <a:bodyPr/>
          <a:lstStyle/>
          <a:p>
            <a:r>
              <a:rPr lang="en-US" sz="32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більше</a:t>
            </a:r>
            <a:r>
              <a:rPr lang="en-US" sz="32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ніж</a:t>
            </a:r>
            <a:r>
              <a:rPr lang="en-US" sz="32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графік</a:t>
            </a:r>
            <a:endParaRPr lang="en-US" sz="3200" dirty="0">
              <a:latin typeface="Times New Roman" panose="02020603050405020304" pitchFamily="18" charset="0"/>
              <a:ea typeface="Cambria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мапа</a:t>
            </a:r>
            <a:r>
              <a:rPr lang="en-US" sz="32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тексту</a:t>
            </a:r>
            <a:endParaRPr lang="en-US" sz="3200" dirty="0">
              <a:latin typeface="Times New Roman" panose="02020603050405020304" pitchFamily="18" charset="0"/>
              <a:ea typeface="Cambria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найпридатніша</a:t>
            </a:r>
            <a:r>
              <a:rPr lang="en-US" sz="32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форма</a:t>
            </a:r>
            <a:r>
              <a:rPr lang="en-US" sz="32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для</a:t>
            </a:r>
            <a:r>
              <a:rPr lang="en-US" sz="32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просування</a:t>
            </a:r>
            <a:r>
              <a:rPr lang="en-US" sz="32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у</a:t>
            </a:r>
            <a:r>
              <a:rPr lang="en-US" sz="32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соцмережах</a:t>
            </a:r>
            <a:endParaRPr lang="en-US" sz="3200" dirty="0">
              <a:latin typeface="Times New Roman" panose="02020603050405020304" pitchFamily="18" charset="0"/>
              <a:ea typeface="Cambria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42" name="Picture 2" descr="What is Infographics? | 12 best Examples of Info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04" y="0"/>
            <a:ext cx="5648696" cy="255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5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ліматичні зони України. Було і стало (Джерело – Українська Кліматична Мережа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63" y="380513"/>
            <a:ext cx="9490324" cy="59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8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8717" y="624110"/>
            <a:ext cx="6011823" cy="12808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://neweurope.org.ua/wp-content/uploads/2019/02/WAR-IN-DONBAS_11_ukr-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17" y="166254"/>
            <a:ext cx="6011823" cy="640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6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950828"/>
            <a:ext cx="8911687" cy="1280890"/>
          </a:xfrm>
        </p:spPr>
        <p:txBody>
          <a:bodyPr/>
          <a:lstStyle/>
          <a:p>
            <a:r>
              <a:rPr lang="en-US" dirty="0" err="1" smtClean="0"/>
              <a:t>Заява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1" b="7005"/>
          <a:stretch/>
        </p:blipFill>
        <p:spPr>
          <a:xfrm>
            <a:off x="106878" y="1069110"/>
            <a:ext cx="5973288" cy="453637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66" y="1141164"/>
            <a:ext cx="6043331" cy="45845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95258" y="299669"/>
            <a:ext cx="4760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Заява</a:t>
            </a:r>
            <a:endParaRPr lang="ru-RU" sz="4400" b="1" dirty="0">
              <a:solidFill>
                <a:schemeClr val="accent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9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аналітичних</a:t>
            </a: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https://medialab.online/news/kolonky/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колонка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op-ed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 у ЗМІ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соцмережі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0" lvl="1" indent="0">
              <a:buNone/>
            </a:pP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97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8425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Структура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аналітичного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uk-UA" b="1" smtClean="0">
                <a:solidFill>
                  <a:schemeClr val="accent1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документа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ea typeface="Cambria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9217306" cy="425375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Заголовок +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ea typeface="Cambria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Зміст</a:t>
            </a:r>
            <a:endParaRPr lang="ru-RU" sz="2800" dirty="0">
              <a:latin typeface="Times New Roman" panose="02020603050405020304" pitchFamily="18" charset="0"/>
              <a:ea typeface="Cambria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Резюме </a:t>
            </a:r>
            <a:endParaRPr lang="ru-RU" sz="2800" dirty="0" smtClean="0">
              <a:latin typeface="Times New Roman" panose="02020603050405020304" pitchFamily="18" charset="0"/>
              <a:ea typeface="Cambria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Вступ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(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методологія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дані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) +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ea typeface="Cambria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Аналіз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проблеми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+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ea typeface="Cambria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err="1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Варіанти</a:t>
            </a:r>
            <a:r>
              <a:rPr lang="en-US" sz="28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розв’язання</a:t>
            </a:r>
            <a:r>
              <a:rPr lang="en-US" sz="28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проблеми</a:t>
            </a:r>
            <a:r>
              <a:rPr lang="en-US" sz="28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політичні</a:t>
            </a:r>
            <a:r>
              <a:rPr lang="en-US" sz="28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рішення</a:t>
            </a:r>
            <a:r>
              <a:rPr lang="en-US" sz="28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ea typeface="Cambria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Висновки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та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рекомендації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+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ea typeface="Cambria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Додатки</a:t>
            </a:r>
            <a:endParaRPr lang="ru-RU" sz="2800" dirty="0">
              <a:latin typeface="Times New Roman" panose="02020603050405020304" pitchFamily="18" charset="0"/>
              <a:ea typeface="Cambria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Подяка</a:t>
            </a:r>
            <a:endParaRPr lang="ru-RU" sz="2800" dirty="0">
              <a:latin typeface="Times New Roman" panose="02020603050405020304" pitchFamily="18" charset="0"/>
              <a:ea typeface="Cambria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30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Влучний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</a:t>
            </a:r>
            <a:r>
              <a:rPr lang="uk-UA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https://medialab.online/news/headlines/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5-12 слів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Cambria" charset="0"/>
            </a:endParaRPr>
          </a:p>
          <a:p>
            <a:r>
              <a:rPr lang="uk-UA" sz="2800" dirty="0"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uk-UA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рості слова</a:t>
            </a:r>
          </a:p>
          <a:p>
            <a:r>
              <a:rPr lang="uk-UA" sz="2800" dirty="0">
                <a:latin typeface="Cambria" panose="02040503050406030204" pitchFamily="18" charset="0"/>
                <a:ea typeface="Cambria" panose="02040503050406030204" pitchFamily="18" charset="0"/>
              </a:rPr>
              <a:t>м</a:t>
            </a:r>
            <a:r>
              <a:rPr lang="uk-UA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етафори: за та проти</a:t>
            </a:r>
          </a:p>
          <a:p>
            <a:pPr marL="0" indent="0">
              <a:buNone/>
            </a:pPr>
            <a:endParaRPr lang="uk-UA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b="1" i="1" dirty="0" err="1">
                <a:solidFill>
                  <a:srgbClr val="0070C0"/>
                </a:solidFill>
              </a:rPr>
              <a:t>Пошук</a:t>
            </a:r>
            <a:r>
              <a:rPr lang="ru-RU" sz="2400" b="1" i="1" dirty="0">
                <a:solidFill>
                  <a:srgbClr val="0070C0"/>
                </a:solidFill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</a:rPr>
              <a:t>влучних</a:t>
            </a:r>
            <a:r>
              <a:rPr lang="ru-RU" sz="2400" b="1" i="1" dirty="0">
                <a:solidFill>
                  <a:srgbClr val="0070C0"/>
                </a:solidFill>
              </a:rPr>
              <a:t> і </a:t>
            </a:r>
            <a:r>
              <a:rPr lang="ru-RU" sz="2400" b="1" i="1" dirty="0" err="1">
                <a:solidFill>
                  <a:srgbClr val="0070C0"/>
                </a:solidFill>
              </a:rPr>
              <a:t>змістовних</a:t>
            </a:r>
            <a:r>
              <a:rPr lang="ru-RU" sz="2400" b="1" i="1" dirty="0">
                <a:solidFill>
                  <a:srgbClr val="0070C0"/>
                </a:solidFill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</a:rPr>
              <a:t>заголовків</a:t>
            </a:r>
            <a:r>
              <a:rPr lang="ru-RU" sz="2400" b="1" i="1" dirty="0">
                <a:solidFill>
                  <a:srgbClr val="0070C0"/>
                </a:solidFill>
              </a:rPr>
              <a:t> — </a:t>
            </a:r>
            <a:r>
              <a:rPr lang="ru-RU" sz="2400" b="1" i="1" dirty="0" err="1">
                <a:solidFill>
                  <a:srgbClr val="0070C0"/>
                </a:solidFill>
              </a:rPr>
              <a:t>це</a:t>
            </a:r>
            <a:r>
              <a:rPr lang="ru-RU" sz="2400" b="1" i="1" dirty="0">
                <a:solidFill>
                  <a:srgbClr val="0070C0"/>
                </a:solidFill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</a:rPr>
              <a:t>біль</a:t>
            </a:r>
            <a:r>
              <a:rPr lang="ru-RU" sz="2400" b="1" i="1" dirty="0">
                <a:solidFill>
                  <a:srgbClr val="0070C0"/>
                </a:solidFill>
              </a:rPr>
              <a:t>. Але </a:t>
            </a:r>
            <a:r>
              <a:rPr lang="ru-RU" sz="2400" b="1" i="1" dirty="0" err="1">
                <a:solidFill>
                  <a:srgbClr val="0070C0"/>
                </a:solidFill>
              </a:rPr>
              <a:t>знеболювальні</a:t>
            </a:r>
            <a:r>
              <a:rPr lang="ru-RU" sz="2400" b="1" i="1" dirty="0">
                <a:solidFill>
                  <a:srgbClr val="0070C0"/>
                </a:solidFill>
              </a:rPr>
              <a:t> є.</a:t>
            </a:r>
            <a:endParaRPr lang="en-US" sz="2400" b="1" dirty="0">
              <a:solidFill>
                <a:srgbClr val="0070C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766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mbria" charset="0"/>
                <a:ea typeface="Cambria" charset="0"/>
                <a:cs typeface="Cambria" charset="0"/>
              </a:rPr>
              <a:t>Мета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 smtClean="0">
                <a:latin typeface="Cambria" charset="0"/>
                <a:ea typeface="Cambria" charset="0"/>
                <a:cs typeface="Cambria" charset="0"/>
              </a:rPr>
              <a:t>аналітичного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 smtClean="0">
                <a:latin typeface="Cambria" charset="0"/>
                <a:ea typeface="Cambria" charset="0"/>
                <a:cs typeface="Cambria" charset="0"/>
              </a:rPr>
              <a:t>документу</a:t>
            </a:r>
            <a:endParaRPr lang="ru-RU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Cambria" charset="0"/>
                <a:ea typeface="Cambria" charset="0"/>
                <a:cs typeface="Cambria" charset="0"/>
              </a:rPr>
              <a:t>запропонувати</a:t>
            </a: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рішення</a:t>
            </a: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dirty="0" err="1" smtClean="0">
                <a:latin typeface="Cambria" charset="0"/>
                <a:ea typeface="Cambria" charset="0"/>
                <a:cs typeface="Cambria" charset="0"/>
              </a:rPr>
              <a:t>проблеми</a:t>
            </a:r>
            <a:r>
              <a:rPr lang="ru-RU" sz="2800" dirty="0" smtClean="0">
                <a:latin typeface="Cambria" charset="0"/>
                <a:ea typeface="Cambria" charset="0"/>
                <a:cs typeface="Cambria" charset="0"/>
              </a:rPr>
              <a:t> </a:t>
            </a:r>
            <a:endParaRPr lang="en-US" sz="2800" dirty="0" smtClean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800" dirty="0" err="1">
                <a:latin typeface="Cambria" charset="0"/>
                <a:ea typeface="Cambria" charset="0"/>
                <a:cs typeface="Cambria" charset="0"/>
              </a:rPr>
              <a:t>привернути</a:t>
            </a: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dirty="0" err="1">
                <a:latin typeface="Cambria" charset="0"/>
                <a:ea typeface="Cambria" charset="0"/>
                <a:cs typeface="Cambria" charset="0"/>
              </a:rPr>
              <a:t>увагу</a:t>
            </a: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dirty="0" err="1">
                <a:latin typeface="Cambria" charset="0"/>
                <a:ea typeface="Cambria" charset="0"/>
                <a:cs typeface="Cambria" charset="0"/>
              </a:rPr>
              <a:t>до</a:t>
            </a: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dirty="0" err="1">
                <a:latin typeface="Cambria" charset="0"/>
                <a:ea typeface="Cambria" charset="0"/>
                <a:cs typeface="Cambria" charset="0"/>
              </a:rPr>
              <a:t>проблеми</a:t>
            </a: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 </a:t>
            </a:r>
            <a:endParaRPr lang="en-US" sz="2800" dirty="0" smtClean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800" dirty="0" err="1">
                <a:latin typeface="Cambria" charset="0"/>
                <a:ea typeface="Cambria" charset="0"/>
                <a:cs typeface="Cambria" charset="0"/>
              </a:rPr>
              <a:t>з</a:t>
            </a:r>
            <a:r>
              <a:rPr lang="en-US" sz="2800" dirty="0" err="1" smtClean="0">
                <a:latin typeface="Cambria" charset="0"/>
                <a:ea typeface="Cambria" charset="0"/>
                <a:cs typeface="Cambria" charset="0"/>
              </a:rPr>
              <a:t>мінити</a:t>
            </a:r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dirty="0" err="1" smtClean="0">
                <a:latin typeface="Cambria" charset="0"/>
                <a:ea typeface="Cambria" charset="0"/>
                <a:cs typeface="Cambria" charset="0"/>
              </a:rPr>
              <a:t>панівний</a:t>
            </a:r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dirty="0" err="1" smtClean="0">
                <a:latin typeface="Cambria" charset="0"/>
                <a:ea typeface="Cambria" charset="0"/>
                <a:cs typeface="Cambria" charset="0"/>
              </a:rPr>
              <a:t>наратив</a:t>
            </a:r>
            <a:endParaRPr lang="uk-UA" sz="2800" dirty="0" smtClean="0">
              <a:latin typeface="Cambria" charset="0"/>
              <a:ea typeface="Cambria" charset="0"/>
              <a:cs typeface="Cambria" charset="0"/>
            </a:endParaRPr>
          </a:p>
          <a:p>
            <a:r>
              <a:rPr lang="uk-UA" sz="2800" dirty="0">
                <a:latin typeface="Cambria" charset="0"/>
                <a:ea typeface="Cambria" charset="0"/>
                <a:cs typeface="Cambria" charset="0"/>
              </a:rPr>
              <a:t>с</a:t>
            </a:r>
            <a:r>
              <a:rPr lang="uk-UA" sz="2800" dirty="0" smtClean="0">
                <a:latin typeface="Cambria" charset="0"/>
                <a:ea typeface="Cambria" charset="0"/>
                <a:cs typeface="Cambria" charset="0"/>
              </a:rPr>
              <a:t>понукати до дії</a:t>
            </a:r>
          </a:p>
          <a:p>
            <a:pPr marL="0" indent="0" algn="just">
              <a:buNone/>
            </a:pPr>
            <a:r>
              <a:rPr lang="ru-RU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Аналітичний</a:t>
            </a:r>
            <a:r>
              <a:rPr lang="ru-RU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 — </a:t>
            </a:r>
            <a:r>
              <a:rPr lang="ru-RU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орієнтований</a:t>
            </a:r>
            <a:r>
              <a:rPr lang="ru-RU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керований</a:t>
            </a:r>
            <a:r>
              <a:rPr lang="ru-RU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цінностями</a:t>
            </a:r>
            <a:r>
              <a:rPr lang="ru-RU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комунікаційний</a:t>
            </a:r>
            <a:r>
              <a:rPr lang="ru-RU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schemeClr val="accent1"/>
              </a:solidFill>
              <a:latin typeface="Times New Roman" panose="02020603050405020304" pitchFamily="18" charset="0"/>
              <a:ea typeface="Cambria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акет підтверджуючих документів на аукціон з малої приватизації -  e-tender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5" y="1732807"/>
            <a:ext cx="2173184" cy="220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59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Влучний заголовок: приклади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Генератори </a:t>
            </a:r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збитків: як працюють державні 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підприємства</a:t>
            </a:r>
            <a:endParaRPr lang="uk-UA" sz="2800" b="1" i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uk-UA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Червоні </a:t>
            </a:r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лінії для 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президента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Кози, трактор і Лукашенко</a:t>
            </a:r>
          </a:p>
          <a:p>
            <a:r>
              <a:rPr lang="uk-UA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праски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усе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знати про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телемарафон</a:t>
            </a:r>
          </a:p>
          <a:p>
            <a:endParaRPr lang="ru-RU" dirty="0"/>
          </a:p>
        </p:txBody>
      </p:sp>
      <p:pic>
        <p:nvPicPr>
          <p:cNvPr id="11266" name="Picture 2" descr="Ручка перьевая для каллиграфии - 1.4 mm, чер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157" y="5248893"/>
            <a:ext cx="4095750" cy="137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5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endParaRPr lang="uk-UA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62545" y="1175657"/>
            <a:ext cx="9842067" cy="5379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стисло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кількома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абзацами,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жанру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проблема, яку ваш текст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намагається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проблема?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разючі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ілюстрації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свідчення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можете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продемонструвати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нероблення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проблему не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вашої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аналітичної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записки?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уповноваженому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вказаної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адресований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ваш текст?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карта»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вашої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записки — з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ваш текст?</a:t>
            </a:r>
            <a:endParaRPr lang="uk-U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72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49382"/>
            <a:ext cx="8911687" cy="724395"/>
          </a:xfrm>
        </p:spPr>
        <p:txBody>
          <a:bodyPr>
            <a:normAutofit/>
          </a:bodyPr>
          <a:lstStyle/>
          <a:p>
            <a:r>
              <a:rPr lang="ru-RU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89212" y="1140031"/>
            <a:ext cx="8915400" cy="477119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аналітичної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записки, де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описати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 справ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намагаєтеся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розв’язати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Янґ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Куінн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цілий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чекліст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опису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Передісторія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Коли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як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?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правовий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привернула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кого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вплинула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?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впроваджені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розв’язати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проблему ?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тієї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погляди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проблему та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зараз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невдала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неправильно в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нинішньому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Відтепер «Платформа прав людини» допомагає онлайн | Громадський Прості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0" y="1610612"/>
            <a:ext cx="1828800" cy="223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294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реалістичні</a:t>
            </a: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Потрібно розробити стратегію щодо…</a:t>
            </a:r>
            <a:r>
              <a:rPr lang="en-US" sz="2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Потрібно виділити кошти на…</a:t>
            </a:r>
            <a:r>
              <a:rPr lang="en-US" sz="2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Потрібно зміцнити економіку, досягнути </a:t>
            </a:r>
            <a:r>
              <a:rPr lang="uk-UA" sz="24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конкурентноздатності</a:t>
            </a:r>
            <a:r>
              <a:rPr lang="uk-UA" sz="2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залучити інвестиції,</a:t>
            </a:r>
            <a:r>
              <a:rPr lang="en-US" sz="2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  <a:endParaRPr lang="uk-UA" sz="24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тощо</a:t>
            </a:r>
            <a:endParaRPr lang="en-US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7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Насправді, щоб навчитися писати, потрібні дві речі: </a:t>
            </a:r>
            <a:r>
              <a:rPr lang="uk-UA" b="1" i="1" u="sng" dirty="0">
                <a:solidFill>
                  <a:schemeClr val="accent1"/>
                </a:solidFill>
              </a:rPr>
              <a:t>читати і писати.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594" y="2038782"/>
            <a:ext cx="8050264" cy="40867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latin typeface="Cambria"/>
              <a:cs typeface="Cambria"/>
            </a:endParaRPr>
          </a:p>
          <a:p>
            <a:endParaRPr lang="ru-RU" dirty="0">
              <a:latin typeface="Cambria"/>
              <a:cs typeface="Cambria"/>
            </a:endParaRPr>
          </a:p>
          <a:p>
            <a:pPr marL="349250" lvl="1" indent="0">
              <a:buNone/>
            </a:pPr>
            <a:endParaRPr lang="ru-RU" dirty="0">
              <a:latin typeface="Cambria"/>
              <a:cs typeface="Cambria"/>
            </a:endParaRPr>
          </a:p>
        </p:txBody>
      </p:sp>
      <p:pic>
        <p:nvPicPr>
          <p:cNvPr id="4" name="Рисунок 3" descr="Популярні ручки Parker - топ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335" y="2943225"/>
            <a:ext cx="7505205" cy="178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6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930" y="368472"/>
            <a:ext cx="9351225" cy="1280890"/>
          </a:xfrm>
        </p:spPr>
        <p:txBody>
          <a:bodyPr/>
          <a:lstStyle/>
          <a:p>
            <a:pPr lvl="0" algn="ctr"/>
            <a:r>
              <a:rPr lang="uk-UA" dirty="0" smtClean="0">
                <a:latin typeface="Cambria" charset="0"/>
                <a:ea typeface="Cambria" charset="0"/>
                <a:cs typeface="Cambria" charset="0"/>
              </a:rPr>
              <a:t>К</a:t>
            </a:r>
            <a:r>
              <a:rPr lang="en-US" dirty="0" err="1" smtClean="0">
                <a:latin typeface="Cambria" charset="0"/>
                <a:ea typeface="Cambria" charset="0"/>
                <a:cs typeface="Cambria" charset="0"/>
              </a:rPr>
              <a:t>орисні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uk-UA" dirty="0" smtClean="0">
                <a:latin typeface="Cambria" charset="0"/>
                <a:ea typeface="Cambria" charset="0"/>
                <a:cs typeface="Cambria" charset="0"/>
              </a:rPr>
              <a:t>ресурси для написання аналітики</a:t>
            </a:r>
            <a:endParaRPr lang="ru-RU" dirty="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1405595"/>
            <a:ext cx="3467347" cy="50117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32" y="1405594"/>
            <a:ext cx="3679347" cy="50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1253" y="624110"/>
            <a:ext cx="9233360" cy="1280890"/>
          </a:xfrm>
        </p:spPr>
        <p:txBody>
          <a:bodyPr>
            <a:normAutofit/>
          </a:bodyPr>
          <a:lstStyle/>
          <a:p>
            <a:r>
              <a:rPr lang="uk-UA" dirty="0">
                <a:latin typeface="Cambria" charset="0"/>
                <a:ea typeface="Cambria" charset="0"/>
                <a:cs typeface="Cambria" charset="0"/>
              </a:rPr>
              <a:t>Корисні ресурси для написання якісних текстів</a:t>
            </a:r>
            <a:endParaRPr lang="ru-RU" dirty="0">
              <a:latin typeface="Cambria" charset="0"/>
              <a:ea typeface="Cambria" charset="0"/>
              <a:cs typeface="Cambria" charset="0"/>
            </a:endParaRPr>
          </a:p>
        </p:txBody>
      </p:sp>
      <p:cxnSp>
        <p:nvCxnSpPr>
          <p:cNvPr id="5" name="Соединительная линия уступом 4"/>
          <p:cNvCxnSpPr>
            <a:stCxn id="2" idx="1"/>
            <a:endCxn id="2" idx="1"/>
          </p:cNvCxnSpPr>
          <p:nvPr/>
        </p:nvCxnSpPr>
        <p:spPr>
          <a:xfrm rot="10800000">
            <a:off x="2271253" y="1264555"/>
            <a:ext cx="12700" cy="12700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nashformat.ua/files/products/tekst-peks-shmeks-magiya-perekonlyvyh-tekstiv-709138.800x800.jpeg?2004241504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77" y="1778584"/>
            <a:ext cx="2864449" cy="454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иши, скорочуй (978617756118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038" y="1767348"/>
            <a:ext cx="3270981" cy="456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Лівін Марк - Сторітелінг для очей, вух і серця | Книжкова Хата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82" y="1778584"/>
            <a:ext cx="2971083" cy="453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2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ambria" panose="02040503050406030204" pitchFamily="18" charset="0"/>
                <a:ea typeface="Cambria" panose="02040503050406030204" pitchFamily="18" charset="0"/>
              </a:rPr>
              <a:t>Рекомендовані джерела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1" y="2133600"/>
            <a:ext cx="9268491" cy="4724400"/>
          </a:xfrm>
        </p:spPr>
        <p:txBody>
          <a:bodyPr>
            <a:normAutofit/>
          </a:bodyPr>
          <a:lstStyle/>
          <a:p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Еойн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Янґ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Ліза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Куінн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Як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написати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дієвий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аналітичний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документ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галузі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державної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політики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Практичний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посібник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для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радників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державної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політики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Центральній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Східній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Європі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/ Пер. з англ.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С.Соколик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Наук. ред. пер. О.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Кілієвич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– К.:“К.І.С.”, 2003. – 120 с. </a:t>
            </a:r>
            <a:r>
              <a:rPr lang="de-DE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https://www.icpolicyadvocacy.org/sites/icpa/files/downloads/writing_effective_public_policy_papers_ukranian.pdf</a:t>
            </a:r>
            <a:endParaRPr lang="uk-U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Олена Богдан.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варто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знати про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соціологію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соціальні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дослідження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Посібник-довідник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для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громадських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активістів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всіх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зацікавлених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». «Дух і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Літера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», 2015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uk-UA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DE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http://</a:t>
            </a:r>
            <a:r>
              <a:rPr lang="de-DE" dirty="0" smtClean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ekmair.ukma.edu.ua/bitstream/handle/123456789/7700/Bogdan_SocResearch.pdf</a:t>
            </a:r>
            <a:endParaRPr lang="uk-UA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uk-UA" dirty="0" smtClean="0">
                <a:latin typeface="Cambria" panose="02040503050406030204" pitchFamily="18" charset="0"/>
                <a:ea typeface="Cambria" panose="02040503050406030204" pitchFamily="18" charset="0"/>
              </a:rPr>
              <a:t>Роман Кульчинський. «Як писати цікаві статті» </a:t>
            </a:r>
            <a:r>
              <a:rPr lang="de-DE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https://www.irf.ua/yak_pisati_tsikavi_statti_zagalni_printsipi/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On think tanks </a:t>
            </a:r>
            <a:r>
              <a:rPr lang="de-DE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https://onthinktanks.org/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Think twice </a:t>
            </a:r>
            <a:r>
              <a:rPr lang="de-DE" dirty="0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https://thinktwiceua.org/uk/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7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09" y="624110"/>
            <a:ext cx="10305204" cy="829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b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https://medialab.online/category/tests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Q&amp;A</a:t>
            </a:r>
            <a:endParaRPr lang="ru-RU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2" descr="Аналітиків стали менше залучати до прийняття політичних рішень – результати  дослід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9" y="1793561"/>
            <a:ext cx="8911687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6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Мета аналітичного документу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720645"/>
            <a:ext cx="8915400" cy="41905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надати</a:t>
            </a:r>
            <a:r>
              <a:rPr lang="ru-RU" sz="28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вичерпну</a:t>
            </a:r>
            <a:r>
              <a:rPr lang="ru-RU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переконливу</a:t>
            </a:r>
            <a:r>
              <a:rPr lang="ru-RU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аргументацію</a:t>
            </a:r>
            <a:r>
              <a:rPr lang="ru-RU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обґрунтування</a:t>
            </a:r>
            <a:r>
              <a:rPr lang="ru-RU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sz="28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слугувати</a:t>
            </a:r>
            <a:r>
              <a:rPr lang="ru-RU" sz="28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інструментом</a:t>
            </a:r>
            <a:r>
              <a:rPr lang="ru-RU" sz="28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й </a:t>
            </a:r>
            <a:r>
              <a:rPr lang="ru-RU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ухвалення</a:t>
            </a:r>
            <a:r>
              <a:rPr lang="ru-RU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бути </a:t>
            </a:r>
            <a:r>
              <a:rPr lang="ru-RU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закликом</a:t>
            </a:r>
            <a:r>
              <a:rPr lang="ru-RU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цільової</a:t>
            </a:r>
            <a:r>
              <a:rPr lang="ru-RU" sz="28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28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uk-UA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uk-UA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r">
              <a:buNone/>
            </a:pPr>
            <a:r>
              <a:rPr lang="uk-UA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Джерело: </a:t>
            </a:r>
            <a:r>
              <a:rPr lang="uk-UA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Янг</a:t>
            </a:r>
            <a:r>
              <a:rPr lang="uk-UA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uk-UA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Куінн</a:t>
            </a:r>
            <a:r>
              <a:rPr lang="uk-UA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2003.</a:t>
            </a:r>
            <a:endParaRPr lang="ru-RU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Які форми звітності мають подавати ліцензіати НКРЕКП | Бухгалтерский сервис  «Интерактивная бухгалтерия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9" y="1518305"/>
            <a:ext cx="2043998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5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291" y="624110"/>
            <a:ext cx="10008321" cy="14539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понукає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55894" y="35365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96309"/>
              </p:ext>
            </p:extLst>
          </p:nvPr>
        </p:nvGraphicFramePr>
        <p:xfrm>
          <a:off x="2592925" y="2205785"/>
          <a:ext cx="8911687" cy="3705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26477" y="6096000"/>
            <a:ext cx="3834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Cambria" panose="02040503050406030204" pitchFamily="18" charset="0"/>
                <a:ea typeface="Cambria" panose="02040503050406030204" pitchFamily="18" charset="0"/>
              </a:rPr>
              <a:t>За матеріалами Леоніда Літри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 descr="Аналітичний звіт – що таке і як скласти?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078106"/>
            <a:ext cx="2210943" cy="133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1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Цикл дії аналітичного документу</a:t>
            </a:r>
            <a:endParaRPr lang="ru-RU" dirty="0"/>
          </a:p>
        </p:txBody>
      </p:sp>
      <p:graphicFrame>
        <p:nvGraphicFramePr>
          <p:cNvPr id="4" name="Diagram 4">
            <a:extLst>
              <a:ext uri="{FF2B5EF4-FFF2-40B4-BE49-F238E27FC236}">
                <a16:creationId xmlns="" xmlns:a16="http://schemas.microsoft.com/office/drawing/2014/main" id="{D2025938-BD75-EE47-861D-437D42A5F06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94735" y="1905000"/>
          <a:ext cx="10609878" cy="400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58480" y="5740400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>
                <a:latin typeface="Cambria" panose="02040503050406030204" pitchFamily="18" charset="0"/>
                <a:ea typeface="Cambria" panose="02040503050406030204" pitchFamily="18" charset="0"/>
              </a:rPr>
              <a:t>За матеріалами Тараса </a:t>
            </a:r>
            <a:r>
              <a:rPr lang="uk-UA" i="1" dirty="0" err="1">
                <a:latin typeface="Cambria" panose="02040503050406030204" pitchFamily="18" charset="0"/>
                <a:ea typeface="Cambria" panose="02040503050406030204" pitchFamily="18" charset="0"/>
              </a:rPr>
              <a:t>Доронюка</a:t>
            </a:r>
            <a:r>
              <a:rPr lang="uk-UA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uk-UA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Київська школа економіки</a:t>
            </a:r>
            <a:endParaRPr lang="ru-RU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0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Ознаки аналітичного документу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769423"/>
            <a:ext cx="8915400" cy="46551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uk-UA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</a:t>
            </a:r>
            <a:r>
              <a:rPr lang="uk-UA" sz="28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ропонує рішення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</a:t>
            </a:r>
            <a:r>
              <a:rPr lang="uk-UA" sz="28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асновується на аргументації </a:t>
            </a:r>
            <a:endParaRPr lang="en-US" sz="28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роз’яснює ціну роботи та ціну бездіяльності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</a:t>
            </a:r>
            <a:r>
              <a:rPr lang="uk-UA" sz="28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істить рекомендації</a:t>
            </a:r>
          </a:p>
          <a:p>
            <a:pPr marL="0" indent="0">
              <a:buNone/>
            </a:pPr>
            <a:endParaRPr lang="uk-UA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Новини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читачеві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аналітичні</a:t>
            </a:r>
            <a:r>
              <a:rPr lang="ru-RU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тексти</a:t>
            </a:r>
            <a:r>
              <a:rPr lang="ru-RU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публіцистичні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рефлексії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тему.</a:t>
            </a:r>
            <a:endParaRPr lang="ru-RU" sz="2800" i="1" dirty="0" smtClean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акет документов для прохождения ПМП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" y="1564552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28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3902" y="543428"/>
            <a:ext cx="8911687" cy="128089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Форми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аналітичних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матеріалів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ea typeface="Cambria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285565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Cambria" charset="0"/>
                <a:ea typeface="Cambria" charset="0"/>
                <a:cs typeface="Cambria" charset="0"/>
              </a:rPr>
              <a:t>Основні</a:t>
            </a:r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dirty="0" err="1" smtClean="0">
                <a:latin typeface="Cambria" charset="0"/>
                <a:ea typeface="Cambria" charset="0"/>
                <a:cs typeface="Cambria" charset="0"/>
              </a:rPr>
              <a:t>форми</a:t>
            </a:r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:</a:t>
            </a:r>
          </a:p>
          <a:p>
            <a:r>
              <a:rPr lang="en-US" sz="2800" dirty="0" err="1" smtClean="0">
                <a:latin typeface="Cambria" charset="0"/>
                <a:ea typeface="Cambria" charset="0"/>
                <a:cs typeface="Cambria" charset="0"/>
              </a:rPr>
              <a:t>Аналітичн</a:t>
            </a:r>
            <a:r>
              <a:rPr lang="uk-UA" sz="2800" dirty="0" smtClean="0">
                <a:latin typeface="Cambria" charset="0"/>
                <a:ea typeface="Cambria" charset="0"/>
                <a:cs typeface="Cambria" charset="0"/>
              </a:rPr>
              <a:t>а </a:t>
            </a:r>
            <a:r>
              <a:rPr lang="en-US" sz="2800" dirty="0" err="1" smtClean="0">
                <a:latin typeface="Cambria" charset="0"/>
                <a:ea typeface="Cambria" charset="0"/>
                <a:cs typeface="Cambria" charset="0"/>
              </a:rPr>
              <a:t>записка</a:t>
            </a:r>
            <a:endParaRPr lang="en-US" sz="2800" dirty="0" smtClean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800" dirty="0" err="1" smtClean="0">
                <a:latin typeface="Cambria" charset="0"/>
                <a:ea typeface="Cambria" charset="0"/>
                <a:cs typeface="Cambria" charset="0"/>
              </a:rPr>
              <a:t>Аналітичний</a:t>
            </a:r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dirty="0" err="1" smtClean="0">
                <a:latin typeface="Cambria" charset="0"/>
                <a:ea typeface="Cambria" charset="0"/>
                <a:cs typeface="Cambria" charset="0"/>
              </a:rPr>
              <a:t>бріф</a:t>
            </a:r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 </a:t>
            </a:r>
          </a:p>
          <a:p>
            <a:r>
              <a:rPr lang="en-US" sz="2800" dirty="0" err="1" smtClean="0">
                <a:latin typeface="Cambria" charset="0"/>
                <a:ea typeface="Cambria" charset="0"/>
                <a:cs typeface="Cambria" charset="0"/>
              </a:rPr>
              <a:t>Мемо</a:t>
            </a:r>
            <a:endParaRPr lang="en-US" sz="2800" dirty="0" smtClean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800" dirty="0" err="1" smtClean="0">
                <a:latin typeface="Cambria" charset="0"/>
                <a:ea typeface="Cambria" charset="0"/>
                <a:cs typeface="Cambria" charset="0"/>
              </a:rPr>
              <a:t>Інфографіка</a:t>
            </a:r>
            <a:endParaRPr lang="en-US" sz="2800" dirty="0" smtClean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endParaRPr lang="en-US" sz="28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Cambria" charset="0"/>
                <a:ea typeface="Cambria" charset="0"/>
                <a:cs typeface="Cambria" charset="0"/>
              </a:rPr>
              <a:t>Допоміжні</a:t>
            </a:r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400" dirty="0" err="1" smtClean="0">
                <a:latin typeface="Cambria" charset="0"/>
                <a:ea typeface="Cambria" charset="0"/>
                <a:cs typeface="Cambria" charset="0"/>
              </a:rPr>
              <a:t>форми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:</a:t>
            </a:r>
            <a:endParaRPr lang="en-US" sz="2400" dirty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400" dirty="0" err="1" smtClean="0">
                <a:latin typeface="Cambria" charset="0"/>
                <a:ea typeface="Cambria" charset="0"/>
                <a:cs typeface="Cambria" charset="0"/>
              </a:rPr>
              <a:t>Стаття</a:t>
            </a:r>
            <a:endParaRPr lang="en-US" sz="2400" dirty="0" smtClean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400" dirty="0" err="1" smtClean="0">
                <a:latin typeface="Cambria" charset="0"/>
                <a:ea typeface="Cambria" charset="0"/>
                <a:cs typeface="Cambria" charset="0"/>
              </a:rPr>
              <a:t>Колонка</a:t>
            </a:r>
            <a:endParaRPr lang="en-US" sz="2400" dirty="0" smtClean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400" dirty="0" err="1" smtClean="0">
                <a:latin typeface="Cambria" charset="0"/>
                <a:ea typeface="Cambria" charset="0"/>
                <a:cs typeface="Cambria" charset="0"/>
              </a:rPr>
              <a:t>Блог</a:t>
            </a:r>
            <a:endParaRPr lang="en-US" sz="2400" dirty="0" smtClean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400" dirty="0" err="1" smtClean="0">
                <a:latin typeface="Cambria" charset="0"/>
                <a:ea typeface="Cambria" charset="0"/>
                <a:cs typeface="Cambria" charset="0"/>
              </a:rPr>
              <a:t>Спільна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400" dirty="0" err="1" smtClean="0">
                <a:latin typeface="Cambria" charset="0"/>
                <a:ea typeface="Cambria" charset="0"/>
                <a:cs typeface="Cambria" charset="0"/>
              </a:rPr>
              <a:t>заява</a:t>
            </a:r>
            <a:endParaRPr lang="ru-RU" sz="24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6682" y="5728447"/>
            <a:ext cx="9137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Cambria" charset="0"/>
                <a:ea typeface="Cambria" charset="0"/>
                <a:cs typeface="Cambria" charset="0"/>
              </a:rPr>
              <a:t>Ключова</a:t>
            </a:r>
            <a:r>
              <a:rPr lang="en-US" sz="2400" b="1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400" b="1" dirty="0" err="1" smtClean="0">
                <a:latin typeface="Cambria" charset="0"/>
                <a:ea typeface="Cambria" charset="0"/>
                <a:cs typeface="Cambria" charset="0"/>
              </a:rPr>
              <a:t>відмінність</a:t>
            </a:r>
            <a:r>
              <a:rPr lang="en-US" sz="2400" b="1" dirty="0" smtClean="0">
                <a:latin typeface="Cambria" charset="0"/>
                <a:ea typeface="Cambria" charset="0"/>
                <a:cs typeface="Cambria" charset="0"/>
              </a:rPr>
              <a:t>: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400" b="1" dirty="0" err="1" smtClean="0">
                <a:latin typeface="Cambria" charset="0"/>
                <a:ea typeface="Cambria" charset="0"/>
                <a:cs typeface="Cambria" charset="0"/>
              </a:rPr>
              <a:t>яким</a:t>
            </a:r>
            <a:r>
              <a:rPr lang="en-US" sz="2400" b="1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400" b="1" dirty="0" err="1">
                <a:latin typeface="Cambria" charset="0"/>
                <a:ea typeface="Cambria" charset="0"/>
                <a:cs typeface="Cambria" charset="0"/>
              </a:rPr>
              <a:t>є</a:t>
            </a:r>
            <a:r>
              <a:rPr lang="en-US" sz="24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400" b="1" dirty="0" err="1">
                <a:latin typeface="Cambria" charset="0"/>
                <a:ea typeface="Cambria" charset="0"/>
                <a:cs typeface="Cambria" charset="0"/>
              </a:rPr>
              <a:t>обсяг</a:t>
            </a:r>
            <a:r>
              <a:rPr lang="en-US" sz="24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400" b="1" dirty="0" err="1">
                <a:latin typeface="Cambria" charset="0"/>
                <a:ea typeface="Cambria" charset="0"/>
                <a:cs typeface="Cambria" charset="0"/>
              </a:rPr>
              <a:t>рекомендацій</a:t>
            </a:r>
            <a:r>
              <a:rPr lang="en-US" sz="24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400" b="1" dirty="0" err="1">
                <a:latin typeface="Cambria" charset="0"/>
                <a:ea typeface="Cambria" charset="0"/>
                <a:cs typeface="Cambria" charset="0"/>
              </a:rPr>
              <a:t>відносно</a:t>
            </a:r>
            <a:r>
              <a:rPr lang="en-US" sz="24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400" b="1" dirty="0" err="1">
                <a:latin typeface="Cambria" charset="0"/>
                <a:ea typeface="Cambria" charset="0"/>
                <a:cs typeface="Cambria" charset="0"/>
              </a:rPr>
              <a:t>решти</a:t>
            </a:r>
            <a:r>
              <a:rPr lang="en-US" sz="24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400" b="1" dirty="0" err="1">
                <a:latin typeface="Cambria" charset="0"/>
                <a:ea typeface="Cambria" charset="0"/>
                <a:cs typeface="Cambria" charset="0"/>
              </a:rPr>
              <a:t>тексту</a:t>
            </a:r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 </a:t>
            </a:r>
            <a:endParaRPr lang="ru-RU" sz="2400" dirty="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5124" name="Picture 4" descr="Довідка про доходи для податкової знижки: обов'язкові да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135" y="146771"/>
            <a:ext cx="2535856" cy="367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Аналітична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записка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ea typeface="Cambria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174" y="2133600"/>
            <a:ext cx="9711438" cy="3777622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присвячена</a:t>
            </a:r>
            <a:r>
              <a:rPr lang="en-US" sz="32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розв’язанню</a:t>
            </a:r>
            <a:r>
              <a:rPr lang="en-US" sz="32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масштабної</a:t>
            </a:r>
            <a:r>
              <a:rPr lang="en-US" sz="32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проблеми</a:t>
            </a:r>
            <a:r>
              <a:rPr lang="en-US" sz="32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наприклад</a:t>
            </a:r>
            <a:r>
              <a:rPr lang="en-US" sz="32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яка</a:t>
            </a:r>
            <a:r>
              <a:rPr lang="en-US" sz="32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безпекова</a:t>
            </a:r>
            <a:r>
              <a:rPr lang="en-US" sz="32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модель</a:t>
            </a:r>
            <a:r>
              <a:rPr lang="en-US" sz="32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найкраще</a:t>
            </a:r>
            <a:r>
              <a:rPr lang="en-US" sz="32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відповідає</a:t>
            </a:r>
            <a:r>
              <a:rPr lang="en-US" sz="32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інтересам</a:t>
            </a:r>
            <a:r>
              <a:rPr lang="en-US" sz="32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України</a:t>
            </a:r>
            <a:r>
              <a:rPr lang="en-US" sz="32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може</a:t>
            </a:r>
            <a:r>
              <a:rPr lang="en-US" sz="32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мати</a:t>
            </a:r>
            <a:r>
              <a:rPr lang="en-US" sz="32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декілька</a:t>
            </a:r>
            <a:r>
              <a:rPr lang="en-US" sz="32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підтем</a:t>
            </a:r>
            <a:r>
              <a:rPr lang="en-US" sz="32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та</a:t>
            </a:r>
            <a:r>
              <a:rPr lang="en-US" sz="32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декілька</a:t>
            </a:r>
            <a:r>
              <a:rPr lang="en-US" sz="3200" dirty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авторів</a:t>
            </a:r>
            <a:endParaRPr lang="en-US" sz="3200" dirty="0">
              <a:latin typeface="Times New Roman" panose="02020603050405020304" pitchFamily="18" charset="0"/>
              <a:ea typeface="Cambria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≠ </a:t>
            </a:r>
            <a:r>
              <a:rPr lang="uk-UA" sz="3200" dirty="0" smtClean="0">
                <a:latin typeface="Times New Roman" panose="02020603050405020304" pitchFamily="18" charset="0"/>
                <a:ea typeface="Cambria" charset="0"/>
                <a:cs typeface="Times New Roman" panose="02020603050405020304" pitchFamily="18" charset="0"/>
              </a:rPr>
              <a:t>звіт</a:t>
            </a:r>
            <a:endParaRPr lang="en-US" sz="3200" dirty="0" smtClean="0">
              <a:latin typeface="Times New Roman" panose="02020603050405020304" pitchFamily="18" charset="0"/>
              <a:ea typeface="Cambria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Документы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74" y="114300"/>
            <a:ext cx="300862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3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967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аналітичного тексту</a:t>
            </a:r>
            <a:br>
              <a:rPr lang="uk-UA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https://medialab.online/news/analitics/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89212" y="1579418"/>
            <a:ext cx="8915400" cy="527858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Картопляний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культ.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гнити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Картопля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хліб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тотемний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меншість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не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їсть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щодня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змушена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двічі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їздити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село «на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картоплю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нас культура. Ми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займаємо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четверте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вирощуванню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продавати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кордон не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покупцям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потрібні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слова, половина з того,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виростили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люди,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згниває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корм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тваринам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зібрати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одного поля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партію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картоплі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однорідної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сорту, без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пошкоджень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складно. Тому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маємо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партію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вдається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- говорить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Гордійчук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Максимальна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партія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зібрали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члени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Асоціації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склала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 тонн. А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експортувати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картоплю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вирощує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збереш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тонн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однорідного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товару.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отримаєш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потрібні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сертифікати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невідомо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поле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перевіряти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- говорить голова УАВК.</a:t>
            </a:r>
          </a:p>
          <a:p>
            <a:pPr marL="0" indent="0" algn="just">
              <a:buNone/>
            </a:pP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Тому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четвертий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6,2%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картоплі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є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професійним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куди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розвиватися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uk-UA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порівняння: у Нідерландах, Бельгії, Франції середній показник врожайності картоплі - 52 </a:t>
            </a:r>
            <a:r>
              <a:rPr lang="uk-UA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тонни</a:t>
            </a:r>
            <a:r>
              <a:rPr lang="uk-UA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гектара, в Україні – 16 у приватників і 25-27 у фермерів і компаній. Є над чим працювати.</a:t>
            </a:r>
            <a:endParaRPr lang="ru-RU" sz="1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7170" name="Picture 2" descr="Інноваційний зміст навчання :: Кафедра Документознавства та інформаційної  діяльності :: Державний університет телекомунікаці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630" y="-1"/>
            <a:ext cx="2822369" cy="157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73273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Легкий дым</Template>
  <TotalTime>4752</TotalTime>
  <Words>559</Words>
  <Application>Microsoft Office PowerPoint</Application>
  <PresentationFormat>Широкий екран</PresentationFormat>
  <Paragraphs>141</Paragraphs>
  <Slides>28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</vt:lpstr>
      <vt:lpstr>Century Gothic</vt:lpstr>
      <vt:lpstr>Times New Roman</vt:lpstr>
      <vt:lpstr>Wingdings</vt:lpstr>
      <vt:lpstr>Wingdings 3</vt:lpstr>
      <vt:lpstr>Легкий дым</vt:lpstr>
      <vt:lpstr>АНАЛІТИЧНИЙ ДОКУМЕНТ: СТРУКТУРА І ЖАНРИ</vt:lpstr>
      <vt:lpstr>Мета аналітичного документу</vt:lpstr>
      <vt:lpstr>Мета аналітичного документу</vt:lpstr>
      <vt:lpstr>Аналітичний текст відповідає на питання «що робити?», спонукає до дії!! (звичайна стаття відповідає на питання «чому?») </vt:lpstr>
      <vt:lpstr>Цикл дії аналітичного документу</vt:lpstr>
      <vt:lpstr>Ознаки аналітичного документу</vt:lpstr>
      <vt:lpstr>Форми аналітичних матеріалів</vt:lpstr>
      <vt:lpstr>Аналітична записка</vt:lpstr>
      <vt:lpstr>Приклад аналітичного тексту https://medialab.online/news/analitics/</vt:lpstr>
      <vt:lpstr>Аналітичний бріф (полісі бріф)</vt:lpstr>
      <vt:lpstr>Мемо</vt:lpstr>
      <vt:lpstr>Приклад мемо</vt:lpstr>
      <vt:lpstr>Інфографіка</vt:lpstr>
      <vt:lpstr>Презентація PowerPoint</vt:lpstr>
      <vt:lpstr>Презентація PowerPoint</vt:lpstr>
      <vt:lpstr>Заява</vt:lpstr>
      <vt:lpstr>Форми аналітичних матеріалів https://medialab.online/news/kolonky/</vt:lpstr>
      <vt:lpstr>Структура аналітичного документа</vt:lpstr>
      <vt:lpstr>Влучний заголовок https://medialab.online/news/headlines/</vt:lpstr>
      <vt:lpstr>Влучний заголовок: приклади</vt:lpstr>
      <vt:lpstr>ВСТУП</vt:lpstr>
      <vt:lpstr>Опис проблеми</vt:lpstr>
      <vt:lpstr>Рекомендації:  конкретні та реалістичні</vt:lpstr>
      <vt:lpstr>Насправді, щоб навчитися писати, потрібні дві речі: читати і писати.</vt:lpstr>
      <vt:lpstr>Корисні ресурси для написання аналітики</vt:lpstr>
      <vt:lpstr>Корисні ресурси для написання якісних текстів</vt:lpstr>
      <vt:lpstr>Рекомендовані джерела</vt:lpstr>
      <vt:lpstr>ДЯКУЮ ЗА УВАГУ https://medialab.online/category/tests/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Аналітичні продукти: що, як, кому і для чого?</dc:title>
  <dc:creator>пользователь Microsoft Office</dc:creator>
  <cp:lastModifiedBy>380916078007</cp:lastModifiedBy>
  <cp:revision>96</cp:revision>
  <dcterms:created xsi:type="dcterms:W3CDTF">2017-12-21T04:08:45Z</dcterms:created>
  <dcterms:modified xsi:type="dcterms:W3CDTF">2022-11-03T12:55:33Z</dcterms:modified>
</cp:coreProperties>
</file>