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3" r:id="rId15"/>
    <p:sldId id="272" r:id="rId16"/>
    <p:sldId id="274" r:id="rId17"/>
    <p:sldId id="271" r:id="rId18"/>
    <p:sldId id="270" r:id="rId19"/>
    <p:sldId id="269" r:id="rId2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-96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png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0A25D8-5730-4576-84EB-A28C648DE3FA}" type="datetimeFigureOut">
              <a:rPr lang="uk-UA" smtClean="0"/>
              <a:pPr/>
              <a:t>27.04.2023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2DF40B-A522-4D79-B973-7583FFFE3EE0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2DF40B-A522-4D79-B973-7583FFFE3EE0}" type="slidenum">
              <a:rPr lang="uk-UA" smtClean="0"/>
              <a:pPr/>
              <a:t>12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099F-0AE6-4EDE-8933-A98DD76023A3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92FD-D977-4256-82C2-0B597FD3265D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099F-0AE6-4EDE-8933-A98DD76023A3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92FD-D977-4256-82C2-0B597FD3265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099F-0AE6-4EDE-8933-A98DD76023A3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92FD-D977-4256-82C2-0B597FD3265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099F-0AE6-4EDE-8933-A98DD76023A3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92FD-D977-4256-82C2-0B597FD3265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099F-0AE6-4EDE-8933-A98DD76023A3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35892FD-D977-4256-82C2-0B597FD3265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099F-0AE6-4EDE-8933-A98DD76023A3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92FD-D977-4256-82C2-0B597FD3265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099F-0AE6-4EDE-8933-A98DD76023A3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92FD-D977-4256-82C2-0B597FD3265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099F-0AE6-4EDE-8933-A98DD76023A3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92FD-D977-4256-82C2-0B597FD3265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099F-0AE6-4EDE-8933-A98DD76023A3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92FD-D977-4256-82C2-0B597FD3265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099F-0AE6-4EDE-8933-A98DD76023A3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92FD-D977-4256-82C2-0B597FD3265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3099F-0AE6-4EDE-8933-A98DD76023A3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5892FD-D977-4256-82C2-0B597FD3265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AB3099F-0AE6-4EDE-8933-A98DD76023A3}" type="datetimeFigureOut">
              <a:rPr lang="uk-UA" smtClean="0"/>
              <a:pPr/>
              <a:t>27.04.2023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35892FD-D977-4256-82C2-0B597FD3265D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0.png"/><Relationship Id="rId4" Type="http://schemas.openxmlformats.org/officeDocument/2006/relationships/oleObject" Target="../embeddings/oleObject16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3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20.bin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Фізика нафтового і газового пласта</a:t>
            </a:r>
            <a:endParaRPr lang="uk-UA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Лекція </a:t>
            </a:r>
          </a:p>
          <a:p>
            <a:r>
              <a:rPr lang="uk-UA" b="1" dirty="0" smtClean="0">
                <a:solidFill>
                  <a:schemeClr val="tx1"/>
                </a:solidFill>
              </a:rPr>
              <a:t>Фізичні властивості природних </a:t>
            </a:r>
            <a:r>
              <a:rPr lang="uk-UA" b="1" dirty="0" smtClean="0"/>
              <a:t>газів</a:t>
            </a:r>
          </a:p>
          <a:p>
            <a:r>
              <a:rPr lang="uk-UA" b="1" dirty="0" smtClean="0"/>
              <a:t>Стан та параметри газових сумішей. </a:t>
            </a:r>
            <a:r>
              <a:rPr lang="uk-UA" b="1" dirty="0" smtClean="0">
                <a:solidFill>
                  <a:schemeClr val="tx1"/>
                </a:solidFill>
              </a:rPr>
              <a:t/>
            </a:r>
            <a:br>
              <a:rPr lang="uk-UA" b="1" dirty="0" smtClean="0">
                <a:solidFill>
                  <a:schemeClr val="tx1"/>
                </a:solidFill>
              </a:rPr>
            </a:br>
            <a:endParaRPr lang="uk-UA" b="1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0"/>
            <a:ext cx="8458200" cy="1268759"/>
          </a:xfrm>
        </p:spPr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002060"/>
                </a:solidFill>
              </a:rPr>
              <a:t>Контактне і диференційне розгазування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132856"/>
            <a:ext cx="8136904" cy="4392488"/>
          </a:xfrm>
        </p:spPr>
        <p:txBody>
          <a:bodyPr>
            <a:normAutofit/>
          </a:bodyPr>
          <a:lstStyle/>
          <a:p>
            <a:pPr algn="just"/>
            <a:r>
              <a:rPr lang="uk-UA" i="1" dirty="0" smtClean="0"/>
              <a:t>        </a:t>
            </a:r>
            <a:r>
              <a:rPr lang="uk-UA" i="1" dirty="0" smtClean="0">
                <a:solidFill>
                  <a:schemeClr val="tx1"/>
                </a:solidFill>
              </a:rPr>
              <a:t>Контактними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>
                <a:solidFill>
                  <a:schemeClr val="tx1"/>
                </a:solidFill>
              </a:rPr>
              <a:t>(однократними) називають такі процеси, за яких весь газ, що виділився, контактує з нафтою, тобто утворена газова і рідка фази перебувають у рівновазі і не розділяються до закінчення процесу.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При </a:t>
            </a:r>
            <a:r>
              <a:rPr lang="uk-UA" i="1" dirty="0">
                <a:solidFill>
                  <a:schemeClr val="tx1"/>
                </a:solidFill>
              </a:rPr>
              <a:t>диференційному</a:t>
            </a:r>
            <a:r>
              <a:rPr lang="uk-UA" dirty="0">
                <a:solidFill>
                  <a:schemeClr val="tx1"/>
                </a:solidFill>
              </a:rPr>
              <a:t> процесі газ, що виділився з нафти, безперервно виводиться із системи, при цьому безперервно змінюється і склад нафтогазової суміші.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00B0F0"/>
                </a:solidFill>
              </a:rPr>
              <a:t>Теплоємність газу</a:t>
            </a:r>
            <a:endParaRPr lang="uk-UA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uk-UA" sz="2800" i="1" dirty="0"/>
              <a:t>Теплоємністю газу</a:t>
            </a:r>
            <a:r>
              <a:rPr lang="uk-UA" sz="2800" dirty="0"/>
              <a:t> (в Дж/К) називається відношення кількості теплоти </a:t>
            </a:r>
            <a:r>
              <a:rPr lang="uk-UA" sz="2800" i="1" dirty="0"/>
              <a:t>dQ</a:t>
            </a:r>
            <a:r>
              <a:rPr lang="uk-UA" sz="2800" dirty="0"/>
              <a:t>, поглинутої ним у певному </a:t>
            </a:r>
            <a:r>
              <a:rPr lang="uk-UA" sz="2800" dirty="0" smtClean="0"/>
              <a:t>термодинамічному </a:t>
            </a:r>
            <a:r>
              <a:rPr lang="uk-UA" sz="2800" dirty="0"/>
              <a:t>процесі, до приросту температури </a:t>
            </a:r>
            <a:r>
              <a:rPr lang="uk-UA" sz="2800" dirty="0" smtClean="0"/>
              <a:t>dt:</a:t>
            </a:r>
          </a:p>
          <a:p>
            <a:endParaRPr lang="uk-UA" sz="2800" dirty="0"/>
          </a:p>
          <a:p>
            <a:r>
              <a:rPr lang="uk-UA" sz="2800" dirty="0" smtClean="0"/>
              <a:t>      Відношення </a:t>
            </a:r>
            <a:r>
              <a:rPr lang="uk-UA" sz="2800" dirty="0"/>
              <a:t>теплоємності однорідного тіла до його маси називається </a:t>
            </a:r>
            <a:r>
              <a:rPr lang="uk-UA" sz="2800" i="1" dirty="0"/>
              <a:t>питомою теплоємністю</a:t>
            </a:r>
            <a:r>
              <a:rPr lang="uk-UA" sz="2800" dirty="0"/>
              <a:t> (Дж/кг·К):</a:t>
            </a:r>
          </a:p>
          <a:p>
            <a:endParaRPr lang="uk-UA" sz="2800" dirty="0"/>
          </a:p>
          <a:p>
            <a:endParaRPr lang="uk-UA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4067944" y="2780928"/>
          <a:ext cx="1944216" cy="904106"/>
        </p:xfrm>
        <a:graphic>
          <a:graphicData uri="http://schemas.openxmlformats.org/presentationml/2006/ole">
            <p:oleObj spid="_x0000_s22529" name="Equation" r:id="rId3" imgW="571748" imgH="393871" progId="">
              <p:embed/>
            </p:oleObj>
          </a:graphicData>
        </a:graphic>
      </p:graphicFrame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2531" name="Object 3"/>
          <p:cNvGraphicFramePr>
            <a:graphicFrameLocks noChangeAspect="1"/>
          </p:cNvGraphicFramePr>
          <p:nvPr/>
        </p:nvGraphicFramePr>
        <p:xfrm>
          <a:off x="4716016" y="4653136"/>
          <a:ext cx="1368152" cy="936104"/>
        </p:xfrm>
        <a:graphic>
          <a:graphicData uri="http://schemas.openxmlformats.org/presentationml/2006/ole">
            <p:oleObj spid="_x0000_s22531" name="Equation" r:id="rId4" imgW="444693" imgH="393871" progId="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rgbClr val="0070C0"/>
                </a:solidFill>
              </a:rPr>
              <a:t>Дроселювання</a:t>
            </a:r>
            <a:r>
              <a:rPr lang="uk-UA" b="1" dirty="0"/>
              <a:t> </a:t>
            </a:r>
            <a:r>
              <a:rPr lang="uk-UA" b="1" dirty="0">
                <a:solidFill>
                  <a:srgbClr val="0070C0"/>
                </a:solidFill>
              </a:rPr>
              <a:t>газу</a:t>
            </a:r>
            <a:endParaRPr lang="uk-UA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1196752"/>
            <a:ext cx="856895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Явище зменшення тиску газового потоку внаслідок проходження його </a:t>
            </a:r>
            <a:r>
              <a:rPr lang="uk-UA" sz="2400" dirty="0" smtClean="0"/>
              <a:t>через дросель</a:t>
            </a:r>
            <a:r>
              <a:rPr lang="en-US" sz="2400" dirty="0" smtClean="0"/>
              <a:t> (</a:t>
            </a:r>
            <a:r>
              <a:rPr lang="uk-UA" sz="2400" dirty="0" smtClean="0"/>
              <a:t> діафрагму, </a:t>
            </a:r>
            <a:r>
              <a:rPr lang="uk-UA" sz="2400" dirty="0"/>
              <a:t>кран, вентиль тощо) без здійснення зовнішньої роботи називається дроселюванням.</a:t>
            </a: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1979712" y="2780928"/>
          <a:ext cx="5107984" cy="3898198"/>
        </p:xfrm>
        <a:graphic>
          <a:graphicData uri="http://schemas.openxmlformats.org/presentationml/2006/ole">
            <p:oleObj spid="_x0000_s24577" name="Точковий рисунок" r:id="rId4" imgW="3223418" imgH="2491888" progId="PBrush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Ефект Джоуля-Томпсона</a:t>
            </a:r>
            <a:br>
              <a:rPr lang="uk-UA" dirty="0" smtClean="0"/>
            </a:br>
            <a:r>
              <a:rPr lang="uk-UA" sz="3100" dirty="0" smtClean="0"/>
              <a:t>Ефектом </a:t>
            </a:r>
            <a:r>
              <a:rPr lang="uk-UA" sz="3100" dirty="0"/>
              <a:t>Джоуля-Томпсона називають зміну температури газу при його адіабатному розширенні (дроселюванні)</a:t>
            </a:r>
            <a:r>
              <a:rPr lang="uk-UA" sz="3100" dirty="0" smtClean="0"/>
              <a:t> </a:t>
            </a:r>
            <a:endParaRPr lang="uk-UA" sz="3100" dirty="0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611560" y="2492896"/>
          <a:ext cx="2016224" cy="1152128"/>
        </p:xfrm>
        <a:graphic>
          <a:graphicData uri="http://schemas.openxmlformats.org/presentationml/2006/ole">
            <p:oleObj spid="_x0000_s25601" name="Equation" r:id="rId3" imgW="876300" imgH="508000" progId="">
              <p:embed/>
            </p:oleObj>
          </a:graphicData>
        </a:graphic>
      </p:graphicFrame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0" y="3789040"/>
          <a:ext cx="3528392" cy="1368152"/>
        </p:xfrm>
        <a:graphic>
          <a:graphicData uri="http://schemas.openxmlformats.org/presentationml/2006/ole">
            <p:oleObj spid="_x0000_s25603" name="Equation" r:id="rId4" imgW="1714500" imgH="698500" progId="">
              <p:embed/>
            </p:oleObj>
          </a:graphicData>
        </a:graphic>
      </p:graphicFrame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51920" y="2276872"/>
            <a:ext cx="4859263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67544" y="260648"/>
            <a:ext cx="8229600" cy="905272"/>
          </a:xfrm>
        </p:spPr>
        <p:txBody>
          <a:bodyPr/>
          <a:lstStyle/>
          <a:p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Газогідрати</a:t>
            </a:r>
            <a:endParaRPr lang="uk-UA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23528" y="1412776"/>
            <a:ext cx="8424936" cy="5445224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dirty="0" smtClean="0"/>
              <a:t>     Гідрати метану можуть бути при тисках від 2·10</a:t>
            </a:r>
            <a:r>
              <a:rPr lang="uk-UA" baseline="30000" dirty="0" smtClean="0"/>
              <a:t>-8</a:t>
            </a:r>
            <a:endParaRPr lang="uk-UA" dirty="0" smtClean="0"/>
          </a:p>
          <a:p>
            <a:pPr algn="just"/>
            <a:r>
              <a:rPr lang="uk-UA" dirty="0" smtClean="0"/>
              <a:t>до 2·10</a:t>
            </a:r>
            <a:r>
              <a:rPr lang="uk-UA" baseline="30000" dirty="0" smtClean="0"/>
              <a:t>3</a:t>
            </a:r>
            <a:r>
              <a:rPr lang="uk-UA" dirty="0" smtClean="0"/>
              <a:t> </a:t>
            </a:r>
            <a:r>
              <a:rPr lang="uk-UA" dirty="0" err="1" smtClean="0"/>
              <a:t>МПа</a:t>
            </a:r>
            <a:r>
              <a:rPr lang="uk-UA" dirty="0" smtClean="0"/>
              <a:t> і температурах від 70 до 350 К (від -203 до + 77 °С).</a:t>
            </a:r>
          </a:p>
          <a:p>
            <a:pPr algn="just"/>
            <a:r>
              <a:rPr lang="uk-UA" dirty="0" smtClean="0"/>
              <a:t>    Один об’єм води в гідратному стані може зв’язувати від 70 до 300 об’ємів газу. В атмосферних умовах цей лід може горіти. Гідрати утворюються у вигляді двох структур, порожнини яких заповнюються молекулами гідратоутворювачів частково або повністю. </a:t>
            </a:r>
          </a:p>
          <a:p>
            <a:pPr algn="just"/>
            <a:r>
              <a:rPr lang="uk-UA" dirty="0" smtClean="0"/>
              <a:t>    У 1-ій структурі 46 молекул води утворюють дві порожнини з внутрішнім діаметром 5,2·10</a:t>
            </a:r>
            <a:r>
              <a:rPr lang="uk-UA" baseline="30000" dirty="0" smtClean="0"/>
              <a:t>-10</a:t>
            </a:r>
            <a:r>
              <a:rPr lang="uk-UA" dirty="0" smtClean="0"/>
              <a:t> м і шість порожнин з внутрішнім діаметром 5,9·10</a:t>
            </a:r>
            <a:r>
              <a:rPr lang="uk-UA" baseline="30000" dirty="0" smtClean="0"/>
              <a:t>-10 </a:t>
            </a:r>
            <a:r>
              <a:rPr lang="uk-UA" dirty="0" smtClean="0"/>
              <a:t>м;</a:t>
            </a:r>
          </a:p>
          <a:p>
            <a:pPr algn="just"/>
            <a:r>
              <a:rPr lang="uk-UA" dirty="0" smtClean="0"/>
              <a:t>    У 2-ій структурі 136 молекул води утворюють вісім великих порожнин із внутрішнім діаметром 6,9·10</a:t>
            </a:r>
            <a:r>
              <a:rPr lang="uk-UA" baseline="30000" dirty="0" smtClean="0"/>
              <a:t>-10</a:t>
            </a:r>
            <a:r>
              <a:rPr lang="uk-UA" dirty="0" smtClean="0"/>
              <a:t> м і шістнадцять малих порожнин із внутрішнім діаметром 4,8·10</a:t>
            </a:r>
            <a:r>
              <a:rPr lang="uk-UA" baseline="30000" dirty="0" smtClean="0"/>
              <a:t>-10</a:t>
            </a:r>
            <a:r>
              <a:rPr lang="uk-UA" dirty="0" smtClean="0"/>
              <a:t> м.</a:t>
            </a:r>
          </a:p>
          <a:p>
            <a:pPr algn="just"/>
            <a:r>
              <a:rPr lang="uk-UA" dirty="0" smtClean="0"/>
              <a:t> </a:t>
            </a:r>
          </a:p>
          <a:p>
            <a:pPr algn="just"/>
            <a:endParaRPr lang="uk-UA" dirty="0" smtClean="0"/>
          </a:p>
          <a:p>
            <a:pPr algn="just"/>
            <a:endParaRPr lang="uk-U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27984" y="0"/>
            <a:ext cx="4716016" cy="1143000"/>
          </a:xfrm>
        </p:spPr>
        <p:txBody>
          <a:bodyPr/>
          <a:lstStyle/>
          <a:p>
            <a:r>
              <a:rPr lang="uk-UA" dirty="0" smtClean="0"/>
              <a:t>Газогідрати</a:t>
            </a:r>
            <a:endParaRPr lang="uk-UA" dirty="0"/>
          </a:p>
        </p:txBody>
      </p:sp>
      <p:pic>
        <p:nvPicPr>
          <p:cNvPr id="30722" name="Picture 2" descr="http://geology.itscience.com.ua/sites/default/files/styles/picture_termin/https/upload.wikimedia.org/wikipedia/commons/6/60/Gashydrat_mit_Struktur.jpg?itok=SRm-9U0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420888"/>
            <a:ext cx="2643086" cy="311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91880" y="1268760"/>
            <a:ext cx="2088232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4" descr="http://geology.itscience.com.ua/sites/default/files/styles/picture_termin/https/upload.wikimedia.org/wikipedia/commons/a/ae/Seafloor_mounds.jpg?itok=3i8Szx-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96136" y="3861048"/>
            <a:ext cx="2852738" cy="245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395536" y="0"/>
            <a:ext cx="8229600" cy="692696"/>
          </a:xfrm>
        </p:spPr>
        <p:txBody>
          <a:bodyPr>
            <a:normAutofit/>
          </a:bodyPr>
          <a:lstStyle/>
          <a:p>
            <a:r>
              <a:rPr lang="uk-UA" sz="3200" dirty="0" smtClean="0"/>
              <a:t>Умови утворення газогідратів</a:t>
            </a:r>
            <a:endParaRPr lang="uk-UA" sz="32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323528" y="4149080"/>
            <a:ext cx="8424936" cy="237626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uk-UA" dirty="0" smtClean="0"/>
              <a:t>          При заповненні восьми порожнин решітки склад гідратів структури 1 виражається формулою 8M·46Н</a:t>
            </a:r>
            <a:r>
              <a:rPr lang="uk-UA" baseline="-25000" dirty="0" smtClean="0"/>
              <a:t>2</a:t>
            </a:r>
            <a:r>
              <a:rPr lang="uk-UA" dirty="0" smtClean="0"/>
              <a:t>О або М·5,75Н</a:t>
            </a:r>
            <a:r>
              <a:rPr lang="uk-UA" baseline="-25000" dirty="0" smtClean="0"/>
              <a:t>2</a:t>
            </a:r>
            <a:r>
              <a:rPr lang="uk-UA" dirty="0" smtClean="0"/>
              <a:t>О, де М – гідратоутворювач. Якщо заповнюються лише великі порожнини, формула матиме вигляд 6М·46Н</a:t>
            </a:r>
            <a:r>
              <a:rPr lang="uk-UA" baseline="-25000" dirty="0" smtClean="0"/>
              <a:t>2</a:t>
            </a:r>
            <a:r>
              <a:rPr lang="uk-UA" dirty="0" smtClean="0"/>
              <a:t>О або М·7,67Н</a:t>
            </a:r>
            <a:r>
              <a:rPr lang="uk-UA" baseline="-25000" dirty="0" smtClean="0"/>
              <a:t>2</a:t>
            </a:r>
            <a:r>
              <a:rPr lang="uk-UA" dirty="0" smtClean="0"/>
              <a:t>О. При заповненні восьми порожнин решітки  гідрату склад структури 2 виражають формулою 8М·136Н</a:t>
            </a:r>
            <a:r>
              <a:rPr lang="uk-UA" baseline="-25000" dirty="0" smtClean="0"/>
              <a:t>2</a:t>
            </a:r>
            <a:r>
              <a:rPr lang="uk-UA" dirty="0" smtClean="0"/>
              <a:t>О або М17·Н</a:t>
            </a:r>
            <a:r>
              <a:rPr lang="uk-UA" baseline="-25000" dirty="0" smtClean="0"/>
              <a:t>2</a:t>
            </a:r>
            <a:r>
              <a:rPr lang="uk-UA" dirty="0" smtClean="0"/>
              <a:t>О.</a:t>
            </a:r>
          </a:p>
          <a:p>
            <a:pPr algn="just"/>
            <a:r>
              <a:rPr lang="uk-UA" dirty="0" smtClean="0"/>
              <a:t>          Отже, для утворення гідратів необхідними умовами є наявність газу і води та певної температури і тиску одночасно. Утворення газогідратів  обумовлено також густиною газу. </a:t>
            </a:r>
            <a:endParaRPr lang="uk-UA" dirty="0"/>
          </a:p>
        </p:txBody>
      </p:sp>
      <p:pic>
        <p:nvPicPr>
          <p:cNvPr id="5" name="Picture 5" descr="рис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836712"/>
            <a:ext cx="6395872" cy="3071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467544" y="188640"/>
            <a:ext cx="8229600" cy="1828800"/>
          </a:xfrm>
        </p:spPr>
        <p:txBody>
          <a:bodyPr>
            <a:normAutofit/>
          </a:bodyPr>
          <a:lstStyle/>
          <a:p>
            <a:r>
              <a:rPr lang="uk-UA" sz="3200" dirty="0" smtClean="0"/>
              <a:t>Теплотворна здатність природного газу</a:t>
            </a:r>
            <a:endParaRPr lang="uk-UA" sz="32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7992888" cy="417646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dirty="0" smtClean="0"/>
              <a:t>       Теплотою згорання (теплотворною здатністю) називають кількість тепла, яку виділяє 1 кг або 1 м</a:t>
            </a:r>
            <a:r>
              <a:rPr lang="uk-UA" baseline="30000" dirty="0" smtClean="0"/>
              <a:t>3</a:t>
            </a:r>
            <a:r>
              <a:rPr lang="uk-UA" dirty="0" smtClean="0"/>
              <a:t> палива під час спалювання. Розмірність теплоти згорання виражається в ккал/кг або ккал/м</a:t>
            </a:r>
            <a:r>
              <a:rPr lang="uk-UA" baseline="30000" dirty="0" smtClean="0"/>
              <a:t>3</a:t>
            </a:r>
            <a:r>
              <a:rPr lang="uk-UA" dirty="0" smtClean="0"/>
              <a:t>.</a:t>
            </a:r>
          </a:p>
          <a:p>
            <a:pPr algn="just"/>
            <a:r>
              <a:rPr lang="uk-UA" dirty="0" smtClean="0"/>
              <a:t>        Розрізняють </a:t>
            </a:r>
            <a:r>
              <a:rPr lang="uk-UA" i="1" dirty="0" smtClean="0"/>
              <a:t>вищу</a:t>
            </a:r>
            <a:r>
              <a:rPr lang="uk-UA" dirty="0" smtClean="0"/>
              <a:t> і </a:t>
            </a:r>
            <a:r>
              <a:rPr lang="uk-UA" i="1" dirty="0" smtClean="0"/>
              <a:t>нижчу теплоту згорання палива</a:t>
            </a:r>
            <a:r>
              <a:rPr lang="uk-UA" dirty="0" smtClean="0"/>
              <a:t>. Для визначення нижчої теплоти згорання необхідно відняти від вищої теплоти згорання тепло, яке витрачається на випаровування гігроскопічної води. У практичних розрахунках застосовують нижчу теплоту згорання. </a:t>
            </a:r>
          </a:p>
          <a:p>
            <a:pPr algn="just"/>
            <a:r>
              <a:rPr lang="uk-UA" dirty="0" smtClean="0"/>
              <a:t>         Для природних газів вона коливається від </a:t>
            </a:r>
            <a:r>
              <a:rPr lang="uk-UA" b="1" dirty="0" smtClean="0"/>
              <a:t>7500 до 12000 ккал/м</a:t>
            </a:r>
            <a:r>
              <a:rPr lang="uk-UA" b="1" baseline="30000" dirty="0" smtClean="0"/>
              <a:t>3</a:t>
            </a:r>
            <a:r>
              <a:rPr lang="uk-UA" b="1" dirty="0" smtClean="0"/>
              <a:t>. </a:t>
            </a:r>
            <a:endParaRPr lang="uk-UA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rgbClr val="FF0000"/>
                </a:solidFill>
              </a:rPr>
              <a:t>Теплота згорання</a:t>
            </a:r>
            <a:endParaRPr lang="uk-UA" dirty="0">
              <a:solidFill>
                <a:srgbClr val="FF0000"/>
              </a:solidFill>
            </a:endParaRPr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1903" y="2276872"/>
            <a:ext cx="6903529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60647"/>
            <a:ext cx="7772400" cy="504057"/>
          </a:xfrm>
        </p:spPr>
        <p:txBody>
          <a:bodyPr>
            <a:normAutofit fontScale="90000"/>
          </a:bodyPr>
          <a:lstStyle/>
          <a:p>
            <a:r>
              <a:rPr lang="uk-UA" dirty="0"/>
              <a:t/>
            </a:r>
            <a:br>
              <a:rPr lang="uk-UA" dirty="0"/>
            </a:br>
            <a:r>
              <a:rPr lang="uk-UA" sz="2800" dirty="0" smtClean="0">
                <a:solidFill>
                  <a:srgbClr val="FF0000"/>
                </a:solidFill>
              </a:rPr>
              <a:t>Небезпечні властивості  газу</a:t>
            </a:r>
            <a:r>
              <a:rPr lang="uk-UA" b="1" dirty="0">
                <a:solidFill>
                  <a:srgbClr val="FF0000"/>
                </a:solidFill>
              </a:rPr>
              <a:t> </a:t>
            </a:r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2060848"/>
            <a:ext cx="8496944" cy="4536504"/>
          </a:xfrm>
        </p:spPr>
        <p:txBody>
          <a:bodyPr>
            <a:normAutofit/>
          </a:bodyPr>
          <a:lstStyle/>
          <a:p>
            <a:r>
              <a:rPr lang="uk-UA" sz="2400" dirty="0" smtClean="0">
                <a:solidFill>
                  <a:schemeClr val="tx1"/>
                </a:solidFill>
              </a:rPr>
              <a:t>Природні </a:t>
            </a:r>
            <a:r>
              <a:rPr lang="uk-UA" sz="2400" dirty="0">
                <a:solidFill>
                  <a:schemeClr val="tx1"/>
                </a:solidFill>
              </a:rPr>
              <a:t>гази утворюють вибухонебезпечні суміші з повітрям</a:t>
            </a:r>
            <a:r>
              <a:rPr lang="uk-UA" sz="2400" dirty="0" smtClean="0">
                <a:solidFill>
                  <a:schemeClr val="tx1"/>
                </a:solidFill>
              </a:rPr>
              <a:t>.</a:t>
            </a:r>
            <a:r>
              <a:rPr lang="uk-UA" sz="2400" dirty="0"/>
              <a:t> </a:t>
            </a:r>
            <a:endParaRPr lang="uk-UA" sz="2400" dirty="0" smtClean="0"/>
          </a:p>
          <a:p>
            <a:endParaRPr lang="uk-UA" sz="2400" dirty="0"/>
          </a:p>
          <a:p>
            <a:endParaRPr lang="uk-UA" sz="2400" dirty="0" smtClean="0"/>
          </a:p>
          <a:p>
            <a:endParaRPr lang="uk-UA" sz="2400" dirty="0"/>
          </a:p>
          <a:p>
            <a:endParaRPr lang="uk-UA" sz="2400" dirty="0" smtClean="0"/>
          </a:p>
          <a:p>
            <a:r>
              <a:rPr lang="en-US" sz="2400" dirty="0" smtClean="0">
                <a:solidFill>
                  <a:schemeClr val="tx1"/>
                </a:solidFill>
              </a:rPr>
              <a:t>L</a:t>
            </a:r>
            <a:r>
              <a:rPr lang="uk-UA" sz="2400" dirty="0" smtClean="0">
                <a:solidFill>
                  <a:schemeClr val="tx1"/>
                </a:solidFill>
              </a:rPr>
              <a:t>е </a:t>
            </a:r>
            <a:r>
              <a:rPr lang="en-US" sz="2400" dirty="0" smtClean="0">
                <a:solidFill>
                  <a:schemeClr val="tx1"/>
                </a:solidFill>
              </a:rPr>
              <a:t> n -</a:t>
            </a:r>
            <a:r>
              <a:rPr lang="uk-UA" sz="2400" dirty="0" smtClean="0">
                <a:solidFill>
                  <a:schemeClr val="tx1"/>
                </a:solidFill>
              </a:rPr>
              <a:t> </a:t>
            </a:r>
            <a:r>
              <a:rPr lang="uk-UA" sz="2400" dirty="0">
                <a:solidFill>
                  <a:schemeClr val="tx1"/>
                </a:solidFill>
              </a:rPr>
              <a:t>об’ємний вміст окремих компонентів у газі, %;</a:t>
            </a:r>
          </a:p>
          <a:p>
            <a:r>
              <a:rPr lang="uk-UA" sz="2400" dirty="0">
                <a:solidFill>
                  <a:schemeClr val="tx1"/>
                </a:solidFill>
              </a:rPr>
              <a:t>      </a:t>
            </a:r>
            <a:r>
              <a:rPr lang="en-US" sz="2400" dirty="0" smtClean="0">
                <a:solidFill>
                  <a:schemeClr val="tx1"/>
                </a:solidFill>
              </a:rPr>
              <a:t>                    </a:t>
            </a:r>
            <a:r>
              <a:rPr lang="uk-UA" sz="2400" dirty="0" smtClean="0">
                <a:solidFill>
                  <a:schemeClr val="tx1"/>
                </a:solidFill>
              </a:rPr>
              <a:t>нижня </a:t>
            </a:r>
            <a:r>
              <a:rPr lang="uk-UA" sz="2400" dirty="0">
                <a:solidFill>
                  <a:schemeClr val="tx1"/>
                </a:solidFill>
              </a:rPr>
              <a:t>границя вибуховості окремих компонентів у газі, %;</a:t>
            </a:r>
          </a:p>
          <a:p>
            <a:r>
              <a:rPr lang="uk-UA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                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sz="2400" dirty="0">
                <a:solidFill>
                  <a:schemeClr val="tx1"/>
                </a:solidFill>
              </a:rPr>
              <a:t>верхня границя вибуховості окремих компонентів у газі, %.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836712"/>
            <a:ext cx="82089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/>
              <a:t>Чистий метан і етан не отруйні, але за нестачі кисню у повітрі викликають задуху. Гранично допустимою концентрацією для метану є значення 10 мг/л</a:t>
            </a:r>
            <a:r>
              <a:rPr lang="uk-UA" sz="2400" dirty="0" smtClean="0"/>
              <a:t>.</a:t>
            </a:r>
          </a:p>
          <a:p>
            <a:endParaRPr lang="uk-UA" dirty="0"/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539552" y="2564904"/>
          <a:ext cx="3672408" cy="1440160"/>
        </p:xfrm>
        <a:graphic>
          <a:graphicData uri="http://schemas.openxmlformats.org/presentationml/2006/ole">
            <p:oleObj spid="_x0000_s26626" name="Equation" r:id="rId3" imgW="1447800" imgH="622300" progId="">
              <p:embed/>
            </p:oleObj>
          </a:graphicData>
        </a:graphic>
      </p:graphicFrame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4860032" y="2708920"/>
          <a:ext cx="3202744" cy="1440160"/>
        </p:xfrm>
        <a:graphic>
          <a:graphicData uri="http://schemas.openxmlformats.org/presentationml/2006/ole">
            <p:oleObj spid="_x0000_s26628" name="Equation" r:id="rId4" imgW="1459866" imgH="647419" progId="">
              <p:embed/>
            </p:oleObj>
          </a:graphicData>
        </a:graphic>
      </p:graphicFrame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6635" name="Object 11"/>
          <p:cNvGraphicFramePr>
            <a:graphicFrameLocks noChangeAspect="1"/>
          </p:cNvGraphicFramePr>
          <p:nvPr/>
        </p:nvGraphicFramePr>
        <p:xfrm>
          <a:off x="539552" y="4725144"/>
          <a:ext cx="1728193" cy="576064"/>
        </p:xfrm>
        <a:graphic>
          <a:graphicData uri="http://schemas.openxmlformats.org/presentationml/2006/ole">
            <p:oleObj spid="_x0000_s26635" name="Equation" r:id="rId5" imgW="749300" imgH="254000" progId="">
              <p:embed/>
            </p:oleObj>
          </a:graphicData>
        </a:graphic>
      </p:graphicFrame>
      <p:sp>
        <p:nvSpPr>
          <p:cNvPr id="266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6637" name="Object 13"/>
          <p:cNvGraphicFramePr>
            <a:graphicFrameLocks noChangeAspect="1"/>
          </p:cNvGraphicFramePr>
          <p:nvPr/>
        </p:nvGraphicFramePr>
        <p:xfrm>
          <a:off x="395536" y="5517232"/>
          <a:ext cx="1728192" cy="576064"/>
        </p:xfrm>
        <a:graphic>
          <a:graphicData uri="http://schemas.openxmlformats.org/presentationml/2006/ole">
            <p:oleObj spid="_x0000_s26637" name="Equation" r:id="rId6" imgW="736600" imgH="254000" progId="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Густина природних газів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dirty="0"/>
              <a:t>за нормальних умов (тиск Р</a:t>
            </a:r>
            <a:r>
              <a:rPr lang="uk-UA" baseline="-25000" dirty="0"/>
              <a:t>о.</a:t>
            </a:r>
            <a:r>
              <a:rPr lang="uk-UA" dirty="0"/>
              <a:t>=.0,1013 МПа, температура Т</a:t>
            </a:r>
            <a:r>
              <a:rPr lang="uk-UA" baseline="-25000" dirty="0"/>
              <a:t>о</a:t>
            </a:r>
            <a:r>
              <a:rPr lang="uk-UA" dirty="0"/>
              <a:t> = 273 К</a:t>
            </a:r>
            <a:r>
              <a:rPr lang="uk-UA" dirty="0" smtClean="0"/>
              <a:t>):</a:t>
            </a:r>
            <a:endParaRPr lang="uk-UA" dirty="0"/>
          </a:p>
          <a:p>
            <a:pPr>
              <a:buNone/>
            </a:pPr>
            <a:endParaRPr lang="uk-UA" dirty="0" smtClean="0"/>
          </a:p>
          <a:p>
            <a:endParaRPr lang="uk-UA" dirty="0"/>
          </a:p>
          <a:p>
            <a:pPr lvl="0"/>
            <a:r>
              <a:rPr lang="uk-UA" dirty="0" smtClean="0"/>
              <a:t>за </a:t>
            </a:r>
            <a:r>
              <a:rPr lang="uk-UA" dirty="0"/>
              <a:t>стандартних умов (тиск Р</a:t>
            </a:r>
            <a:r>
              <a:rPr lang="uk-UA" baseline="-25000" dirty="0"/>
              <a:t>ст</a:t>
            </a:r>
            <a:r>
              <a:rPr lang="uk-UA" dirty="0"/>
              <a:t>.=.0,1013 МПа, температура Т</a:t>
            </a:r>
            <a:r>
              <a:rPr lang="uk-UA" baseline="-25000" dirty="0"/>
              <a:t>о</a:t>
            </a:r>
            <a:r>
              <a:rPr lang="uk-UA" dirty="0"/>
              <a:t> = 293 К):</a:t>
            </a:r>
          </a:p>
          <a:p>
            <a:pPr>
              <a:buNone/>
            </a:pPr>
            <a:endParaRPr lang="uk-UA" dirty="0"/>
          </a:p>
          <a:p>
            <a:pPr>
              <a:buNone/>
            </a:pPr>
            <a:endParaRPr lang="uk-UA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3347864" y="2564904"/>
          <a:ext cx="2239274" cy="1080120"/>
        </p:xfrm>
        <a:graphic>
          <a:graphicData uri="http://schemas.openxmlformats.org/presentationml/2006/ole">
            <p:oleObj spid="_x0000_s1025" name="Equation" r:id="rId3" imgW="838200" imgH="419100" progId="">
              <p:embed/>
            </p:oleObj>
          </a:graphicData>
        </a:graphic>
      </p:graphicFrame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3244243" y="5013176"/>
          <a:ext cx="2551893" cy="1025761"/>
        </p:xfrm>
        <a:graphic>
          <a:graphicData uri="http://schemas.openxmlformats.org/presentationml/2006/ole">
            <p:oleObj spid="_x0000_s1027" name="Equation" r:id="rId4" imgW="1041400" imgH="419100" progId="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Густину газу за заданих тиску (Р) і температури (Т)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1"/>
            <a:ext cx="8892480" cy="1828800"/>
          </a:xfrm>
        </p:spPr>
        <p:txBody>
          <a:bodyPr>
            <a:normAutofit/>
          </a:bodyPr>
          <a:lstStyle/>
          <a:p>
            <a:pPr lvl="1" algn="just">
              <a:buNone/>
            </a:pPr>
            <a:r>
              <a:rPr lang="uk-UA" dirty="0" smtClean="0"/>
              <a:t>          Густину </a:t>
            </a:r>
            <a:r>
              <a:rPr lang="uk-UA" dirty="0"/>
              <a:t>газу за заданих тиску (Р) і температури (Т) можна визначити, використовуючи рівняння стану газу, наприклад, рівняння Клапейрона-Менделеєва:</a:t>
            </a:r>
          </a:p>
          <a:p>
            <a:endParaRPr lang="uk-UA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1979712" y="3501008"/>
          <a:ext cx="5688632" cy="1368152"/>
        </p:xfrm>
        <a:graphic>
          <a:graphicData uri="http://schemas.openxmlformats.org/presentationml/2006/ole">
            <p:oleObj spid="_x0000_s15361" name="Equation" r:id="rId3" imgW="1841500" imgH="533400" progId="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Відносна густина газу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>
              <a:buNone/>
            </a:pPr>
            <a:r>
              <a:rPr lang="uk-UA" dirty="0" smtClean="0"/>
              <a:t>      Відносна </a:t>
            </a:r>
            <a:r>
              <a:rPr lang="uk-UA" dirty="0"/>
              <a:t>густина газу зручна тим, що вона є сталою величиною і не залежить від тиску і температури, якщо нехтувати різницею між коефіцієнтами стисливості газу за нормальних і стандартних умов.</a:t>
            </a:r>
          </a:p>
          <a:p>
            <a:endParaRPr lang="uk-UA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6385" name="Object 1"/>
          <p:cNvGraphicFramePr>
            <a:graphicFrameLocks noChangeAspect="1"/>
          </p:cNvGraphicFramePr>
          <p:nvPr/>
        </p:nvGraphicFramePr>
        <p:xfrm>
          <a:off x="1187624" y="3645024"/>
          <a:ext cx="2787933" cy="1368152"/>
        </p:xfrm>
        <a:graphic>
          <a:graphicData uri="http://schemas.openxmlformats.org/presentationml/2006/ole">
            <p:oleObj spid="_x0000_s16385" name="Equation" r:id="rId3" imgW="1104900" imgH="533400" progId="">
              <p:embed/>
            </p:oleObj>
          </a:graphicData>
        </a:graphic>
      </p:graphicFrame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4788024" y="3645024"/>
          <a:ext cx="2596364" cy="1368152"/>
        </p:xfrm>
        <a:graphic>
          <a:graphicData uri="http://schemas.openxmlformats.org/presentationml/2006/ole">
            <p:oleObj spid="_x0000_s16387" name="Equation" r:id="rId4" imgW="1231366" imgH="533169" progId="">
              <p:embed/>
            </p:oleObj>
          </a:graphicData>
        </a:graphic>
      </p:graphicFrame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3131840" y="5229200"/>
          <a:ext cx="2790710" cy="1037867"/>
        </p:xfrm>
        <a:graphic>
          <a:graphicData uri="http://schemas.openxmlformats.org/presentationml/2006/ole">
            <p:oleObj spid="_x0000_s16389" name="Equation" r:id="rId5" imgW="1155700" imgH="431800" progId="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В</a:t>
            </a:r>
            <a:r>
              <a:rPr lang="uk-UA" i="1" dirty="0"/>
              <a:t>’</a:t>
            </a:r>
            <a:r>
              <a:rPr lang="uk-UA" b="1" dirty="0"/>
              <a:t>язкість природного газу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332856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uk-UA" sz="2400" i="1" dirty="0" smtClean="0"/>
              <a:t>          В’язкість</a:t>
            </a:r>
            <a:r>
              <a:rPr lang="uk-UA" sz="2400" dirty="0" smtClean="0"/>
              <a:t>  </a:t>
            </a:r>
            <a:r>
              <a:rPr lang="uk-UA" sz="2400" dirty="0"/>
              <a:t>рідин та газів – це їх властивість чинити опір під час взаємного переміщення шарів.</a:t>
            </a:r>
            <a:endParaRPr lang="uk-UA" sz="2400" dirty="0" smtClean="0"/>
          </a:p>
          <a:p>
            <a:pPr>
              <a:buNone/>
            </a:pPr>
            <a:r>
              <a:rPr lang="uk-UA" sz="2400" dirty="0" smtClean="0"/>
              <a:t>           За </a:t>
            </a:r>
            <a:r>
              <a:rPr lang="uk-UA" sz="2400" dirty="0"/>
              <a:t>низьких тисків і температур властивості реальних газів наближаються до ідеальних.</a:t>
            </a:r>
          </a:p>
          <a:p>
            <a:pPr>
              <a:buNone/>
            </a:pPr>
            <a:r>
              <a:rPr lang="uk-UA" sz="2400" dirty="0"/>
              <a:t>Кількісно в’язкість характеризується </a:t>
            </a:r>
            <a:r>
              <a:rPr lang="uk-UA" sz="2400" dirty="0" smtClean="0"/>
              <a:t>значенням      </a:t>
            </a:r>
            <a:r>
              <a:rPr lang="uk-UA" sz="2400" dirty="0"/>
              <a:t>, що називається коефіцієнтом динамічної в’язкості газу</a:t>
            </a:r>
            <a:r>
              <a:rPr lang="uk-UA" sz="2400" dirty="0" smtClean="0"/>
              <a:t>. </a:t>
            </a:r>
          </a:p>
          <a:p>
            <a:pPr>
              <a:buNone/>
            </a:pPr>
            <a:r>
              <a:rPr lang="uk-UA" sz="2400" dirty="0" smtClean="0"/>
              <a:t>Зв’язок динамічної і кінематичної в'язкості:</a:t>
            </a:r>
            <a:endParaRPr lang="uk-UA" sz="2400" dirty="0"/>
          </a:p>
          <a:p>
            <a:pPr>
              <a:buNone/>
            </a:pPr>
            <a:endParaRPr lang="uk-UA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6372200" y="2780928"/>
          <a:ext cx="360040" cy="432048"/>
        </p:xfrm>
        <a:graphic>
          <a:graphicData uri="http://schemas.openxmlformats.org/presentationml/2006/ole">
            <p:oleObj spid="_x0000_s17409" name="Equation" r:id="rId3" imgW="152400" imgH="165100" progId="">
              <p:embed/>
            </p:oleObj>
          </a:graphicData>
        </a:graphic>
      </p:graphicFrame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4283968" y="3861048"/>
          <a:ext cx="1152128" cy="1152128"/>
        </p:xfrm>
        <a:graphic>
          <a:graphicData uri="http://schemas.openxmlformats.org/presentationml/2006/ole">
            <p:oleObj spid="_x0000_s17411" name="Equation" r:id="rId4" imgW="419100" imgH="419100" progId="">
              <p:embed/>
            </p:oleObj>
          </a:graphicData>
        </a:graphic>
      </p:graphicFrame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475656" y="5229200"/>
            <a:ext cx="72728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dirty="0"/>
              <a:t>У системі СІ коефіцієнт динамічної в’язкості </a:t>
            </a:r>
            <a:r>
              <a:rPr lang="uk-UA" sz="2000" dirty="0" smtClean="0"/>
              <a:t>       вимірюється </a:t>
            </a:r>
            <a:r>
              <a:rPr lang="uk-UA" sz="2000" dirty="0"/>
              <a:t>в Па·с</a:t>
            </a:r>
          </a:p>
        </p:txBody>
      </p:sp>
      <p:graphicFrame>
        <p:nvGraphicFramePr>
          <p:cNvPr id="17415" name="Object 7"/>
          <p:cNvGraphicFramePr>
            <a:graphicFrameLocks noChangeAspect="1"/>
          </p:cNvGraphicFramePr>
          <p:nvPr/>
        </p:nvGraphicFramePr>
        <p:xfrm>
          <a:off x="6516216" y="5229200"/>
          <a:ext cx="360362" cy="431800"/>
        </p:xfrm>
        <a:graphic>
          <a:graphicData uri="http://schemas.openxmlformats.org/presentationml/2006/ole">
            <p:oleObj spid="_x0000_s17415" name="Equation" r:id="rId5" imgW="152400" imgH="165100" progId="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Залежність </a:t>
            </a:r>
            <a:r>
              <a:rPr lang="uk-UA" dirty="0"/>
              <a:t>динамічної в’язкості газу від тиску і температури</a:t>
            </a: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3131840" y="1340768"/>
          <a:ext cx="2448272" cy="1224136"/>
        </p:xfrm>
        <a:graphic>
          <a:graphicData uri="http://schemas.openxmlformats.org/presentationml/2006/ole">
            <p:oleObj spid="_x0000_s18433" name="Equation" r:id="rId3" imgW="787400" imgH="393700" progId="">
              <p:embed/>
            </p:oleObj>
          </a:graphicData>
        </a:graphic>
      </p:graphicFrame>
      <p:pic>
        <p:nvPicPr>
          <p:cNvPr id="18435" name="Рисунок 39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1760" y="2636912"/>
            <a:ext cx="4623496" cy="3827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002060"/>
                </a:solidFill>
                <a:effectLst/>
              </a:rPr>
              <a:t>Залежність динамічної вязкості газу від  тиску і температури</a:t>
            </a:r>
            <a:br>
              <a:rPr lang="uk-UA" dirty="0" smtClean="0">
                <a:solidFill>
                  <a:srgbClr val="002060"/>
                </a:solidFill>
                <a:effectLst/>
              </a:rPr>
            </a:br>
            <a:r>
              <a:rPr lang="uk-UA" sz="2700" dirty="0">
                <a:solidFill>
                  <a:srgbClr val="002060"/>
                </a:solidFill>
                <a:effectLst/>
              </a:rPr>
              <a:t>(</a:t>
            </a:r>
            <a:r>
              <a:rPr lang="uk-UA" sz="2700" dirty="0" smtClean="0">
                <a:solidFill>
                  <a:srgbClr val="002060"/>
                </a:solidFill>
                <a:effectLst/>
              </a:rPr>
              <a:t>а </a:t>
            </a:r>
            <a:r>
              <a:rPr lang="uk-UA" sz="2700" dirty="0">
                <a:solidFill>
                  <a:srgbClr val="002060"/>
                </a:solidFill>
                <a:effectLst/>
              </a:rPr>
              <a:t>– 0,6; б – 0,7; в – 0,8; г – 0,9; д – 1,0 (відносна густина газу)</a:t>
            </a:r>
          </a:p>
        </p:txBody>
      </p:sp>
      <p:pic>
        <p:nvPicPr>
          <p:cNvPr id="19458" name="Рисунок 39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2024591"/>
            <a:ext cx="6501235" cy="4833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836712"/>
            <a:ext cx="7772400" cy="1152128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Розчинність газу у нафті </a:t>
            </a:r>
            <a:r>
              <a:rPr lang="uk-UA" b="1" dirty="0" smtClean="0"/>
              <a:t/>
            </a:r>
            <a:br>
              <a:rPr lang="uk-UA" b="1" dirty="0" smtClean="0"/>
            </a:b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3068960"/>
            <a:ext cx="8496944" cy="3361928"/>
          </a:xfrm>
        </p:spPr>
        <p:txBody>
          <a:bodyPr>
            <a:normAutofit fontScale="92500"/>
          </a:bodyPr>
          <a:lstStyle/>
          <a:p>
            <a:pPr algn="just"/>
            <a:r>
              <a:rPr lang="uk-UA" i="1" dirty="0" smtClean="0"/>
              <a:t>        </a:t>
            </a:r>
            <a:r>
              <a:rPr lang="uk-UA" i="1" dirty="0" smtClean="0">
                <a:solidFill>
                  <a:schemeClr val="tx1"/>
                </a:solidFill>
              </a:rPr>
              <a:t>Коефіцієнтом </a:t>
            </a:r>
            <a:r>
              <a:rPr lang="uk-UA" i="1" dirty="0">
                <a:solidFill>
                  <a:schemeClr val="tx1"/>
                </a:solidFill>
              </a:rPr>
              <a:t>розчинності газу в нафті</a:t>
            </a:r>
            <a:r>
              <a:rPr lang="uk-UA" dirty="0">
                <a:solidFill>
                  <a:schemeClr val="tx1"/>
                </a:solidFill>
              </a:rPr>
              <a:t> називається величина, яка характеризує кількість газу, який розчиняється в одиниці об’єму (чи маси) при збільшенні тиску на один Паскаль.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 Коефіцієнт </a:t>
            </a:r>
            <a:r>
              <a:rPr lang="uk-UA" dirty="0">
                <a:solidFill>
                  <a:schemeClr val="tx1"/>
                </a:solidFill>
              </a:rPr>
              <a:t>розчинності – величина не постійна. У кожному окремому випадку, для різних нафт і газів він буде різний, і також буде залежати від ступеня відхилення властивостей ідеального газу від реального</a:t>
            </a: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3203848" y="1916832"/>
          <a:ext cx="2671852" cy="742181"/>
        </p:xfrm>
        <a:graphic>
          <a:graphicData uri="http://schemas.openxmlformats.org/presentationml/2006/ole">
            <p:oleObj spid="_x0000_s20481" name="Equation" r:id="rId3" imgW="838200" imgH="228600" progId="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>
                <a:solidFill>
                  <a:srgbClr val="002060"/>
                </a:solidFill>
              </a:rPr>
              <a:t>Ізотерми розчинності газів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052736"/>
            <a:ext cx="6192688" cy="5599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12351</TotalTime>
  <Words>664</Words>
  <Application>Microsoft Office PowerPoint</Application>
  <PresentationFormat>Экран (4:3)</PresentationFormat>
  <Paragraphs>62</Paragraphs>
  <Slides>19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Апекс</vt:lpstr>
      <vt:lpstr>Equation</vt:lpstr>
      <vt:lpstr>Точковий рисунок</vt:lpstr>
      <vt:lpstr>Фізика нафтового і газового пласта</vt:lpstr>
      <vt:lpstr>Густина природних газів </vt:lpstr>
      <vt:lpstr>Густину газу за заданих тиску (Р) і температури (Т)</vt:lpstr>
      <vt:lpstr>Відносна густина газу</vt:lpstr>
      <vt:lpstr>В’язкість природного газу</vt:lpstr>
      <vt:lpstr>Залежність динамічної в’язкості газу від тиску і температури</vt:lpstr>
      <vt:lpstr>Залежність динамічної вязкості газу від  тиску і температури (а – 0,6; б – 0,7; в – 0,8; г – 0,9; д – 1,0 (відносна густина газу)</vt:lpstr>
      <vt:lpstr> Розчинність газу у нафті  </vt:lpstr>
      <vt:lpstr>Ізотерми розчинності газів</vt:lpstr>
      <vt:lpstr>Контактне і диференційне розгазування</vt:lpstr>
      <vt:lpstr>Теплоємність газу</vt:lpstr>
      <vt:lpstr>Дроселювання газу</vt:lpstr>
      <vt:lpstr> Ефект Джоуля-Томпсона Ефектом Джоуля-Томпсона називають зміну температури газу при його адіабатному розширенні (дроселюванні) </vt:lpstr>
      <vt:lpstr>Газогідрати</vt:lpstr>
      <vt:lpstr>Газогідрати</vt:lpstr>
      <vt:lpstr>Умови утворення газогідратів</vt:lpstr>
      <vt:lpstr>Теплотворна здатність природного газу</vt:lpstr>
      <vt:lpstr>Теплота згорання</vt:lpstr>
      <vt:lpstr> Небезпечні властивості  газу 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Ivan</dc:creator>
  <cp:lastModifiedBy>Asus</cp:lastModifiedBy>
  <cp:revision>63</cp:revision>
  <dcterms:created xsi:type="dcterms:W3CDTF">2020-09-30T18:02:17Z</dcterms:created>
  <dcterms:modified xsi:type="dcterms:W3CDTF">2023-05-01T13:41:00Z</dcterms:modified>
</cp:coreProperties>
</file>