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8"/>
  </p:notesMasterIdLst>
  <p:sldIdLst>
    <p:sldId id="256" r:id="rId2"/>
    <p:sldId id="257" r:id="rId3"/>
    <p:sldId id="258" r:id="rId4"/>
    <p:sldId id="266" r:id="rId5"/>
    <p:sldId id="267" r:id="rId6"/>
    <p:sldId id="268" r:id="rId7"/>
    <p:sldId id="269" r:id="rId8"/>
    <p:sldId id="270" r:id="rId9"/>
    <p:sldId id="271" r:id="rId10"/>
    <p:sldId id="265" r:id="rId11"/>
    <p:sldId id="273" r:id="rId12"/>
    <p:sldId id="259" r:id="rId13"/>
    <p:sldId id="274" r:id="rId14"/>
    <p:sldId id="290" r:id="rId15"/>
    <p:sldId id="287" r:id="rId16"/>
    <p:sldId id="288" r:id="rId17"/>
    <p:sldId id="289" r:id="rId18"/>
    <p:sldId id="260" r:id="rId19"/>
    <p:sldId id="277" r:id="rId20"/>
    <p:sldId id="278" r:id="rId21"/>
    <p:sldId id="280" r:id="rId22"/>
    <p:sldId id="279" r:id="rId23"/>
    <p:sldId id="275" r:id="rId24"/>
    <p:sldId id="261" r:id="rId25"/>
    <p:sldId id="281" r:id="rId26"/>
    <p:sldId id="282" r:id="rId27"/>
    <p:sldId id="283" r:id="rId28"/>
    <p:sldId id="284" r:id="rId29"/>
    <p:sldId id="285" r:id="rId30"/>
    <p:sldId id="276" r:id="rId31"/>
    <p:sldId id="262" r:id="rId32"/>
    <p:sldId id="264" r:id="rId33"/>
    <p:sldId id="263" r:id="rId34"/>
    <p:sldId id="286" r:id="rId35"/>
    <p:sldId id="291" r:id="rId36"/>
    <p:sldId id="272" r:id="rId3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56" y="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FFFAE1-E03B-4256-8DA4-105CD329A7C9}" type="datetimeFigureOut">
              <a:rPr lang="uk-UA" smtClean="0"/>
              <a:t>07.10.2025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43743C-4E7C-4BF7-81F7-78C3087A4CA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61147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43743C-4E7C-4BF7-81F7-78C3087A4CA3}" type="slidenum">
              <a:rPr lang="uk-UA" smtClean="0"/>
              <a:t>30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AFAD03-F6F9-4D70-8D95-FB7CAAF66BA9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43ADF4-41D2-48EC-BCFB-871133C8A386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AFAD03-F6F9-4D70-8D95-FB7CAAF66BA9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43ADF4-41D2-48EC-BCFB-871133C8A386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AFAD03-F6F9-4D70-8D95-FB7CAAF66BA9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43ADF4-41D2-48EC-BCFB-871133C8A386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AFAD03-F6F9-4D70-8D95-FB7CAAF66BA9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43ADF4-41D2-48EC-BCFB-871133C8A386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AFAD03-F6F9-4D70-8D95-FB7CAAF66BA9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43ADF4-41D2-48EC-BCFB-871133C8A386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AFAD03-F6F9-4D70-8D95-FB7CAAF66BA9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43ADF4-41D2-48EC-BCFB-871133C8A386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AFAD03-F6F9-4D70-8D95-FB7CAAF66BA9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43ADF4-41D2-48EC-BCFB-871133C8A386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AFAD03-F6F9-4D70-8D95-FB7CAAF66BA9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43ADF4-41D2-48EC-BCFB-871133C8A386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AFAD03-F6F9-4D70-8D95-FB7CAAF66BA9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43ADF4-41D2-48EC-BCFB-871133C8A386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AFAD03-F6F9-4D70-8D95-FB7CAAF66BA9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43ADF4-41D2-48EC-BCFB-871133C8A386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AFAD03-F6F9-4D70-8D95-FB7CAAF66BA9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43ADF4-41D2-48EC-BCFB-871133C8A386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EAFAD03-F6F9-4D70-8D95-FB7CAAF66BA9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443ADF4-41D2-48EC-BCFB-871133C8A386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png"/><Relationship Id="rId4" Type="http://schemas.openxmlformats.org/officeDocument/2006/relationships/image" Target="../media/image5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Розробка та експлуатація нафтових родовищ</a:t>
            </a:r>
            <a:r>
              <a:rPr lang="uk-UA" b="1" dirty="0"/>
              <a:t> 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tx1"/>
                </a:solidFill>
              </a:rPr>
              <a:t>ПІДВИЩЕННЯ НАФТОВИЛУЧЕННЯ  З ПЛАСТІВ НА СУЧАСНОМУ ЕТАПІ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14313"/>
            <a:ext cx="8964487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1484784"/>
            <a:ext cx="7772400" cy="81670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Класифікація методів підвищення нафтовилучення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1976216"/>
          </a:xfrm>
        </p:spPr>
        <p:txBody>
          <a:bodyPr>
            <a:normAutofit/>
          </a:bodyPr>
          <a:lstStyle/>
          <a:p>
            <a:pPr algn="l"/>
            <a:r>
              <a:rPr lang="uk-UA" dirty="0" smtClean="0">
                <a:solidFill>
                  <a:schemeClr val="tx1"/>
                </a:solidFill>
              </a:rPr>
              <a:t>1  Гідродинамічні;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2  Газові;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3. Фізико-хімічні;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4. Теплові;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5. Біологічні.</a:t>
            </a:r>
          </a:p>
          <a:p>
            <a:pPr algn="l"/>
            <a:endParaRPr lang="uk-UA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71600" y="764704"/>
            <a:ext cx="7772400" cy="1470025"/>
          </a:xfrm>
        </p:spPr>
        <p:txBody>
          <a:bodyPr>
            <a:normAutofit/>
          </a:bodyPr>
          <a:lstStyle/>
          <a:p>
            <a:r>
              <a:rPr lang="uk-UA" b="1" dirty="0" smtClean="0"/>
              <a:t>Гідродинамічні методи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75656" y="3645024"/>
            <a:ext cx="6400800" cy="3937992"/>
          </a:xfrm>
        </p:spPr>
        <p:txBody>
          <a:bodyPr/>
          <a:lstStyle/>
          <a:p>
            <a:pPr marL="514350" indent="-514350" algn="l">
              <a:buFont typeface="+mj-lt"/>
              <a:buAutoNum type="arabicPeriod"/>
            </a:pPr>
            <a:r>
              <a:rPr lang="uk-UA" i="1" dirty="0">
                <a:solidFill>
                  <a:schemeClr val="tx1"/>
                </a:solidFill>
              </a:rPr>
              <a:t>Зміна напрямків фільтраційних </a:t>
            </a:r>
            <a:r>
              <a:rPr lang="uk-UA" i="1" dirty="0" smtClean="0">
                <a:solidFill>
                  <a:schemeClr val="tx1"/>
                </a:solidFill>
              </a:rPr>
              <a:t>потоків</a:t>
            </a:r>
          </a:p>
          <a:p>
            <a:pPr marL="514350" indent="-514350" algn="l">
              <a:buFont typeface="+mj-lt"/>
              <a:buAutoNum type="arabicPeriod"/>
            </a:pPr>
            <a:r>
              <a:rPr lang="uk-UA" i="1" dirty="0" smtClean="0">
                <a:solidFill>
                  <a:schemeClr val="tx1"/>
                </a:solidFill>
              </a:rPr>
              <a:t>Циклічне </a:t>
            </a:r>
            <a:r>
              <a:rPr lang="uk-UA" i="1" dirty="0">
                <a:solidFill>
                  <a:schemeClr val="tx1"/>
                </a:solidFill>
              </a:rPr>
              <a:t>заводнення</a:t>
            </a:r>
            <a:r>
              <a:rPr lang="uk-UA" dirty="0">
                <a:solidFill>
                  <a:schemeClr val="tx1"/>
                </a:solidFill>
              </a:rPr>
              <a:t>. </a:t>
            </a:r>
            <a:endParaRPr lang="uk-UA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uk-UA" i="1" dirty="0">
                <a:solidFill>
                  <a:schemeClr val="tx1"/>
                </a:solidFill>
              </a:rPr>
              <a:t>Ф</a:t>
            </a:r>
            <a:r>
              <a:rPr lang="uk-UA" i="1" dirty="0" smtClean="0">
                <a:solidFill>
                  <a:schemeClr val="tx1"/>
                </a:solidFill>
              </a:rPr>
              <a:t>орсування </a:t>
            </a:r>
            <a:r>
              <a:rPr lang="uk-UA" i="1" dirty="0">
                <a:solidFill>
                  <a:schemeClr val="tx1"/>
                </a:solidFill>
              </a:rPr>
              <a:t>відбирань рідини</a:t>
            </a:r>
            <a:r>
              <a:rPr lang="uk-UA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Font typeface="+mj-lt"/>
              <a:buAutoNum type="arabicPeriod"/>
            </a:pPr>
            <a:r>
              <a:rPr lang="uk-UA" i="1" dirty="0" smtClean="0">
                <a:solidFill>
                  <a:schemeClr val="tx1"/>
                </a:solidFill>
              </a:rPr>
              <a:t>Застосування інтегрованих технологій. </a:t>
            </a:r>
            <a:endParaRPr lang="uk-UA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22376" y="620688"/>
            <a:ext cx="7772400" cy="1008112"/>
          </a:xfrm>
        </p:spPr>
        <p:txBody>
          <a:bodyPr>
            <a:normAutofit fontScale="90000"/>
          </a:bodyPr>
          <a:lstStyle/>
          <a:p>
            <a:r>
              <a:rPr lang="uk-UA" sz="3200" dirty="0" smtClean="0"/>
              <a:t>Зміна напрямків фільтраційних потоків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1700808"/>
            <a:ext cx="7772400" cy="468052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Технологія методу полягає в тому, що закачування води припиняється в одні свердловини і переноситься на інші, в результаті чого забезпечується зміна напрямку фільтраційних потоків до 90 °. Фізична сутність процесу полягає в наступному. По-перше, при звичайному заводненні внаслідок вязкісної неоднорідності процесу витіснення утворюються цілики нафти, обійдені водою. По-друге, при витісненні нафти водою водонасиченість вздовж напрямку витіснення збільшується.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При перенесенні фронту нагнітання в пласті створюються змінні за величиною і напрямком градієнти гідродинамічного тиску, вода що нагнітається поступає в застійні малопроникні зони, велика вісь яких тепер перетинається з лініями потоків, і витісняє з них нафту в зони інтенсивного руху води. Обсяг закачування уздовж фронту доцільно розподілити пропорційно залишкової нафтонасиченості. 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504056"/>
          </a:xfrm>
        </p:spPr>
        <p:txBody>
          <a:bodyPr>
            <a:normAutofit fontScale="90000"/>
          </a:bodyPr>
          <a:lstStyle/>
          <a:p>
            <a:r>
              <a:rPr lang="uk-UA" sz="2800" dirty="0" smtClean="0"/>
              <a:t>Продовження</a:t>
            </a:r>
            <a:endParaRPr lang="uk-UA" sz="2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2204864"/>
            <a:ext cx="7772400" cy="4104456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Зміна напряму фільтраційних потоків досягається за рахунок додаткового розрізання покладу на блоки, осередкового заводнювання, перерозподілом відборів і закачування між свердловинами, циклічного заводнювання. Метод технологічний, вимагає лише невеликого резерву і потужності насосних станцій і наявність активної системи заводнювання.  Він дозволяє підтримувати досягнутий рівень видобутку нафти, знижувати  поточну </a:t>
            </a:r>
            <a:r>
              <a:rPr lang="uk-UA" dirty="0" err="1" smtClean="0">
                <a:solidFill>
                  <a:schemeClr val="tx1"/>
                </a:solidFill>
              </a:rPr>
              <a:t>обводненість</a:t>
            </a:r>
            <a:r>
              <a:rPr lang="uk-UA" dirty="0" smtClean="0">
                <a:solidFill>
                  <a:schemeClr val="tx1"/>
                </a:solidFill>
              </a:rPr>
              <a:t>,  і збільшувати охоплення пластів заводненням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51520" y="548680"/>
            <a:ext cx="7772400" cy="744698"/>
          </a:xfrm>
        </p:spPr>
        <p:txBody>
          <a:bodyPr>
            <a:normAutofit/>
          </a:bodyPr>
          <a:lstStyle/>
          <a:p>
            <a:r>
              <a:rPr lang="uk-UA" sz="3200" dirty="0" smtClean="0"/>
              <a:t>Циклічне заводнення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628800"/>
            <a:ext cx="7704855" cy="4854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648072"/>
          </a:xfrm>
        </p:spPr>
        <p:txBody>
          <a:bodyPr>
            <a:normAutofit/>
          </a:bodyPr>
          <a:lstStyle/>
          <a:p>
            <a:r>
              <a:rPr lang="uk-UA" sz="3600" dirty="0" smtClean="0"/>
              <a:t>Форсований відбір рідини</a:t>
            </a:r>
            <a:endParaRPr lang="uk-UA" sz="36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2132856"/>
            <a:ext cx="7772400" cy="2466576"/>
          </a:xfrm>
        </p:spPr>
        <p:txBody>
          <a:bodyPr/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Форсований відбір рідини застосовується на пізній стадії розробки, коли </a:t>
            </a:r>
            <a:r>
              <a:rPr lang="uk-UA" dirty="0" err="1" smtClean="0">
                <a:solidFill>
                  <a:schemeClr val="tx1"/>
                </a:solidFill>
              </a:rPr>
              <a:t>обводненість</a:t>
            </a:r>
            <a:r>
              <a:rPr lang="uk-UA" dirty="0" smtClean="0">
                <a:solidFill>
                  <a:schemeClr val="tx1"/>
                </a:solidFill>
              </a:rPr>
              <a:t> досягає більш 75%. При цьому нафтовилучення зростає внаслідок збільшення градієнта тиску і швидкості фільтрації. При цьому методі залучаються до розроблення ділянки пласта, не охоплені заводненням, а також відрив плівковою нафти з поверхні породи.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404664"/>
            <a:ext cx="7772400" cy="18288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Застосування інтегрованих технологій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55576" y="2780928"/>
            <a:ext cx="7772400" cy="3672408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Інтегровані технології виділяються в окрему групу і не відносяться до звичайного заводнення водою з метою підтримання пластового тиску. Ці методи спрямовані на вибіркову інтенсифікацію видобутку нафти. Приріст видобутку досягається шляхом організації вертикальних перетоків в неоднорідному пласті через малопроникні перемички з </a:t>
            </a:r>
            <a:r>
              <a:rPr lang="uk-UA" dirty="0" err="1" smtClean="0">
                <a:solidFill>
                  <a:schemeClr val="tx1"/>
                </a:solidFill>
              </a:rPr>
              <a:t>низькопроникних</a:t>
            </a:r>
            <a:r>
              <a:rPr lang="uk-UA" dirty="0" smtClean="0">
                <a:solidFill>
                  <a:schemeClr val="tx1"/>
                </a:solidFill>
              </a:rPr>
              <a:t> шарів в високопроникні на основі спеціального режиму нестаціонарного впливу.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470025"/>
          </a:xfrm>
        </p:spPr>
        <p:txBody>
          <a:bodyPr/>
          <a:lstStyle/>
          <a:p>
            <a:r>
              <a:rPr lang="uk-UA" b="1" dirty="0"/>
              <a:t>Газові методи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31640" y="2920008"/>
            <a:ext cx="7200800" cy="3937992"/>
          </a:xfrm>
        </p:spPr>
        <p:txBody>
          <a:bodyPr>
            <a:norm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uk-UA" i="1" dirty="0">
                <a:solidFill>
                  <a:schemeClr val="tx1"/>
                </a:solidFill>
              </a:rPr>
              <a:t>Вплив на пласт діоксидом   вуглецю</a:t>
            </a:r>
            <a:r>
              <a:rPr lang="uk-UA" dirty="0">
                <a:solidFill>
                  <a:schemeClr val="tx1"/>
                </a:solidFill>
              </a:rPr>
              <a:t>.</a:t>
            </a:r>
            <a:r>
              <a:rPr lang="uk-UA" b="1" dirty="0">
                <a:solidFill>
                  <a:schemeClr val="tx1"/>
                </a:solidFill>
              </a:rPr>
              <a:t> </a:t>
            </a:r>
            <a:endParaRPr lang="uk-UA" i="1" dirty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uk-UA" i="1" dirty="0">
                <a:solidFill>
                  <a:schemeClr val="tx1"/>
                </a:solidFill>
              </a:rPr>
              <a:t>Вплив на пласт вуглеводневим газом. </a:t>
            </a:r>
          </a:p>
          <a:p>
            <a:pPr marL="514350" indent="-514350" algn="l">
              <a:buFont typeface="+mj-lt"/>
              <a:buAutoNum type="arabicPeriod"/>
            </a:pPr>
            <a:r>
              <a:rPr lang="uk-UA" i="1" dirty="0">
                <a:solidFill>
                  <a:schemeClr val="tx1"/>
                </a:solidFill>
              </a:rPr>
              <a:t>Вплив на пласт азотом, димовими газами та ін.</a:t>
            </a:r>
          </a:p>
          <a:p>
            <a:pPr marL="514350" indent="-514350" algn="l">
              <a:buFont typeface="+mj-lt"/>
              <a:buAutoNum type="arabicPeriod"/>
            </a:pPr>
            <a:r>
              <a:rPr lang="uk-UA" i="1" dirty="0">
                <a:solidFill>
                  <a:schemeClr val="tx1"/>
                </a:solidFill>
              </a:rPr>
              <a:t> Закачування повітря в пласт.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08012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Вплив на пласт діоксидом вуглецю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83568" y="1817440"/>
            <a:ext cx="7772400" cy="4635896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При розчиненні в воді двоокису вуглецю в'язкість її дещо збільшується. Однак це збільшення незначно. При масовому вмісті у воді 3-5% двоокису вуглецю в'язкість її збільшується лише на 20-30%. Утворюється при розчиненні </a:t>
            </a:r>
            <a:r>
              <a:rPr lang="uk-UA" dirty="0" err="1" smtClean="0">
                <a:solidFill>
                  <a:schemeClr val="tx1"/>
                </a:solidFill>
              </a:rPr>
              <a:t>СО2</a:t>
            </a:r>
            <a:r>
              <a:rPr lang="uk-UA" dirty="0" smtClean="0">
                <a:solidFill>
                  <a:schemeClr val="tx1"/>
                </a:solidFill>
              </a:rPr>
              <a:t> у воді вугільна кислота Н2CO3 розчиняє деякі види цементу і породи пласта і підвищує проникність.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У присутності двоокису вуглецю знижується набухання глиняних частинок. Двоокис вуглецю розчиняється в нафті в чотири-десять разів краще, ніж у воді, тому вона може переходити з водного розчину в нафту. Під час переходу міжфазний натяг між ними стає дуже низьким, і витіснення наближається до змішуючого. 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71600" y="332656"/>
            <a:ext cx="7772400" cy="764704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Залишкові запаси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528" y="1268760"/>
            <a:ext cx="8280920" cy="1752600"/>
          </a:xfrm>
        </p:spPr>
        <p:txBody>
          <a:bodyPr>
            <a:normAutofit/>
          </a:bodyPr>
          <a:lstStyle/>
          <a:p>
            <a:pPr algn="just"/>
            <a:r>
              <a:rPr lang="uk-UA" dirty="0">
                <a:solidFill>
                  <a:schemeClr val="tx1"/>
                </a:solidFill>
              </a:rPr>
              <a:t>Середній коефіцієнт кінцевого нафтовилучення пластів у різних країнах і регіонах становить від 25 до 40 %.</a:t>
            </a:r>
          </a:p>
        </p:txBody>
      </p:sp>
      <p:pic>
        <p:nvPicPr>
          <p:cNvPr id="1026" name="Picture 2" descr="Книга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068960"/>
            <a:ext cx="7704856" cy="335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7544" y="476672"/>
            <a:ext cx="7772400" cy="45666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продовження</a:t>
            </a:r>
            <a:endParaRPr lang="uk-UA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722376" y="908720"/>
            <a:ext cx="7772400" cy="5112568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Двоокис вуглецю в воді сприяє відмиванню плівковою нафти, що покриває зерна  породи. Внаслідок цього краплі нафти при малому міжфазному натягу вільно переміщаються в порових каналах і фазова проникність нафти збільшується. При розчиненні в нафті </a:t>
            </a:r>
            <a:r>
              <a:rPr lang="uk-UA" dirty="0" err="1" smtClean="0">
                <a:solidFill>
                  <a:schemeClr val="tx1"/>
                </a:solidFill>
              </a:rPr>
              <a:t>СО2</a:t>
            </a:r>
            <a:r>
              <a:rPr lang="uk-UA" dirty="0" smtClean="0">
                <a:solidFill>
                  <a:schemeClr val="tx1"/>
                </a:solidFill>
              </a:rPr>
              <a:t> в'язкість нафти зменшується, густина підвищується, а об'єм  значно збільшується: нафта як би набухає. Збільшення об'єму  нафти в 1,5-1,7 рази при розчиненні в ній </a:t>
            </a:r>
            <a:r>
              <a:rPr lang="uk-UA" dirty="0" err="1" smtClean="0">
                <a:solidFill>
                  <a:schemeClr val="tx1"/>
                </a:solidFill>
              </a:rPr>
              <a:t>СО2</a:t>
            </a:r>
            <a:r>
              <a:rPr lang="uk-UA" dirty="0" smtClean="0">
                <a:solidFill>
                  <a:schemeClr val="tx1"/>
                </a:solidFill>
              </a:rPr>
              <a:t> вносить особливо великий внесок в підвищення </a:t>
            </a:r>
            <a:r>
              <a:rPr lang="uk-UA" dirty="0" err="1" smtClean="0">
                <a:solidFill>
                  <a:schemeClr val="tx1"/>
                </a:solidFill>
              </a:rPr>
              <a:t>нафтовилучен</a:t>
            </a:r>
            <a:r>
              <a:rPr lang="uk-UA" dirty="0" smtClean="0">
                <a:solidFill>
                  <a:schemeClr val="tx1"/>
                </a:solidFill>
              </a:rPr>
              <a:t> пластів при розробці родовищ, що містять </a:t>
            </a:r>
            <a:r>
              <a:rPr lang="uk-UA" dirty="0" err="1" smtClean="0">
                <a:solidFill>
                  <a:schemeClr val="tx1"/>
                </a:solidFill>
              </a:rPr>
              <a:t>маловязкі</a:t>
            </a:r>
            <a:r>
              <a:rPr lang="uk-UA" dirty="0" smtClean="0">
                <a:solidFill>
                  <a:schemeClr val="tx1"/>
                </a:solidFill>
              </a:rPr>
              <a:t> нафти.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620688"/>
            <a:ext cx="7772400" cy="1104738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Вплив на пласт вуглеводневим газом</a:t>
            </a:r>
            <a:endParaRPr lang="uk-UA" sz="36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2132856"/>
            <a:ext cx="7954080" cy="4104456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Технологія змішуючого витіснення нафти газом дозволяє збільшити поточний видобуток і кінцевий коефіцієнт вилучення нафти, а також максимально ефективно використовувати легкі компоненти нафтового газу.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Сухий газ закачується в газові шапки резервуарів з метою підтримання пластового тиску. Іншим продуктом УКПГ є фракції C2-C4, які можна подавати в суміші з сухим газом і / або закачувати їх в оторочку для змішування і отримання додаткових видобутку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467544" y="620688"/>
            <a:ext cx="7772400" cy="936104"/>
          </a:xfrm>
        </p:spPr>
        <p:txBody>
          <a:bodyPr>
            <a:noAutofit/>
          </a:bodyPr>
          <a:lstStyle/>
          <a:p>
            <a:r>
              <a:rPr lang="uk-UA" sz="3200" dirty="0" smtClean="0"/>
              <a:t>Вплив на пласт азотом , димовими газами та ін.</a:t>
            </a:r>
            <a:endParaRPr lang="uk-UA" sz="3200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395536" y="1556792"/>
            <a:ext cx="8352928" cy="4752528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Метод заснований на горінні твердих </a:t>
            </a:r>
            <a:r>
              <a:rPr lang="uk-UA" dirty="0" err="1" smtClean="0">
                <a:solidFill>
                  <a:schemeClr val="tx1"/>
                </a:solidFill>
              </a:rPr>
              <a:t>порохів</a:t>
            </a:r>
            <a:r>
              <a:rPr lang="uk-UA" dirty="0" smtClean="0">
                <a:solidFill>
                  <a:schemeClr val="tx1"/>
                </a:solidFill>
              </a:rPr>
              <a:t> в рідині без будь-яких герметичних камер або захисних оболонок. Він поєднує теплову дію з механічною і хімічною, а саме: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а) утворюються гази горіння під тиском (до 100 МПа) витісняють зі стовбура в пласт рідину, яка розширює природні і створює нові тріщини;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б) нагріті (180-250 ° С) порохові гази, проникаючи в пласт, розплавляють парафін, смоли і асфальтени;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в) газоподібні продукти горіння складаються в основному з хлористого водню і вуглекислого газу; хлористий водень при наявності води утворює </a:t>
            </a:r>
            <a:r>
              <a:rPr lang="uk-UA" dirty="0" err="1" smtClean="0">
                <a:solidFill>
                  <a:schemeClr val="tx1"/>
                </a:solidFill>
              </a:rPr>
              <a:t>слабоконцентрірованних</a:t>
            </a:r>
            <a:r>
              <a:rPr lang="uk-UA" dirty="0" smtClean="0">
                <a:solidFill>
                  <a:schemeClr val="tx1"/>
                </a:solidFill>
              </a:rPr>
              <a:t> солянокислотного розчин. Вуглекислий газ, розчиняючись в нафті, знижує її в'язкість, поверхневий натяг і збільшує продуктивність свердловини.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9552" y="404664"/>
            <a:ext cx="7772400" cy="1224136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Закачування повітря в пласт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44824"/>
            <a:ext cx="8173024" cy="420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0"/>
            <a:ext cx="7772400" cy="1470025"/>
          </a:xfrm>
        </p:spPr>
        <p:txBody>
          <a:bodyPr/>
          <a:lstStyle/>
          <a:p>
            <a:r>
              <a:rPr lang="uk-UA" b="1" dirty="0"/>
              <a:t>Фізико-хімічні методи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1556792"/>
            <a:ext cx="6400800" cy="4082008"/>
          </a:xfrm>
        </p:spPr>
        <p:txBody>
          <a:bodyPr>
            <a:norm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uk-UA" i="1" dirty="0">
                <a:solidFill>
                  <a:schemeClr val="tx1"/>
                </a:solidFill>
              </a:rPr>
              <a:t>Витіснення нафти водними розчинами ПАР</a:t>
            </a:r>
            <a:r>
              <a:rPr lang="uk-UA" dirty="0">
                <a:solidFill>
                  <a:schemeClr val="tx1"/>
                </a:solidFill>
              </a:rPr>
              <a:t>.</a:t>
            </a:r>
            <a:r>
              <a:rPr lang="uk-UA" b="1" dirty="0">
                <a:solidFill>
                  <a:schemeClr val="tx1"/>
                </a:solidFill>
              </a:rPr>
              <a:t> </a:t>
            </a:r>
            <a:endParaRPr lang="uk-UA" b="1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uk-UA" i="1" dirty="0" smtClean="0">
                <a:solidFill>
                  <a:schemeClr val="tx1"/>
                </a:solidFill>
              </a:rPr>
              <a:t>Полімерне </a:t>
            </a:r>
            <a:r>
              <a:rPr lang="uk-UA" i="1" dirty="0">
                <a:solidFill>
                  <a:schemeClr val="tx1"/>
                </a:solidFill>
              </a:rPr>
              <a:t>заводнення</a:t>
            </a:r>
            <a:r>
              <a:rPr lang="uk-UA" dirty="0" smtClean="0">
                <a:solidFill>
                  <a:schemeClr val="tx1"/>
                </a:solidFill>
              </a:rPr>
              <a:t>.</a:t>
            </a:r>
            <a:r>
              <a:rPr lang="uk-UA" i="1" dirty="0">
                <a:solidFill>
                  <a:schemeClr val="tx1"/>
                </a:solidFill>
              </a:rPr>
              <a:t> </a:t>
            </a:r>
            <a:endParaRPr lang="uk-UA" i="1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uk-UA" i="1" dirty="0" smtClean="0">
                <a:solidFill>
                  <a:schemeClr val="tx1"/>
                </a:solidFill>
              </a:rPr>
              <a:t>Лужне </a:t>
            </a:r>
            <a:r>
              <a:rPr lang="uk-UA" i="1" dirty="0">
                <a:solidFill>
                  <a:schemeClr val="tx1"/>
                </a:solidFill>
              </a:rPr>
              <a:t>заводнення</a:t>
            </a:r>
            <a:r>
              <a:rPr lang="uk-UA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Font typeface="+mj-lt"/>
              <a:buAutoNum type="arabicPeriod"/>
            </a:pPr>
            <a:r>
              <a:rPr lang="uk-UA" i="1" dirty="0" smtClean="0">
                <a:solidFill>
                  <a:schemeClr val="tx1"/>
                </a:solidFill>
              </a:rPr>
              <a:t>Витіснення </a:t>
            </a:r>
            <a:r>
              <a:rPr lang="uk-UA" i="1" dirty="0">
                <a:solidFill>
                  <a:schemeClr val="tx1"/>
                </a:solidFill>
              </a:rPr>
              <a:t>нафти міцелярними розчинами (</a:t>
            </a:r>
            <a:r>
              <a:rPr lang="uk-UA" i="1" dirty="0" err="1">
                <a:solidFill>
                  <a:schemeClr val="tx1"/>
                </a:solidFill>
              </a:rPr>
              <a:t>МР</a:t>
            </a:r>
            <a:r>
              <a:rPr lang="uk-UA" i="1" dirty="0">
                <a:solidFill>
                  <a:schemeClr val="tx1"/>
                </a:solidFill>
              </a:rPr>
              <a:t>)</a:t>
            </a:r>
            <a:r>
              <a:rPr lang="uk-UA" dirty="0">
                <a:solidFill>
                  <a:schemeClr val="tx1"/>
                </a:solidFill>
              </a:rPr>
              <a:t>.</a:t>
            </a:r>
            <a:r>
              <a:rPr lang="uk-UA" b="1" dirty="0">
                <a:solidFill>
                  <a:schemeClr val="tx1"/>
                </a:solidFill>
              </a:rPr>
              <a:t> </a:t>
            </a:r>
            <a:endParaRPr lang="uk-UA" b="1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uk-UA" i="1" dirty="0" smtClean="0">
                <a:solidFill>
                  <a:schemeClr val="tx1"/>
                </a:solidFill>
              </a:rPr>
              <a:t>Імпульсно-плазмовий вплив</a:t>
            </a:r>
            <a:r>
              <a:rPr lang="uk-UA" b="1" dirty="0" smtClean="0">
                <a:solidFill>
                  <a:schemeClr val="tx1"/>
                </a:solidFill>
              </a:rPr>
              <a:t> </a:t>
            </a:r>
          </a:p>
          <a:p>
            <a:pPr marL="514350" indent="-514350" algn="l">
              <a:buFont typeface="+mj-lt"/>
              <a:buAutoNum type="arabicPeriod"/>
            </a:pPr>
            <a:endParaRPr lang="uk-UA" b="1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endParaRPr lang="uk-UA" b="1" dirty="0" smtClean="0">
              <a:solidFill>
                <a:schemeClr val="tx1"/>
              </a:solidFill>
            </a:endParaRPr>
          </a:p>
          <a:p>
            <a:pPr marL="514350" indent="-514350" algn="l"/>
            <a:endParaRPr lang="uk-UA" b="1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endParaRPr lang="uk-UA" dirty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1052736"/>
            <a:ext cx="7772400" cy="1152128"/>
          </a:xfrm>
        </p:spPr>
        <p:txBody>
          <a:bodyPr>
            <a:noAutofit/>
          </a:bodyPr>
          <a:lstStyle/>
          <a:p>
            <a:r>
              <a:rPr lang="uk-UA" sz="3200" i="1" dirty="0" smtClean="0">
                <a:solidFill>
                  <a:srgbClr val="FFC000"/>
                </a:solidFill>
              </a:rPr>
              <a:t>Витіснення нафти водними розчинами ПАР</a:t>
            </a:r>
            <a:r>
              <a:rPr lang="uk-UA" sz="3200" dirty="0" smtClean="0">
                <a:solidFill>
                  <a:srgbClr val="FFC000"/>
                </a:solidFill>
              </a:rPr>
              <a:t>. </a:t>
            </a:r>
            <a:br>
              <a:rPr lang="uk-UA" sz="3200" dirty="0" smtClean="0">
                <a:solidFill>
                  <a:srgbClr val="FFC000"/>
                </a:solidFill>
              </a:rPr>
            </a:br>
            <a:endParaRPr lang="uk-UA" sz="3200" dirty="0">
              <a:solidFill>
                <a:srgbClr val="FFC0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2492896"/>
            <a:ext cx="7772400" cy="3384376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Заводнення водними розчинами поверхнево-активних речовин (ПАР) направлено на зниження поверхневого натягу на межі «нафта - вода», збільшення рухливості нафти і поліпшення витіснення її водою. За рахунок поліпшення </a:t>
            </a:r>
            <a:r>
              <a:rPr lang="uk-UA" dirty="0" err="1" smtClean="0">
                <a:solidFill>
                  <a:schemeClr val="tx1"/>
                </a:solidFill>
              </a:rPr>
              <a:t>змочуваності</a:t>
            </a:r>
            <a:r>
              <a:rPr lang="uk-UA" dirty="0" smtClean="0">
                <a:solidFill>
                  <a:schemeClr val="tx1"/>
                </a:solidFill>
              </a:rPr>
              <a:t> породи водою вона вбирається в пори, зайняті нафтою, </a:t>
            </a:r>
            <a:r>
              <a:rPr lang="uk-UA" dirty="0" err="1" smtClean="0">
                <a:solidFill>
                  <a:schemeClr val="tx1"/>
                </a:solidFill>
              </a:rPr>
              <a:t>рівномірніше</a:t>
            </a:r>
            <a:r>
              <a:rPr lang="uk-UA" dirty="0" smtClean="0">
                <a:solidFill>
                  <a:schemeClr val="tx1"/>
                </a:solidFill>
              </a:rPr>
              <a:t> рухається по пласту і краще витісняє нафту</a:t>
            </a:r>
            <a:r>
              <a:rPr lang="uk-UA" dirty="0" smtClean="0"/>
              <a:t>.</a:t>
            </a:r>
            <a:endParaRPr lang="uk-UA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9512" y="404664"/>
            <a:ext cx="7772400" cy="600682"/>
          </a:xfrm>
        </p:spPr>
        <p:txBody>
          <a:bodyPr>
            <a:normAutofit fontScale="90000"/>
          </a:bodyPr>
          <a:lstStyle/>
          <a:p>
            <a:r>
              <a:rPr lang="uk-UA" sz="3600" dirty="0" smtClean="0"/>
              <a:t>Полімерне заводнення</a:t>
            </a:r>
            <a:endParaRPr lang="uk-UA" sz="36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1196752"/>
            <a:ext cx="8280920" cy="54006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dirty="0" smtClean="0"/>
              <a:t>       </a:t>
            </a:r>
            <a:r>
              <a:rPr lang="uk-UA" dirty="0" smtClean="0">
                <a:solidFill>
                  <a:schemeClr val="tx1"/>
                </a:solidFill>
              </a:rPr>
              <a:t>Полімерне заводнення полягає в тому, що в воді розчиняється високомолекулярний хімічний реагент - полімер (поліакриламід), що володіє здатністю навіть при малих концентраціях істотно підвищувати в'язкість води, знижувати її рухливість і за рахунок цього підвищувати охоплення пластів заводненням. Основна і найпростіша властивість полімерів полягає в загущенні води. Це призводить до зменшення співвідношення в'язкості нафти і води в пласті і скорочення умов прориву води, обумовлених відмінністю </a:t>
            </a:r>
            <a:r>
              <a:rPr lang="uk-UA" dirty="0" err="1" smtClean="0">
                <a:solidFill>
                  <a:schemeClr val="tx1"/>
                </a:solidFill>
              </a:rPr>
              <a:t>вязкостей</a:t>
            </a:r>
            <a:r>
              <a:rPr lang="uk-UA" dirty="0" smtClean="0">
                <a:solidFill>
                  <a:schemeClr val="tx1"/>
                </a:solidFill>
              </a:rPr>
              <a:t> або неоднорідністю пласта. Крім того, полімерні розчини, володіючи підвищеною в'язкістю, краще витісняють не тільки нафту, але і зв'язану пластову воду з пористого середовища. Тому вони вступають у взаємодію зі скелетом пористого середовища, тобто породою і цементуючою речовиною. Це викликає адсорбцію молекул полімерів, які випадають з розчину на поверхню пористого середовища і перекривають канали або погіршують фільтрацію в них води. Полімерний розчин переважно надходить в високопроникні шари, і за рахунок цих двох ефектів - підвищення в'язкості розчину і зниження провідності середовища - відбувається істотне зменшення динамічної неоднорідності потоків рідини і, як наслідок, підвищення охоплення пластів заводненням</a:t>
            </a:r>
            <a:r>
              <a:rPr lang="uk-UA" dirty="0" smtClean="0"/>
              <a:t>.</a:t>
            </a:r>
            <a:endParaRPr lang="uk-UA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772400" cy="960722"/>
          </a:xfrm>
        </p:spPr>
        <p:txBody>
          <a:bodyPr/>
          <a:lstStyle/>
          <a:p>
            <a:r>
              <a:rPr lang="uk-UA" dirty="0" smtClean="0"/>
              <a:t>Лужне заводнення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1916832"/>
            <a:ext cx="7772400" cy="4464496"/>
          </a:xfrm>
        </p:spPr>
        <p:txBody>
          <a:bodyPr/>
          <a:lstStyle/>
          <a:p>
            <a:pPr algn="just"/>
            <a:r>
              <a:rPr lang="uk-UA" dirty="0" smtClean="0"/>
              <a:t>     </a:t>
            </a:r>
            <a:r>
              <a:rPr lang="uk-UA" dirty="0" smtClean="0">
                <a:solidFill>
                  <a:schemeClr val="tx1"/>
                </a:solidFill>
              </a:rPr>
              <a:t>Метод лужного заводнення нафтових пластів засн ований на взаємодії лугів з пластовими нафтою і породою. При контакті лугу з нафтою відбувається її взаємодія з органічними кислотами, в результаті чого утворюються поверхнево-активні речовини, що знижують міжфазний натяг на межі поділу фаз "нафта - розчин лугу» і збільшують змочуваність породи водою.</a:t>
            </a:r>
            <a:r>
              <a:rPr lang="uk-UA" dirty="0" smtClean="0"/>
              <a:t>     </a:t>
            </a:r>
            <a:r>
              <a:rPr lang="uk-UA" dirty="0" smtClean="0">
                <a:solidFill>
                  <a:schemeClr val="tx1"/>
                </a:solidFill>
              </a:rPr>
              <a:t>Застосування розчинів лугів - один з найефективніших способів зменшення контактного кута змочування породи водою, тобто гідрофілізації пористого середовища, що призводить до підвищення коефіцієнта витіснення нафти водою.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772400" cy="1440160"/>
          </a:xfrm>
        </p:spPr>
        <p:txBody>
          <a:bodyPr>
            <a:normAutofit/>
          </a:bodyPr>
          <a:lstStyle/>
          <a:p>
            <a:r>
              <a:rPr lang="uk-UA" sz="2800" dirty="0" smtClean="0"/>
              <a:t>Витіснення нафти композиціями хімреагентів і міцелярними розчинами</a:t>
            </a:r>
            <a:endParaRPr lang="uk-UA" sz="2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1916832"/>
            <a:ext cx="7772400" cy="439248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Міцелярні розчини являють собою прозорі і напівпрозорі рідини. Вони в основному однорідні і стійкі до фазового поділу, в той час як емульсії нафти в воді чи води в нафті не є прозорими, різнорідні за будовою глобул і характеризуються фазовою нестійкістю.</a:t>
            </a:r>
            <a:r>
              <a:rPr lang="uk-UA" dirty="0" smtClean="0"/>
              <a:t> </a:t>
            </a:r>
            <a:r>
              <a:rPr lang="uk-UA" dirty="0" smtClean="0">
                <a:solidFill>
                  <a:schemeClr val="tx1"/>
                </a:solidFill>
              </a:rPr>
              <a:t>Механізм витіснення нафти міцелярними розчинами визначається їх фізико-хімічними властивостями. В силу того що міжфазний натяг між розчином і пластовими рідинами (нафтою і водою) дуже низький, розчин, усуваючи дію капілярних сил, витісняє нафту і воду. При розсіяній залишковій нафтонасиченості заводненого пористого середовища перед фронтом витіснення міцелярним розчином розрізнені глобули нафти зливаються в безперервну фазу, накопичується вал нафти - зона підвищеної нафтонасиченості, а за нею - зона підвищеної водонасиченості.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576064"/>
          </a:xfrm>
        </p:spPr>
        <p:txBody>
          <a:bodyPr>
            <a:normAutofit/>
          </a:bodyPr>
          <a:lstStyle/>
          <a:p>
            <a:r>
              <a:rPr lang="uk-UA" sz="2800" dirty="0" smtClean="0"/>
              <a:t>Продовження</a:t>
            </a:r>
            <a:endParaRPr lang="uk-UA" sz="2800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722376" y="2132856"/>
            <a:ext cx="7772400" cy="3456384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Нафтовий вал витісняє (збирає) тільки нафту, пропускаючи через себе воду. У зоні нафтового валу швидкість фільтрації нафти більша від швидкості фільтрації води. Міцелярний розчин, наступний за водяним валом, захоплює відсталу від нафтового валу нафту і витісняє воду з повнотою, що залежить від </a:t>
            </a:r>
            <a:r>
              <a:rPr lang="uk-UA" dirty="0" err="1" smtClean="0">
                <a:solidFill>
                  <a:schemeClr val="tx1"/>
                </a:solidFill>
              </a:rPr>
              <a:t>міжфазного</a:t>
            </a:r>
            <a:r>
              <a:rPr lang="uk-UA" dirty="0" smtClean="0">
                <a:solidFill>
                  <a:schemeClr val="tx1"/>
                </a:solidFill>
              </a:rPr>
              <a:t> натягу на контакті з водою. Такий механізм процесів фільтрації рідини спостерігається під час витіснення залишкової (нерухомою) нафти з заводненого однорідного пористого середовища.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576063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Етапи розробки родовищ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1385392"/>
            <a:ext cx="7920880" cy="5472608"/>
          </a:xfrm>
        </p:spPr>
        <p:txBody>
          <a:bodyPr>
            <a:normAutofit/>
          </a:bodyPr>
          <a:lstStyle/>
          <a:p>
            <a:pPr algn="l"/>
            <a:r>
              <a:rPr lang="uk-UA" sz="2400" dirty="0" smtClean="0">
                <a:solidFill>
                  <a:schemeClr val="tx1"/>
                </a:solidFill>
              </a:rPr>
              <a:t>      На </a:t>
            </a:r>
            <a:r>
              <a:rPr lang="uk-UA" sz="2400" dirty="0">
                <a:solidFill>
                  <a:schemeClr val="tx1"/>
                </a:solidFill>
              </a:rPr>
              <a:t>першому етапі для видобування нафти максимально можливо використовують природну енергію пласта (пружну енергію, </a:t>
            </a:r>
            <a:r>
              <a:rPr lang="uk-UA" sz="2400" dirty="0" err="1">
                <a:solidFill>
                  <a:schemeClr val="tx1"/>
                </a:solidFill>
              </a:rPr>
              <a:t>енергію</a:t>
            </a:r>
            <a:r>
              <a:rPr lang="uk-UA" sz="2400" dirty="0">
                <a:solidFill>
                  <a:schemeClr val="tx1"/>
                </a:solidFill>
              </a:rPr>
              <a:t> розчиненого газу, енергію </a:t>
            </a:r>
            <a:r>
              <a:rPr lang="uk-UA" sz="2400" dirty="0" err="1">
                <a:solidFill>
                  <a:schemeClr val="tx1"/>
                </a:solidFill>
              </a:rPr>
              <a:t>законтурної</a:t>
            </a:r>
            <a:r>
              <a:rPr lang="uk-UA" sz="2400" dirty="0">
                <a:solidFill>
                  <a:schemeClr val="tx1"/>
                </a:solidFill>
              </a:rPr>
              <a:t> і </a:t>
            </a:r>
            <a:r>
              <a:rPr lang="uk-UA" sz="2400" dirty="0" err="1">
                <a:solidFill>
                  <a:schemeClr val="tx1"/>
                </a:solidFill>
              </a:rPr>
              <a:t>приконтурної</a:t>
            </a:r>
            <a:r>
              <a:rPr lang="uk-UA" sz="2400" dirty="0">
                <a:solidFill>
                  <a:schemeClr val="tx1"/>
                </a:solidFill>
              </a:rPr>
              <a:t>  води, газової шапки, потенціальну енергію гравітаційних сил).</a:t>
            </a:r>
          </a:p>
          <a:p>
            <a:pPr algn="l"/>
            <a:r>
              <a:rPr lang="uk-UA" sz="2400" dirty="0" smtClean="0">
                <a:solidFill>
                  <a:schemeClr val="tx1"/>
                </a:solidFill>
              </a:rPr>
              <a:t>        На </a:t>
            </a:r>
            <a:r>
              <a:rPr lang="uk-UA" sz="2400" dirty="0">
                <a:solidFill>
                  <a:schemeClr val="tx1"/>
                </a:solidFill>
              </a:rPr>
              <a:t>другому етапі реалізують методи підтримування пластового тиску шляхом закачування води чи газу. Ці методи прийнято називати вторинними.</a:t>
            </a:r>
          </a:p>
          <a:p>
            <a:pPr algn="l"/>
            <a:r>
              <a:rPr lang="uk-UA" sz="2400" dirty="0" smtClean="0">
                <a:solidFill>
                  <a:schemeClr val="tx1"/>
                </a:solidFill>
              </a:rPr>
              <a:t>         На </a:t>
            </a:r>
            <a:r>
              <a:rPr lang="uk-UA" sz="2400" dirty="0">
                <a:solidFill>
                  <a:schemeClr val="tx1"/>
                </a:solidFill>
              </a:rPr>
              <a:t>третьому етапі для підвищення ефективності розробки родовищ застосовують методи збільшення нафтовилучення.</a:t>
            </a:r>
          </a:p>
          <a:p>
            <a:pPr algn="l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7772400" cy="122413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Імпульсно-плазмовий вплив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1772816"/>
            <a:ext cx="7772400" cy="482453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В свердловини подається струм напругою 3000В. Він викликає появу електричної дуги, яка призводить до утворення плазми (іонно-електронного газу) і дуже швидкого підвищення температури в пласті приблизно до 2800 градусів. Через такого сильного стрибка температури протягом декількох мікросекунд в місці подачі струму утворюється область високого тиску близько 10 000 </a:t>
            </a:r>
            <a:r>
              <a:rPr lang="uk-UA" dirty="0" err="1" smtClean="0">
                <a:solidFill>
                  <a:schemeClr val="tx1"/>
                </a:solidFill>
              </a:rPr>
              <a:t>атм</a:t>
            </a:r>
            <a:r>
              <a:rPr lang="uk-UA" dirty="0" smtClean="0">
                <a:solidFill>
                  <a:schemeClr val="tx1"/>
                </a:solidFill>
              </a:rPr>
              <a:t>. Розширення плазми викликає миттєву ударну хвилю. Ця хвиля зі швидкістю, що перевищує швидкість звуку, поширюється по рідині, що знаходиться в свердловині, чим викликає сильне її згущення. Коли плазма після поширення ударної хвилі охолоджується, вона за рахунок зворотного тиску викликає приплив в свердловину, завдяки чому продуктивність </a:t>
            </a:r>
            <a:r>
              <a:rPr lang="uk-UA" dirty="0" err="1" smtClean="0">
                <a:solidFill>
                  <a:schemeClr val="tx1"/>
                </a:solidFill>
              </a:rPr>
              <a:t>поаста</a:t>
            </a:r>
            <a:r>
              <a:rPr lang="uk-UA" dirty="0" smtClean="0">
                <a:solidFill>
                  <a:schemeClr val="tx1"/>
                </a:solidFill>
              </a:rPr>
              <a:t>  і свердловини підвищується. Те саме відбувається у пласті. Імпульси струму повторюються в одній точці через однакові часові проміжки безліч разів, і кожен раз  виникає зворотна тяга в пласті свердловина забирає додаткові порції вуглеводнів. За один спуск в свердловину генератор робить близько 1000 імпульсів.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99592" y="0"/>
            <a:ext cx="7772400" cy="1470025"/>
          </a:xfrm>
        </p:spPr>
        <p:txBody>
          <a:bodyPr/>
          <a:lstStyle/>
          <a:p>
            <a:r>
              <a:rPr lang="uk-UA" b="1" dirty="0"/>
              <a:t>Теплові методи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619672" y="1700808"/>
            <a:ext cx="6400800" cy="3096344"/>
          </a:xfrm>
        </p:spPr>
        <p:txBody>
          <a:bodyPr/>
          <a:lstStyle/>
          <a:p>
            <a:pPr marL="514350" indent="-514350" algn="l">
              <a:buFont typeface="+mj-lt"/>
              <a:buAutoNum type="arabicPeriod"/>
            </a:pPr>
            <a:r>
              <a:rPr lang="uk-UA" i="1" dirty="0">
                <a:solidFill>
                  <a:schemeClr val="tx1"/>
                </a:solidFill>
              </a:rPr>
              <a:t>Паротепловий вплив  на  </a:t>
            </a:r>
            <a:r>
              <a:rPr lang="uk-UA" i="1" dirty="0" smtClean="0">
                <a:solidFill>
                  <a:schemeClr val="tx1"/>
                </a:solidFill>
              </a:rPr>
              <a:t>пласт</a:t>
            </a:r>
          </a:p>
          <a:p>
            <a:pPr marL="514350" indent="-514350" algn="l">
              <a:buFont typeface="+mj-lt"/>
              <a:buAutoNum type="arabicPeriod"/>
            </a:pPr>
            <a:r>
              <a:rPr lang="uk-UA" i="1" dirty="0" smtClean="0">
                <a:solidFill>
                  <a:schemeClr val="tx1"/>
                </a:solidFill>
              </a:rPr>
              <a:t>Внутрішньопластове </a:t>
            </a:r>
            <a:r>
              <a:rPr lang="uk-UA" i="1" dirty="0">
                <a:solidFill>
                  <a:schemeClr val="tx1"/>
                </a:solidFill>
              </a:rPr>
              <a:t>горіння</a:t>
            </a:r>
            <a:r>
              <a:rPr lang="uk-UA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Font typeface="+mj-lt"/>
              <a:buAutoNum type="arabicPeriod"/>
            </a:pPr>
            <a:r>
              <a:rPr lang="uk-UA" i="1" dirty="0" smtClean="0">
                <a:solidFill>
                  <a:schemeClr val="tx1"/>
                </a:solidFill>
              </a:rPr>
              <a:t> </a:t>
            </a:r>
            <a:r>
              <a:rPr lang="uk-UA" i="1" dirty="0">
                <a:solidFill>
                  <a:schemeClr val="tx1"/>
                </a:solidFill>
              </a:rPr>
              <a:t>Пароциклічний вплив на пласт</a:t>
            </a:r>
            <a:r>
              <a:rPr lang="uk-UA" dirty="0">
                <a:solidFill>
                  <a:schemeClr val="tx1"/>
                </a:solidFill>
              </a:rPr>
              <a:t>.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183880" cy="1051560"/>
          </a:xfrm>
        </p:spPr>
        <p:txBody>
          <a:bodyPr/>
          <a:lstStyle/>
          <a:p>
            <a:r>
              <a:rPr lang="uk-UA" dirty="0" err="1" smtClean="0"/>
              <a:t>Паротепловий</a:t>
            </a:r>
            <a:r>
              <a:rPr lang="uk-UA" dirty="0" smtClean="0"/>
              <a:t> вплив на пласт</a:t>
            </a:r>
            <a:endParaRPr lang="uk-UA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47664" y="2492896"/>
            <a:ext cx="61150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476672"/>
            <a:ext cx="8183880" cy="1051560"/>
          </a:xfrm>
        </p:spPr>
        <p:txBody>
          <a:bodyPr/>
          <a:lstStyle/>
          <a:p>
            <a:r>
              <a:rPr lang="uk-UA" dirty="0" err="1" smtClean="0"/>
              <a:t>Внутрішньопластове</a:t>
            </a:r>
            <a:r>
              <a:rPr lang="uk-UA" dirty="0" smtClean="0"/>
              <a:t> горіння</a:t>
            </a:r>
            <a:endParaRPr lang="uk-UA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55576" y="1844824"/>
            <a:ext cx="7937869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772400" cy="72008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Мікробіологічний вплив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1196752"/>
            <a:ext cx="7772400" cy="5328592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Мікробіологічний вплив - це технології, засновані на біологічних процесах, в яких використовуються мікробні об'єкти. Протягом процесу закачані в пласт мікроорганізми метаболізують вуглеводні нафти і виділяють корисні продукти життєдіяльності: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• </a:t>
            </a:r>
            <a:r>
              <a:rPr lang="uk-UA" b="1" i="1" dirty="0" smtClean="0">
                <a:solidFill>
                  <a:schemeClr val="tx1"/>
                </a:solidFill>
              </a:rPr>
              <a:t>спирти, розчинники і слабкі кислоти</a:t>
            </a:r>
            <a:r>
              <a:rPr lang="uk-UA" dirty="0" smtClean="0">
                <a:solidFill>
                  <a:schemeClr val="tx1"/>
                </a:solidFill>
              </a:rPr>
              <a:t>, які призводять до зменшення в'язкості, зниження температури плинності нафти, а також видаляють парафін і включення важкої нафти з пористих порід, збільшуючи проникність;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• </a:t>
            </a:r>
            <a:r>
              <a:rPr lang="uk-UA" b="1" i="1" dirty="0" smtClean="0">
                <a:solidFill>
                  <a:schemeClr val="tx1"/>
                </a:solidFill>
              </a:rPr>
              <a:t>біополімери</a:t>
            </a:r>
            <a:r>
              <a:rPr lang="uk-UA" dirty="0" smtClean="0">
                <a:solidFill>
                  <a:schemeClr val="tx1"/>
                </a:solidFill>
              </a:rPr>
              <a:t>, які, розчиняючись у воді, підвищують її густину, підвищують вилучення нафти при використанні технології заводнення;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• </a:t>
            </a:r>
            <a:r>
              <a:rPr lang="uk-UA" b="1" i="1" dirty="0" smtClean="0">
                <a:solidFill>
                  <a:schemeClr val="tx1"/>
                </a:solidFill>
              </a:rPr>
              <a:t>біологічні поверхнево-активні речовини</a:t>
            </a:r>
            <a:r>
              <a:rPr lang="uk-UA" dirty="0" smtClean="0">
                <a:solidFill>
                  <a:schemeClr val="tx1"/>
                </a:solidFill>
              </a:rPr>
              <a:t>, які роблять поверхню нафти більш слизькою, зменшуючи тертя об породи;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• </a:t>
            </a:r>
            <a:r>
              <a:rPr lang="uk-UA" b="1" i="1" dirty="0" smtClean="0">
                <a:solidFill>
                  <a:schemeClr val="tx1"/>
                </a:solidFill>
              </a:rPr>
              <a:t>гази</a:t>
            </a:r>
            <a:r>
              <a:rPr lang="uk-UA" dirty="0" smtClean="0">
                <a:solidFill>
                  <a:schemeClr val="tx1"/>
                </a:solidFill>
              </a:rPr>
              <a:t>, які збільшують тиск усередині пласта і допомагають просувати нафту до стовбура свердловини.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548680"/>
            <a:ext cx="7772400" cy="1032730"/>
          </a:xfrm>
        </p:spPr>
        <p:txBody>
          <a:bodyPr>
            <a:noAutofit/>
          </a:bodyPr>
          <a:lstStyle/>
          <a:p>
            <a:r>
              <a:rPr lang="uk-UA" sz="3200" dirty="0" smtClean="0"/>
              <a:t>Схема технології мікробіологічного впливу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 flipH="1" flipV="1">
            <a:off x="676657" y="3639313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uk-UA" dirty="0"/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28800"/>
            <a:ext cx="8064896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  Ефективність методів підвищення нафтовилучення</a:t>
            </a:r>
            <a:endParaRPr lang="uk-UA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700808"/>
            <a:ext cx="6768751" cy="3866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548680"/>
            <a:ext cx="6455688" cy="1051560"/>
          </a:xfrm>
        </p:spPr>
        <p:txBody>
          <a:bodyPr/>
          <a:lstStyle/>
          <a:p>
            <a:r>
              <a:rPr lang="uk-UA" dirty="0" smtClean="0"/>
              <a:t>Заводнення</a:t>
            </a:r>
            <a:endParaRPr lang="uk-UA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9552" y="2204864"/>
            <a:ext cx="8136904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332656"/>
            <a:ext cx="7772400" cy="1470025"/>
          </a:xfrm>
        </p:spPr>
        <p:txBody>
          <a:bodyPr>
            <a:normAutofit/>
          </a:bodyPr>
          <a:lstStyle/>
          <a:p>
            <a:r>
              <a:rPr lang="uk-UA" sz="3200" b="1" dirty="0"/>
              <a:t>О</a:t>
            </a:r>
            <a:r>
              <a:rPr lang="uk-UA" sz="3200" b="1" dirty="0" smtClean="0"/>
              <a:t>пори  </a:t>
            </a:r>
            <a:r>
              <a:rPr lang="uk-UA" sz="3200" b="1" dirty="0"/>
              <a:t>під час вилучення вуглеводнів з пласта 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2780928"/>
            <a:ext cx="8136904" cy="4536504"/>
          </a:xfrm>
        </p:spPr>
        <p:txBody>
          <a:bodyPr>
            <a:normAutofit/>
          </a:bodyPr>
          <a:lstStyle/>
          <a:p>
            <a:pPr algn="just"/>
            <a:r>
              <a:rPr lang="uk-UA" b="1" i="1" dirty="0" smtClean="0">
                <a:solidFill>
                  <a:schemeClr val="tx1"/>
                </a:solidFill>
              </a:rPr>
              <a:t>       Капілярні </a:t>
            </a:r>
            <a:r>
              <a:rPr lang="uk-UA" b="1" i="1" dirty="0">
                <a:solidFill>
                  <a:schemeClr val="tx1"/>
                </a:solidFill>
              </a:rPr>
              <a:t>сили</a:t>
            </a:r>
            <a:r>
              <a:rPr lang="uk-UA" b="1" dirty="0">
                <a:solidFill>
                  <a:schemeClr val="tx1"/>
                </a:solidFill>
              </a:rPr>
              <a:t> </a:t>
            </a:r>
            <a:r>
              <a:rPr lang="uk-UA" dirty="0">
                <a:solidFill>
                  <a:schemeClr val="tx1"/>
                </a:solidFill>
              </a:rPr>
              <a:t>в однорідних пластах з гідрофобними породами відіграють негативну роль, вони протидіють витісненню </a:t>
            </a:r>
            <a:r>
              <a:rPr lang="uk-UA" dirty="0" smtClean="0">
                <a:solidFill>
                  <a:schemeClr val="tx1"/>
                </a:solidFill>
              </a:rPr>
              <a:t>нафти</a:t>
            </a:r>
          </a:p>
          <a:p>
            <a:pPr algn="just"/>
            <a:r>
              <a:rPr lang="uk-UA" b="1" i="1" dirty="0" smtClean="0">
                <a:solidFill>
                  <a:schemeClr val="tx1"/>
                </a:solidFill>
              </a:rPr>
              <a:t>       Опори </a:t>
            </a:r>
            <a:r>
              <a:rPr lang="uk-UA" b="1" i="1" dirty="0">
                <a:solidFill>
                  <a:schemeClr val="tx1"/>
                </a:solidFill>
              </a:rPr>
              <a:t>поверхневих шарів. </a:t>
            </a:r>
            <a:r>
              <a:rPr lang="uk-UA" dirty="0">
                <a:solidFill>
                  <a:schemeClr val="tx1"/>
                </a:solidFill>
              </a:rPr>
              <a:t>Фільтраційні опори виникають не лише на межі розділу між нафтою, газом і водою, але й на поверхні розділу тверде тіло-рідина.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95536" y="332656"/>
            <a:ext cx="7772400" cy="1470025"/>
          </a:xfrm>
        </p:spPr>
        <p:txBody>
          <a:bodyPr/>
          <a:lstStyle/>
          <a:p>
            <a:r>
              <a:rPr lang="uk-UA" dirty="0" smtClean="0"/>
              <a:t>Капілярний тиск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55576" y="3886200"/>
            <a:ext cx="7560840" cy="1752600"/>
          </a:xfrm>
        </p:spPr>
        <p:txBody>
          <a:bodyPr>
            <a:normAutofit/>
          </a:bodyPr>
          <a:lstStyle/>
          <a:p>
            <a:pPr algn="just"/>
            <a:r>
              <a:rPr lang="uk-UA" sz="2800" dirty="0">
                <a:solidFill>
                  <a:schemeClr val="tx1"/>
                </a:solidFill>
              </a:rPr>
              <a:t>де </a:t>
            </a:r>
            <a:r>
              <a:rPr lang="uk-UA" sz="2800" dirty="0" smtClean="0">
                <a:solidFill>
                  <a:schemeClr val="tx1"/>
                </a:solidFill>
              </a:rPr>
              <a:t>σ </a:t>
            </a:r>
            <a:r>
              <a:rPr lang="uk-UA" sz="2800" dirty="0">
                <a:solidFill>
                  <a:schemeClr val="tx1"/>
                </a:solidFill>
              </a:rPr>
              <a:t>– поверхневий натяг між рідиною і газом, </a:t>
            </a:r>
            <a:r>
              <a:rPr lang="uk-UA" sz="2800" dirty="0" smtClean="0">
                <a:solidFill>
                  <a:schemeClr val="tx1"/>
                </a:solidFill>
              </a:rPr>
              <a:t>Н/м</a:t>
            </a:r>
          </a:p>
          <a:p>
            <a:pPr algn="just"/>
            <a:r>
              <a:rPr lang="uk-UA" sz="2800" dirty="0" smtClean="0">
                <a:solidFill>
                  <a:schemeClr val="tx1"/>
                </a:solidFill>
              </a:rPr>
              <a:t>θ </a:t>
            </a:r>
            <a:r>
              <a:rPr lang="uk-UA" sz="2800" dirty="0">
                <a:solidFill>
                  <a:schemeClr val="tx1"/>
                </a:solidFill>
              </a:rPr>
              <a:t>– </a:t>
            </a:r>
            <a:r>
              <a:rPr lang="uk-UA" sz="2800" dirty="0" smtClean="0">
                <a:solidFill>
                  <a:schemeClr val="tx1"/>
                </a:solidFill>
              </a:rPr>
              <a:t>крайовий </a:t>
            </a:r>
            <a:r>
              <a:rPr lang="uk-UA" sz="2800" dirty="0">
                <a:solidFill>
                  <a:schemeClr val="tx1"/>
                </a:solidFill>
              </a:rPr>
              <a:t>кут змочування на границі поділу </a:t>
            </a:r>
            <a:r>
              <a:rPr lang="uk-UA" sz="2800" dirty="0" smtClean="0">
                <a:solidFill>
                  <a:schemeClr val="tx1"/>
                </a:solidFill>
              </a:rPr>
              <a:t>фаз. </a:t>
            </a:r>
            <a:endParaRPr lang="uk-UA" sz="2800" dirty="0">
              <a:solidFill>
                <a:schemeClr val="tx1"/>
              </a:solidFill>
            </a:endParaRPr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1835696" y="2492896"/>
          <a:ext cx="5543550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Equation" r:id="rId3" imgW="1256755" imgH="215806" progId="">
                  <p:embed/>
                </p:oleObj>
              </mc:Choice>
              <mc:Fallback>
                <p:oleObj name="Equation" r:id="rId3" imgW="1256755" imgH="215806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2492896"/>
                        <a:ext cx="5543550" cy="720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470025"/>
          </a:xfrm>
        </p:spPr>
        <p:txBody>
          <a:bodyPr/>
          <a:lstStyle/>
          <a:p>
            <a:r>
              <a:rPr lang="uk-UA" dirty="0" smtClean="0"/>
              <a:t>Ефект </a:t>
            </a:r>
            <a:r>
              <a:rPr lang="uk-UA" dirty="0"/>
              <a:t>Ж</a:t>
            </a:r>
            <a:r>
              <a:rPr lang="uk-UA" dirty="0" smtClean="0"/>
              <a:t>амена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55576" y="1484784"/>
            <a:ext cx="7920880" cy="511256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Явище, що супроводжується виникненням додаткових опорів при русі бульбашок газу і рідин, що не змішуються, в капілярних каналах, уперше досліджене Жаменом та названо його ім'ям, </a:t>
            </a:r>
            <a:r>
              <a:rPr lang="uk-UA" i="1" dirty="0" smtClean="0">
                <a:solidFill>
                  <a:schemeClr val="tx1"/>
                </a:solidFill>
              </a:rPr>
              <a:t>ефектом Жамена</a:t>
            </a:r>
            <a:r>
              <a:rPr lang="uk-UA" dirty="0" smtClean="0"/>
              <a:t>. </a:t>
            </a:r>
          </a:p>
          <a:p>
            <a:pPr algn="just"/>
            <a:endParaRPr lang="uk-UA" dirty="0" smtClean="0"/>
          </a:p>
          <a:p>
            <a:pPr algn="just"/>
            <a:endParaRPr lang="uk-UA" dirty="0" smtClean="0"/>
          </a:p>
          <a:p>
            <a:pPr algn="just"/>
            <a:endParaRPr lang="uk-UA" dirty="0" smtClean="0"/>
          </a:p>
          <a:p>
            <a:pPr algn="just"/>
            <a:endParaRPr lang="uk-UA" dirty="0" smtClean="0"/>
          </a:p>
          <a:p>
            <a:pPr algn="just"/>
            <a:endParaRPr lang="uk-UA" dirty="0" smtClean="0"/>
          </a:p>
          <a:p>
            <a:pPr algn="just"/>
            <a:endParaRPr lang="uk-UA" dirty="0" smtClean="0"/>
          </a:p>
          <a:p>
            <a:pPr algn="just"/>
            <a:endParaRPr lang="uk-UA" dirty="0" smtClean="0"/>
          </a:p>
          <a:p>
            <a:pPr algn="just"/>
            <a:endParaRPr lang="uk-UA" dirty="0" smtClean="0"/>
          </a:p>
          <a:p>
            <a:pPr algn="just"/>
            <a:endParaRPr lang="uk-UA" sz="2100" dirty="0" smtClean="0"/>
          </a:p>
          <a:p>
            <a:pPr marL="2519363" indent="-2482850" algn="just"/>
            <a:r>
              <a:rPr lang="uk-UA" sz="2100" dirty="0" smtClean="0">
                <a:solidFill>
                  <a:schemeClr val="tx1"/>
                </a:solidFill>
              </a:rPr>
              <a:t>                                 Ефект Жамена - це виникнення в пористому середовищі додаткового протитиску внаслідок того, що поровий канал представляє собою структуру капілярів змінного радіусу і форми. Ефект Жамена залежить від кількості бульбашок газу і ступеня закупорки пор. </a:t>
            </a:r>
          </a:p>
          <a:p>
            <a:pPr algn="just"/>
            <a:endParaRPr lang="uk-UA" dirty="0" smtClean="0"/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8196" name="Object 4"/>
          <p:cNvGraphicFramePr>
            <a:graphicFrameLocks noChangeAspect="1"/>
          </p:cNvGraphicFramePr>
          <p:nvPr/>
        </p:nvGraphicFramePr>
        <p:xfrm>
          <a:off x="4644008" y="2996952"/>
          <a:ext cx="3217263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Equation" r:id="rId3" imgW="1409700" imgH="508000" progId="">
                  <p:embed/>
                </p:oleObj>
              </mc:Choice>
              <mc:Fallback>
                <p:oleObj name="Equation" r:id="rId3" imgW="1409700" imgH="5080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4008" y="2996952"/>
                        <a:ext cx="3217263" cy="11521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2780928"/>
            <a:ext cx="2790825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980728"/>
            <a:ext cx="7772400" cy="576064"/>
          </a:xfrm>
        </p:spPr>
        <p:txBody>
          <a:bodyPr>
            <a:normAutofit fontScale="90000"/>
          </a:bodyPr>
          <a:lstStyle/>
          <a:p>
            <a:r>
              <a:rPr lang="uk-UA" sz="3600" dirty="0"/>
              <a:t/>
            </a:r>
            <a:br>
              <a:rPr lang="uk-UA" sz="3600" dirty="0"/>
            </a:br>
            <a:r>
              <a:rPr lang="uk-UA" sz="2700" dirty="0"/>
              <a:t> </a:t>
            </a:r>
            <a:r>
              <a:rPr lang="uk-UA" sz="2700" b="1" dirty="0" smtClean="0"/>
              <a:t>Схема формування подвійного електричного шару</a:t>
            </a:r>
            <a:r>
              <a:rPr lang="uk-UA" sz="2700" b="1" dirty="0"/>
              <a:t/>
            </a:r>
            <a:br>
              <a:rPr lang="uk-UA" sz="2700" b="1" dirty="0"/>
            </a:br>
            <a:endParaRPr lang="uk-UA" sz="2700" b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5229200"/>
            <a:ext cx="8568952" cy="136815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</a:t>
            </a:r>
            <a:r>
              <a:rPr lang="uk-UA" sz="2900" dirty="0" smtClean="0">
                <a:solidFill>
                  <a:schemeClr val="tx1"/>
                </a:solidFill>
              </a:rPr>
              <a:t>Подвійний </a:t>
            </a:r>
            <a:r>
              <a:rPr lang="uk-UA" sz="2900" dirty="0">
                <a:solidFill>
                  <a:schemeClr val="tx1"/>
                </a:solidFill>
              </a:rPr>
              <a:t>електричний шар складається з потенціал - визначальних іонів і шару протиіонів, розташованих у дисперсійному середовищі. Шар протиіонів складається з двох шарів: адсорбційного і дифузного</a:t>
            </a:r>
          </a:p>
        </p:txBody>
      </p:sp>
      <p:pic>
        <p:nvPicPr>
          <p:cNvPr id="3074" name="Рисунок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7920880" cy="3593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27584" y="1"/>
            <a:ext cx="7772400" cy="1052736"/>
          </a:xfrm>
        </p:spPr>
        <p:txBody>
          <a:bodyPr>
            <a:normAutofit/>
          </a:bodyPr>
          <a:lstStyle/>
          <a:p>
            <a:r>
              <a:rPr lang="uk-UA" sz="3600" dirty="0" smtClean="0"/>
              <a:t>Коефіцієнт нафтовилучення</a:t>
            </a:r>
            <a:endParaRPr lang="uk-UA" sz="36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755576" y="4025280"/>
            <a:ext cx="8064896" cy="2428056"/>
          </a:xfrm>
        </p:spPr>
        <p:txBody>
          <a:bodyPr>
            <a:normAutofit/>
          </a:bodyPr>
          <a:lstStyle/>
          <a:p>
            <a:pPr algn="l"/>
            <a:r>
              <a:rPr lang="uk-UA" dirty="0" smtClean="0">
                <a:solidFill>
                  <a:schemeClr val="tx1"/>
                </a:solidFill>
              </a:rPr>
              <a:t>де ρ</a:t>
            </a:r>
            <a:r>
              <a:rPr lang="uk-UA" baseline="-25000" dirty="0" smtClean="0">
                <a:solidFill>
                  <a:schemeClr val="tx1"/>
                </a:solidFill>
              </a:rPr>
              <a:t>п.н.в</a:t>
            </a:r>
            <a:r>
              <a:rPr lang="uk-UA" dirty="0" smtClean="0">
                <a:solidFill>
                  <a:schemeClr val="tx1"/>
                </a:solidFill>
              </a:rPr>
              <a:t> – початкова насиченість водою, част. од.; 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     </a:t>
            </a:r>
            <a:endParaRPr lang="uk-UA" dirty="0" smtClean="0"/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-</a:t>
            </a:r>
            <a:r>
              <a:rPr lang="uk-UA" dirty="0">
                <a:solidFill>
                  <a:schemeClr val="tx1"/>
                </a:solidFill>
              </a:rPr>
              <a:t> під час водонапірного режиму – 0,4 - 0,8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-</a:t>
            </a:r>
            <a:r>
              <a:rPr lang="uk-UA" dirty="0">
                <a:solidFill>
                  <a:schemeClr val="tx1"/>
                </a:solidFill>
              </a:rPr>
              <a:t> під час газонапірного режиму – 0,3 - 0,6;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 - </a:t>
            </a:r>
            <a:r>
              <a:rPr lang="uk-UA" dirty="0">
                <a:solidFill>
                  <a:schemeClr val="tx1"/>
                </a:solidFill>
              </a:rPr>
              <a:t>під час режиму розчиненого газу – 0,15 - 0,3;</a:t>
            </a:r>
          </a:p>
          <a:p>
            <a:pPr algn="l"/>
            <a:r>
              <a:rPr lang="uk-UA" dirty="0">
                <a:solidFill>
                  <a:schemeClr val="tx1"/>
                </a:solidFill>
              </a:rPr>
              <a:t>- завдяки пружному режиму – 0,02 - 0,05;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 - </a:t>
            </a:r>
            <a:r>
              <a:rPr lang="uk-UA" dirty="0">
                <a:solidFill>
                  <a:schemeClr val="tx1"/>
                </a:solidFill>
              </a:rPr>
              <a:t>завдяки гравітаційному режиму – до 0,01.</a:t>
            </a:r>
          </a:p>
          <a:p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47864" y="1268760"/>
            <a:ext cx="34563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/>
              <a:t>η= </a:t>
            </a:r>
            <a:r>
              <a:rPr lang="uk-UA" sz="3200" dirty="0" smtClean="0"/>
              <a:t> </a:t>
            </a:r>
            <a:r>
              <a:rPr lang="uk-UA" sz="3200" dirty="0"/>
              <a:t>η</a:t>
            </a:r>
            <a:r>
              <a:rPr lang="uk-UA" sz="3200" baseline="-25000" dirty="0"/>
              <a:t>ох</a:t>
            </a:r>
            <a:r>
              <a:rPr lang="uk-UA" sz="3200" dirty="0"/>
              <a:t>· η</a:t>
            </a:r>
            <a:r>
              <a:rPr lang="uk-UA" sz="3200" baseline="-25000" dirty="0"/>
              <a:t>вит</a:t>
            </a:r>
            <a:endParaRPr lang="uk-UA" sz="3200" dirty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6145" name="Object 1"/>
          <p:cNvGraphicFramePr>
            <a:graphicFrameLocks noChangeAspect="1"/>
          </p:cNvGraphicFramePr>
          <p:nvPr/>
        </p:nvGraphicFramePr>
        <p:xfrm>
          <a:off x="467544" y="2636912"/>
          <a:ext cx="1728192" cy="11209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Equation" r:id="rId3" imgW="711509" imgH="444693" progId="">
                  <p:embed/>
                </p:oleObj>
              </mc:Choice>
              <mc:Fallback>
                <p:oleObj name="Equation" r:id="rId3" imgW="711509" imgH="444693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2636912"/>
                        <a:ext cx="1728192" cy="11209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3635896" y="2564904"/>
          <a:ext cx="1080120" cy="1205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Equation" r:id="rId5" imgW="406224" imgH="457002" progId="">
                  <p:embed/>
                </p:oleObj>
              </mc:Choice>
              <mc:Fallback>
                <p:oleObj name="Equation" r:id="rId5" imgW="406224" imgH="457002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896" y="2564904"/>
                        <a:ext cx="1080120" cy="120571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uk-UA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27784" y="2852937"/>
            <a:ext cx="10081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/>
              <a:t>η</a:t>
            </a:r>
            <a:r>
              <a:rPr lang="uk-UA" sz="2800" baseline="-25000" dirty="0"/>
              <a:t>ох</a:t>
            </a:r>
            <a:r>
              <a:rPr lang="uk-UA" sz="2800" dirty="0"/>
              <a:t>=</a:t>
            </a: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6150" name="Object 6"/>
          <p:cNvGraphicFramePr>
            <a:graphicFrameLocks noChangeAspect="1"/>
          </p:cNvGraphicFramePr>
          <p:nvPr/>
        </p:nvGraphicFramePr>
        <p:xfrm>
          <a:off x="5292080" y="2492896"/>
          <a:ext cx="3456384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8" name="Equation" r:id="rId7" imgW="1384300" imgH="444500" progId="">
                  <p:embed/>
                </p:oleObj>
              </mc:Choice>
              <mc:Fallback>
                <p:oleObj name="Equation" r:id="rId7" imgW="1384300" imgH="44450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080" y="2492896"/>
                        <a:ext cx="3456384" cy="11521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61688</TotalTime>
  <Words>1873</Words>
  <Application>Microsoft Office PowerPoint</Application>
  <PresentationFormat>Екран (4:3)</PresentationFormat>
  <Paragraphs>116</Paragraphs>
  <Slides>36</Slides>
  <Notes>1</Notes>
  <HiddenSlides>1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36</vt:i4>
      </vt:variant>
    </vt:vector>
  </HeadingPairs>
  <TitlesOfParts>
    <vt:vector size="38" baseType="lpstr">
      <vt:lpstr>Аспект</vt:lpstr>
      <vt:lpstr>Equation</vt:lpstr>
      <vt:lpstr>Розробка та експлуатація нафтових родовищ </vt:lpstr>
      <vt:lpstr>Залишкові запаси</vt:lpstr>
      <vt:lpstr>Етапи розробки родовищ</vt:lpstr>
      <vt:lpstr>Заводнення</vt:lpstr>
      <vt:lpstr>Опори  під час вилучення вуглеводнів з пласта </vt:lpstr>
      <vt:lpstr>Капілярний тиск</vt:lpstr>
      <vt:lpstr>Ефект Жамена</vt:lpstr>
      <vt:lpstr>  Схема формування подвійного електричного шару </vt:lpstr>
      <vt:lpstr>Коефіцієнт нафтовилучення</vt:lpstr>
      <vt:lpstr>Презентація PowerPoint</vt:lpstr>
      <vt:lpstr>Класифікація методів підвищення нафтовилучення</vt:lpstr>
      <vt:lpstr>Гідродинамічні методи</vt:lpstr>
      <vt:lpstr>Зміна напрямків фільтраційних потоків</vt:lpstr>
      <vt:lpstr>Продовження</vt:lpstr>
      <vt:lpstr>Циклічне заводнення</vt:lpstr>
      <vt:lpstr>Форсований відбір рідини</vt:lpstr>
      <vt:lpstr>Застосування інтегрованих технологій</vt:lpstr>
      <vt:lpstr>Газові методи </vt:lpstr>
      <vt:lpstr>Вплив на пласт діоксидом вуглецю</vt:lpstr>
      <vt:lpstr>продовження</vt:lpstr>
      <vt:lpstr>Вплив на пласт вуглеводневим газом</vt:lpstr>
      <vt:lpstr>Вплив на пласт азотом , димовими газами та ін.</vt:lpstr>
      <vt:lpstr>Закачування повітря в пласт</vt:lpstr>
      <vt:lpstr>Фізико-хімічні методи</vt:lpstr>
      <vt:lpstr>Витіснення нафти водними розчинами ПАР.  </vt:lpstr>
      <vt:lpstr>Полімерне заводнення</vt:lpstr>
      <vt:lpstr>Лужне заводнення</vt:lpstr>
      <vt:lpstr>Витіснення нафти композиціями хімреагентів і міцелярними розчинами</vt:lpstr>
      <vt:lpstr>Продовження</vt:lpstr>
      <vt:lpstr>Імпульсно-плазмовий вплив</vt:lpstr>
      <vt:lpstr>Теплові методи</vt:lpstr>
      <vt:lpstr>Паротепловий вплив на пласт</vt:lpstr>
      <vt:lpstr>Внутрішньопластове горіння</vt:lpstr>
      <vt:lpstr>Мікробіологічний вплив</vt:lpstr>
      <vt:lpstr>Схема технології мікробіологічного впливу</vt:lpstr>
      <vt:lpstr>  Ефективність методів підвищення нафтовилучення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Ivan</dc:creator>
  <cp:lastModifiedBy>Admin</cp:lastModifiedBy>
  <cp:revision>55</cp:revision>
  <dcterms:created xsi:type="dcterms:W3CDTF">2020-10-05T18:15:05Z</dcterms:created>
  <dcterms:modified xsi:type="dcterms:W3CDTF">2025-10-08T07:27:49Z</dcterms:modified>
</cp:coreProperties>
</file>