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73" r:id="rId12"/>
    <p:sldId id="259" r:id="rId13"/>
    <p:sldId id="274" r:id="rId14"/>
    <p:sldId id="290" r:id="rId15"/>
    <p:sldId id="287" r:id="rId16"/>
    <p:sldId id="288" r:id="rId17"/>
    <p:sldId id="289" r:id="rId18"/>
    <p:sldId id="260" r:id="rId19"/>
    <p:sldId id="277" r:id="rId20"/>
    <p:sldId id="278" r:id="rId21"/>
    <p:sldId id="280" r:id="rId22"/>
    <p:sldId id="279" r:id="rId23"/>
    <p:sldId id="275" r:id="rId24"/>
    <p:sldId id="261" r:id="rId25"/>
    <p:sldId id="281" r:id="rId26"/>
    <p:sldId id="282" r:id="rId27"/>
    <p:sldId id="283" r:id="rId28"/>
    <p:sldId id="284" r:id="rId29"/>
    <p:sldId id="285" r:id="rId30"/>
    <p:sldId id="276" r:id="rId31"/>
    <p:sldId id="262" r:id="rId32"/>
    <p:sldId id="264" r:id="rId33"/>
    <p:sldId id="263" r:id="rId34"/>
    <p:sldId id="286" r:id="rId35"/>
    <p:sldId id="291" r:id="rId36"/>
    <p:sldId id="272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FFAE1-E03B-4256-8DA4-105CD329A7C9}" type="datetimeFigureOut">
              <a:rPr lang="uk-UA" smtClean="0"/>
              <a:t>07.10.2025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3743C-4E7C-4BF7-81F7-78C3087A4C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14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3743C-4E7C-4BF7-81F7-78C3087A4CA3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AFAD03-F6F9-4D70-8D95-FB7CAAF66BA9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43ADF4-41D2-48EC-BCFB-871133C8A38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Розробка та експлуатація нафтових родовищ</a:t>
            </a:r>
            <a:r>
              <a:rPr lang="uk-UA" b="1" dirty="0"/>
              <a:t> 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ПІДВИЩЕННЯ НАФТОВИЛУЧЕННЯ  З ПЛАСТІВ НА СУЧАСНОМУ ЕТАПІ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89644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8167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методів підвищення нафтовилучення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7621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  Гідродинамічні;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  Газові;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 Фізико-хімічні;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4. Теплові;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5. Біологічні.</a:t>
            </a:r>
          </a:p>
          <a:p>
            <a:pPr algn="l"/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 smtClean="0"/>
              <a:t>Гідродинамічні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3937992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Зміна напрямків фільтраційних </a:t>
            </a:r>
            <a:r>
              <a:rPr lang="uk-UA" i="1" dirty="0" smtClean="0">
                <a:solidFill>
                  <a:schemeClr val="tx1"/>
                </a:solidFill>
              </a:rPr>
              <a:t>потоків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Циклічне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>
                <a:solidFill>
                  <a:schemeClr val="tx1"/>
                </a:solidFill>
              </a:rPr>
              <a:t>. </a:t>
            </a:r>
            <a:endParaRPr lang="uk-UA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Ф</a:t>
            </a:r>
            <a:r>
              <a:rPr lang="uk-UA" i="1" dirty="0" smtClean="0">
                <a:solidFill>
                  <a:schemeClr val="tx1"/>
                </a:solidFill>
              </a:rPr>
              <a:t>орсування </a:t>
            </a:r>
            <a:r>
              <a:rPr lang="uk-UA" i="1" dirty="0">
                <a:solidFill>
                  <a:schemeClr val="tx1"/>
                </a:solidFill>
              </a:rPr>
              <a:t>відбирань рідини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Застосування інтегрованих технологій. </a:t>
            </a:r>
            <a:endParaRPr lang="uk-UA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62068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Зміна напрямків фільтраційних потоків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00808"/>
            <a:ext cx="7772400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Технологія методу полягає в тому, що закачування води припиняється в одні свердловини і переноситься на інші, в результаті чого забезпечується зміна напрямку фільтраційних потоків до 90 °. Фізична сутність процесу полягає в наступному. По-перше, при звичайному заводненні внаслідок вязкісної неоднорідності процесу витіснення утворюються цілики нафти, обійдені водою. По-друге, при витісненні нафти водою водонасиченість вздовж напрямку витіснення збільшується.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При перенесенні фронту нагнітання в пласті створюються змінні за величиною і напрямком градієнти гідродинамічного тиску, вода що нагнітається поступає в застійні малопроникні зони, велика вісь яких тепер перетинається з лініями потоків, і витісняє з них нафту в зони інтенсивного руху води. Обсяг закачування уздовж фронту доцільно розподілити пропорційно залишкової нафтонасиченості.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Продовження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204864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Зміна напряму фільтраційних потоків досягається за рахунок додаткового розрізання покладу на блоки, осередкового заводнювання, перерозподілом відборів і закачування між свердловинами, циклічного заводнювання. Метод технологічний, вимагає лише невеликого резерву і потужності насосних станцій і наявність активної системи заводнювання.  Він дозволяє підтримувати досягнутий рівень видобутку нафти, знижувати  поточну </a:t>
            </a:r>
            <a:r>
              <a:rPr lang="uk-UA" dirty="0" err="1" smtClean="0">
                <a:solidFill>
                  <a:schemeClr val="tx1"/>
                </a:solidFill>
              </a:rPr>
              <a:t>обводненість</a:t>
            </a:r>
            <a:r>
              <a:rPr lang="uk-UA" dirty="0" smtClean="0">
                <a:solidFill>
                  <a:schemeClr val="tx1"/>
                </a:solidFill>
              </a:rPr>
              <a:t>,  і збільшувати охоплення пластів заводненням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772400" cy="7446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Циклічне заводнення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704855" cy="48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64807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Форсований відбір рідини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772400" cy="2466576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Форсований відбір рідини застосовується на пізній стадії розробки, коли </a:t>
            </a:r>
            <a:r>
              <a:rPr lang="uk-UA" dirty="0" err="1" smtClean="0">
                <a:solidFill>
                  <a:schemeClr val="tx1"/>
                </a:solidFill>
              </a:rPr>
              <a:t>обводненість</a:t>
            </a:r>
            <a:r>
              <a:rPr lang="uk-UA" dirty="0" smtClean="0">
                <a:solidFill>
                  <a:schemeClr val="tx1"/>
                </a:solidFill>
              </a:rPr>
              <a:t> досягає більш 75%. При цьому нафтовилучення зростає внаслідок збільшення градієнта тиску і швидкості фільтрації. При цьому методі залучаються до розроблення ділянки пласта, не охоплені заводненням, а також відрив плівковою нафти з поверхні породи.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інтегрованих технологій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772400" cy="367240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Інтегровані технології виділяються в окрему групу і не відносяться до звичайного заводнення водою з метою підтримання пластового тиску. Ці методи спрямовані на вибіркову інтенсифікацію видобутку нафти. Приріст видобутку досягається шляхом організації вертикальних перетоків в неоднорідному пласті через малопроникні перемички з </a:t>
            </a:r>
            <a:r>
              <a:rPr lang="uk-UA" dirty="0" err="1" smtClean="0">
                <a:solidFill>
                  <a:schemeClr val="tx1"/>
                </a:solidFill>
              </a:rPr>
              <a:t>низькопроникних</a:t>
            </a:r>
            <a:r>
              <a:rPr lang="uk-UA" dirty="0" smtClean="0">
                <a:solidFill>
                  <a:schemeClr val="tx1"/>
                </a:solidFill>
              </a:rPr>
              <a:t> шарів в високопроникні на основі спеціального режиму нестаціонарного впливу.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uk-UA" b="1" dirty="0"/>
              <a:t>Газові методи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920008"/>
            <a:ext cx="7200800" cy="393799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діоксидом   вуглецю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i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вуглеводневим газом.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Вплив на пласт азотом, димовими газами та ін.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 Закачування повітря в пласт.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на пласт діоксидом вуглецю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817440"/>
            <a:ext cx="7772400" cy="46358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При розчиненні в воді двоокису вуглецю в'язкість її дещо збільшується. Однак це збільшення незначно. При масовому вмісті у воді 3-5% двоокису вуглецю в'язкість її збільшується лише на 20-30%. Утворюється при розчиненні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у воді вугільна кислота Н2CO3 розчиняє деякі види цементу і породи пласта і підвищує проникність.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У присутності двоокису вуглецю знижується набухання глиняних частинок. Двоокис вуглецю розчиняється в нафті в чотири-десять разів краще, ніж у воді, тому вона може переходити з водного розчину в нафту. Під час переходу міжфазний натяг між ними стає дуже низьким, і витіснення наближається до змішуючого.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764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Залишкові запаси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280920" cy="175260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Середній коефіцієнт кінцевого нафтовилучення пластів у різних країнах і регіонах становить від 25 до 40 %.</a:t>
            </a:r>
          </a:p>
        </p:txBody>
      </p:sp>
      <p:pic>
        <p:nvPicPr>
          <p:cNvPr id="1026" name="Picture 2" descr="Книг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704856" cy="33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4566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продовження</a:t>
            </a:r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2376" y="908720"/>
            <a:ext cx="7772400" cy="511256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Двоокис вуглецю в воді сприяє відмиванню плівковою нафти, що покриває зерна  породи. Внаслідок цього краплі нафти при малому міжфазному натягу вільно переміщаються в порових каналах і фазова проникність нафти збільшується. При розчиненні в нафті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в'язкість нафти зменшується, густина підвищується, а об'єм  значно збільшується: нафта як би набухає. Збільшення об'єму  нафти в 1,5-1,7 рази при розчиненні в ній </a:t>
            </a:r>
            <a:r>
              <a:rPr lang="uk-UA" dirty="0" err="1" smtClean="0">
                <a:solidFill>
                  <a:schemeClr val="tx1"/>
                </a:solidFill>
              </a:rPr>
              <a:t>СО2</a:t>
            </a:r>
            <a:r>
              <a:rPr lang="uk-UA" dirty="0" smtClean="0">
                <a:solidFill>
                  <a:schemeClr val="tx1"/>
                </a:solidFill>
              </a:rPr>
              <a:t> вносить особливо великий внесок в підвищення </a:t>
            </a:r>
            <a:r>
              <a:rPr lang="uk-UA" dirty="0" err="1" smtClean="0">
                <a:solidFill>
                  <a:schemeClr val="tx1"/>
                </a:solidFill>
              </a:rPr>
              <a:t>нафтовилучен</a:t>
            </a:r>
            <a:r>
              <a:rPr lang="uk-UA" dirty="0" smtClean="0">
                <a:solidFill>
                  <a:schemeClr val="tx1"/>
                </a:solidFill>
              </a:rPr>
              <a:t> пластів при розробці родовищ, що містять </a:t>
            </a:r>
            <a:r>
              <a:rPr lang="uk-UA" dirty="0" err="1" smtClean="0">
                <a:solidFill>
                  <a:schemeClr val="tx1"/>
                </a:solidFill>
              </a:rPr>
              <a:t>маловязкі</a:t>
            </a:r>
            <a:r>
              <a:rPr lang="uk-UA" dirty="0" smtClean="0">
                <a:solidFill>
                  <a:schemeClr val="tx1"/>
                </a:solidFill>
              </a:rPr>
              <a:t> нафти.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10473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Вплив на пласт вуглеводневим газом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954080" cy="410445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Технологія змішуючого витіснення нафти газом дозволяє збільшити поточний видобуток і кінцевий коефіцієнт вилучення нафти, а також максимально ефективно використовувати легкі компоненти нафтового газу.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Сухий газ закачується в газові шапки резервуарів з метою підтримання пластового тиску. Іншим продуктом УКПГ є фракції C2-C4, які можна подавати в суміші з сухим газом і / або закачувати їх в оторочку для змішування і отримання додаткових видобутку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936104"/>
          </a:xfrm>
        </p:spPr>
        <p:txBody>
          <a:bodyPr>
            <a:noAutofit/>
          </a:bodyPr>
          <a:lstStyle/>
          <a:p>
            <a:r>
              <a:rPr lang="uk-UA" sz="3200" dirty="0" smtClean="0"/>
              <a:t>Вплив на пласт азотом , димовими газами та ін.</a:t>
            </a:r>
            <a:endParaRPr lang="uk-UA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75252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Метод заснований на горінні твердих </a:t>
            </a:r>
            <a:r>
              <a:rPr lang="uk-UA" dirty="0" err="1" smtClean="0">
                <a:solidFill>
                  <a:schemeClr val="tx1"/>
                </a:solidFill>
              </a:rPr>
              <a:t>порохів</a:t>
            </a:r>
            <a:r>
              <a:rPr lang="uk-UA" dirty="0" smtClean="0">
                <a:solidFill>
                  <a:schemeClr val="tx1"/>
                </a:solidFill>
              </a:rPr>
              <a:t> в рідині без будь-яких герметичних камер або захисних оболонок. Він поєднує теплову дію з механічною і хімічною, а саме: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а) утворюються гази горіння під тиском (до 100 МПа) витісняють зі стовбура в пласт рідину, яка розширює природні і створює нові тріщини;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б) нагріті (180-250 ° С) порохові гази, проникаючи в пласт, розплавляють парафін, смоли і асфальтени;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в) газоподібні продукти горіння складаються в основному з хлористого водню і вуглекислого газу; хлористий водень при наявності води утворює </a:t>
            </a:r>
            <a:r>
              <a:rPr lang="uk-UA" dirty="0" err="1" smtClean="0">
                <a:solidFill>
                  <a:schemeClr val="tx1"/>
                </a:solidFill>
              </a:rPr>
              <a:t>слабоконцентрірованних</a:t>
            </a:r>
            <a:r>
              <a:rPr lang="uk-UA" dirty="0" smtClean="0">
                <a:solidFill>
                  <a:schemeClr val="tx1"/>
                </a:solidFill>
              </a:rPr>
              <a:t> солянокислотного розчин. Вуглекислий газ, розчиняючись в нафті, знижує її в'язкість, поверхневий натяг і збільшує продуктивність свердловини.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Закачування повітря в пласт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173024" cy="420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uk-UA" b="1" dirty="0"/>
              <a:t>Фізико-хімічні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Витіснення нафти водними розчинами ПАР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Полімерне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r>
              <a:rPr lang="uk-UA" i="1" dirty="0">
                <a:solidFill>
                  <a:schemeClr val="tx1"/>
                </a:solidFill>
              </a:rPr>
              <a:t> </a:t>
            </a:r>
            <a:endParaRPr lang="uk-UA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Лужне </a:t>
            </a:r>
            <a:r>
              <a:rPr lang="uk-UA" i="1" dirty="0">
                <a:solidFill>
                  <a:schemeClr val="tx1"/>
                </a:solidFill>
              </a:rPr>
              <a:t>заводнення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Витіснення </a:t>
            </a:r>
            <a:r>
              <a:rPr lang="uk-UA" i="1" dirty="0">
                <a:solidFill>
                  <a:schemeClr val="tx1"/>
                </a:solidFill>
              </a:rPr>
              <a:t>нафти міцелярними розчинами (</a:t>
            </a:r>
            <a:r>
              <a:rPr lang="uk-UA" i="1" dirty="0" err="1">
                <a:solidFill>
                  <a:schemeClr val="tx1"/>
                </a:solidFill>
              </a:rPr>
              <a:t>МР</a:t>
            </a:r>
            <a:r>
              <a:rPr lang="uk-UA" i="1" dirty="0">
                <a:solidFill>
                  <a:schemeClr val="tx1"/>
                </a:solidFill>
              </a:rPr>
              <a:t>)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Імпульсно-плазмовий вплив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uk-UA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152128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solidFill>
                  <a:srgbClr val="FFC000"/>
                </a:solidFill>
              </a:rPr>
              <a:t>Витіснення нафти водними розчинами ПАР</a:t>
            </a:r>
            <a:r>
              <a:rPr lang="uk-UA" sz="3200" dirty="0" smtClean="0">
                <a:solidFill>
                  <a:srgbClr val="FFC000"/>
                </a:solidFill>
              </a:rPr>
              <a:t>. </a:t>
            </a:r>
            <a:br>
              <a:rPr lang="uk-UA" sz="3200" dirty="0" smtClean="0">
                <a:solidFill>
                  <a:srgbClr val="FFC000"/>
                </a:solidFill>
              </a:rPr>
            </a:br>
            <a:endParaRPr lang="uk-UA" sz="3200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772400" cy="338437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Заводнення водними розчинами поверхнево-активних речовин (ПАР) направлено на зниження поверхневого натягу на межі «нафта - вода», збільшення рухливості нафти і поліпшення витіснення її водою. За рахунок поліпшення </a:t>
            </a:r>
            <a:r>
              <a:rPr lang="uk-UA" dirty="0" err="1" smtClean="0">
                <a:solidFill>
                  <a:schemeClr val="tx1"/>
                </a:solidFill>
              </a:rPr>
              <a:t>змочуваності</a:t>
            </a:r>
            <a:r>
              <a:rPr lang="uk-UA" dirty="0" smtClean="0">
                <a:solidFill>
                  <a:schemeClr val="tx1"/>
                </a:solidFill>
              </a:rPr>
              <a:t> породи водою вона вбирається в пори, зайняті нафтою, </a:t>
            </a:r>
            <a:r>
              <a:rPr lang="uk-UA" dirty="0" err="1" smtClean="0">
                <a:solidFill>
                  <a:schemeClr val="tx1"/>
                </a:solidFill>
              </a:rPr>
              <a:t>рівномірніше</a:t>
            </a:r>
            <a:r>
              <a:rPr lang="uk-UA" dirty="0" smtClean="0">
                <a:solidFill>
                  <a:schemeClr val="tx1"/>
                </a:solidFill>
              </a:rPr>
              <a:t> рухається по пласту і краще витісняє нафту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7772400" cy="60068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Полімерне заводнення</a:t>
            </a:r>
            <a:endParaRPr lang="uk-UA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       </a:t>
            </a:r>
            <a:r>
              <a:rPr lang="uk-UA" dirty="0" smtClean="0">
                <a:solidFill>
                  <a:schemeClr val="tx1"/>
                </a:solidFill>
              </a:rPr>
              <a:t>Полімерне заводнення полягає в тому, що в воді розчиняється високомолекулярний хімічний реагент - полімер (поліакриламід), що володіє здатністю навіть при малих концентраціях істотно підвищувати в'язкість води, знижувати її рухливість і за рахунок цього підвищувати охоплення пластів заводненням. Основна і найпростіша властивість полімерів полягає в загущенні води. Це призводить до зменшення співвідношення в'язкості нафти і води в пласті і скорочення умов прориву води, обумовлених відмінністю </a:t>
            </a:r>
            <a:r>
              <a:rPr lang="uk-UA" dirty="0" err="1" smtClean="0">
                <a:solidFill>
                  <a:schemeClr val="tx1"/>
                </a:solidFill>
              </a:rPr>
              <a:t>вязкостей</a:t>
            </a:r>
            <a:r>
              <a:rPr lang="uk-UA" dirty="0" smtClean="0">
                <a:solidFill>
                  <a:schemeClr val="tx1"/>
                </a:solidFill>
              </a:rPr>
              <a:t> або неоднорідністю пласта. Крім того, полімерні розчини, володіючи підвищеною в'язкістю, краще витісняють не тільки нафту, але і зв'язану пластову воду з пористого середовища. Тому вони вступають у взаємодію зі скелетом пористого середовища, тобто породою і цементуючою речовиною. Це викликає адсорбцію молекул полімерів, які випадають з розчину на поверхню пористого середовища і перекривають канали або погіршують фільтрацію в них води. Полімерний розчин переважно надходить в високопроникні шари, і за рахунок цих двох ефектів - підвищення в'язкості розчину і зниження провідності середовища - відбувається істотне зменшення динамічної неоднорідності потоків рідини і, як наслідок, підвищення охоплення пластів заводненням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960722"/>
          </a:xfrm>
        </p:spPr>
        <p:txBody>
          <a:bodyPr/>
          <a:lstStyle/>
          <a:p>
            <a:r>
              <a:rPr lang="uk-UA" dirty="0" smtClean="0"/>
              <a:t>Лужне заводнення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464496"/>
          </a:xfrm>
        </p:spPr>
        <p:txBody>
          <a:bodyPr/>
          <a:lstStyle/>
          <a:p>
            <a:pPr algn="just"/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Метод лужного заводнення нафтових пластів засн ований на взаємодії лугів з пластовими нафтою і породою. При контакті лугу з нафтою відбувається її взаємодія з органічними кислотами, в результаті чого утворюються поверхнево-активні речовини, що знижують міжфазний натяг на межі поділу фаз "нафта - розчин лугу» і збільшують змочуваність породи водою.</a:t>
            </a:r>
            <a:r>
              <a:rPr lang="uk-UA" dirty="0" smtClean="0"/>
              <a:t>     </a:t>
            </a:r>
            <a:r>
              <a:rPr lang="uk-UA" dirty="0" smtClean="0">
                <a:solidFill>
                  <a:schemeClr val="tx1"/>
                </a:solidFill>
              </a:rPr>
              <a:t>Застосування розчинів лугів - один з найефективніших способів зменшення контактного кута змочування породи водою, тобто гідрофілізації пористого середовища, що призводить до підвищення коефіцієнта витіснення нафти водою.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4016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Витіснення нафти композиціями хімреагентів і міцелярними розчинами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Міцелярні розчини являють собою прозорі і напівпрозорі рідини. Вони в основному однорідні і стійкі до фазового поділу, в той час як емульсії нафти в воді чи води в нафті не є прозорими, різнорідні за будовою глобул і характеризуються фазовою нестійкістю.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Механізм витіснення нафти міцелярними розчинами визначається їх фізико-хімічними властивостями. В силу того що міжфазний натяг між розчином і пластовими рідинами (нафтою і водою) дуже низький, розчин, усуваючи дію капілярних сил, витісняє нафту і воду. При розсіяній залишковій нафтонасиченості заводненого пористого середовища перед фронтом витіснення міцелярним розчином розрізнені глобули нафти зливаються в безперервну фазу, накопичується вал нафти - зона підвищеної нафтонасиченості, а за нею - зона підвищеної водонасиченості.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760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Продовження</a:t>
            </a:r>
            <a:endParaRPr lang="uk-UA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2376" y="2132856"/>
            <a:ext cx="7772400" cy="34563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Нафтовий вал витісняє (збирає) тільки нафту, пропускаючи через себе воду. У зоні нафтового валу швидкість фільтрації нафти більша від швидкості фільтрації води. Міцелярний розчин, наступний за водяним валом, захоплює відсталу від нафтового валу нафту і витісняє воду з повнотою, що залежить від </a:t>
            </a:r>
            <a:r>
              <a:rPr lang="uk-UA" dirty="0" err="1" smtClean="0">
                <a:solidFill>
                  <a:schemeClr val="tx1"/>
                </a:solidFill>
              </a:rPr>
              <a:t>міжфазного</a:t>
            </a:r>
            <a:r>
              <a:rPr lang="uk-UA" dirty="0" smtClean="0">
                <a:solidFill>
                  <a:schemeClr val="tx1"/>
                </a:solidFill>
              </a:rPr>
              <a:t> натягу на контакті з водою. Такий механізм процесів фільтрації рідини спостерігається під час витіснення залишкової (нерухомою) нафти з заводненого однорідного пористого середовища.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Етапи розробки родовищ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85392"/>
            <a:ext cx="7920880" cy="5472608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На </a:t>
            </a:r>
            <a:r>
              <a:rPr lang="uk-UA" sz="2400" dirty="0">
                <a:solidFill>
                  <a:schemeClr val="tx1"/>
                </a:solidFill>
              </a:rPr>
              <a:t>першому етапі для видобування нафти максимально можливо використовують природну енергію пласта (пружну енергію, </a:t>
            </a:r>
            <a:r>
              <a:rPr lang="uk-UA" sz="2400" dirty="0" err="1">
                <a:solidFill>
                  <a:schemeClr val="tx1"/>
                </a:solidFill>
              </a:rPr>
              <a:t>енергію</a:t>
            </a:r>
            <a:r>
              <a:rPr lang="uk-UA" sz="2400" dirty="0">
                <a:solidFill>
                  <a:schemeClr val="tx1"/>
                </a:solidFill>
              </a:rPr>
              <a:t> розчиненого газу, енергію </a:t>
            </a:r>
            <a:r>
              <a:rPr lang="uk-UA" sz="2400" dirty="0" err="1">
                <a:solidFill>
                  <a:schemeClr val="tx1"/>
                </a:solidFill>
              </a:rPr>
              <a:t>законтурної</a:t>
            </a:r>
            <a:r>
              <a:rPr lang="uk-UA" sz="2400" dirty="0">
                <a:solidFill>
                  <a:schemeClr val="tx1"/>
                </a:solidFill>
              </a:rPr>
              <a:t> і </a:t>
            </a:r>
            <a:r>
              <a:rPr lang="uk-UA" sz="2400" dirty="0" err="1">
                <a:solidFill>
                  <a:schemeClr val="tx1"/>
                </a:solidFill>
              </a:rPr>
              <a:t>приконтурної</a:t>
            </a:r>
            <a:r>
              <a:rPr lang="uk-UA" sz="2400" dirty="0">
                <a:solidFill>
                  <a:schemeClr val="tx1"/>
                </a:solidFill>
              </a:rPr>
              <a:t>  води, газової шапки, потенціальну енергію гравітаційних сил).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На </a:t>
            </a:r>
            <a:r>
              <a:rPr lang="uk-UA" sz="2400" dirty="0">
                <a:solidFill>
                  <a:schemeClr val="tx1"/>
                </a:solidFill>
              </a:rPr>
              <a:t>другому етапі реалізують методи підтримування пластового тиску шляхом закачування води чи газу. Ці методи прийнято називати вторинними.</a:t>
            </a:r>
          </a:p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         На </a:t>
            </a:r>
            <a:r>
              <a:rPr lang="uk-UA" sz="2400" dirty="0">
                <a:solidFill>
                  <a:schemeClr val="tx1"/>
                </a:solidFill>
              </a:rPr>
              <a:t>третьому етапі для підвищення ефективності розробки родовищ застосовують методи збільшення нафтовилучення.</a:t>
            </a: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Імпульсно-плазмовий вплив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824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В свердловини подається струм напругою 3000В. Він викликає появу електричної дуги, яка призводить до утворення плазми (іонно-електронного газу) і дуже швидкого підвищення температури в пласті приблизно до 2800 градусів. Через такого сильного стрибка температури протягом декількох мікросекунд в місці подачі струму утворюється область високого тиску близько 10 000 </a:t>
            </a:r>
            <a:r>
              <a:rPr lang="uk-UA" dirty="0" err="1" smtClean="0">
                <a:solidFill>
                  <a:schemeClr val="tx1"/>
                </a:solidFill>
              </a:rPr>
              <a:t>атм</a:t>
            </a:r>
            <a:r>
              <a:rPr lang="uk-UA" dirty="0" smtClean="0">
                <a:solidFill>
                  <a:schemeClr val="tx1"/>
                </a:solidFill>
              </a:rPr>
              <a:t>. Розширення плазми викликає миттєву ударну хвилю. Ця хвиля зі швидкістю, що перевищує швидкість звуку, поширюється по рідині, що знаходиться в свердловині, чим викликає сильне її згущення. Коли плазма після поширення ударної хвилі охолоджується, вона за рахунок зворотного тиску викликає приплив в свердловину, завдяки чому продуктивність </a:t>
            </a:r>
            <a:r>
              <a:rPr lang="uk-UA" dirty="0" err="1" smtClean="0">
                <a:solidFill>
                  <a:schemeClr val="tx1"/>
                </a:solidFill>
              </a:rPr>
              <a:t>поаста</a:t>
            </a:r>
            <a:r>
              <a:rPr lang="uk-UA" dirty="0" smtClean="0">
                <a:solidFill>
                  <a:schemeClr val="tx1"/>
                </a:solidFill>
              </a:rPr>
              <a:t>  і свердловини підвищується. Те саме відбувається у пласті. Імпульси струму повторюються в одній точці через однакові часові проміжки безліч разів, і кожен раз  виникає зворотна тяга в пласті свердловина забирає додаткові порції вуглеводнів. За один спуск в свердловину генератор робить близько 1000 імпульсів.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uk-UA" b="1" dirty="0"/>
              <a:t>Теплові методи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6400800" cy="309634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uk-UA" i="1" dirty="0">
                <a:solidFill>
                  <a:schemeClr val="tx1"/>
                </a:solidFill>
              </a:rPr>
              <a:t>Паротепловий вплив  на  </a:t>
            </a:r>
            <a:r>
              <a:rPr lang="uk-UA" i="1" dirty="0" smtClean="0">
                <a:solidFill>
                  <a:schemeClr val="tx1"/>
                </a:solidFill>
              </a:rPr>
              <a:t>пласт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Внутрішньопластове </a:t>
            </a:r>
            <a:r>
              <a:rPr lang="uk-UA" i="1" dirty="0">
                <a:solidFill>
                  <a:schemeClr val="tx1"/>
                </a:solidFill>
              </a:rPr>
              <a:t>горіння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i="1" dirty="0" smtClean="0">
                <a:solidFill>
                  <a:schemeClr val="tx1"/>
                </a:solidFill>
              </a:rPr>
              <a:t> </a:t>
            </a:r>
            <a:r>
              <a:rPr lang="uk-UA" i="1" dirty="0">
                <a:solidFill>
                  <a:schemeClr val="tx1"/>
                </a:solidFill>
              </a:rPr>
              <a:t>Пароциклічний вплив на пласт</a:t>
            </a:r>
            <a:r>
              <a:rPr lang="uk-UA" dirty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/>
          <a:lstStyle/>
          <a:p>
            <a:r>
              <a:rPr lang="uk-UA" dirty="0" err="1" smtClean="0"/>
              <a:t>Паротепловий</a:t>
            </a:r>
            <a:r>
              <a:rPr lang="uk-UA" dirty="0" smtClean="0"/>
              <a:t> вплив на пласт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492896"/>
            <a:ext cx="6115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r>
              <a:rPr lang="uk-UA" dirty="0" err="1" smtClean="0"/>
              <a:t>Внутрішньопластове</a:t>
            </a:r>
            <a:r>
              <a:rPr lang="uk-UA" dirty="0" smtClean="0"/>
              <a:t> горіння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844824"/>
            <a:ext cx="793786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Мікробіологічний вплив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1196752"/>
            <a:ext cx="777240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Мікробіологічний вплив - це технології, засновані на біологічних процесах, в яких використовуються мікробні об'єкти. Протягом процесу закачані в пласт мікроорганізми метаболізують вуглеводні нафти і виділяють корисні продукти життєдіяльності: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• </a:t>
            </a:r>
            <a:r>
              <a:rPr lang="uk-UA" b="1" i="1" dirty="0" smtClean="0">
                <a:solidFill>
                  <a:schemeClr val="tx1"/>
                </a:solidFill>
              </a:rPr>
              <a:t>спирти, розчинники і слабкі кислоти</a:t>
            </a:r>
            <a:r>
              <a:rPr lang="uk-UA" dirty="0" smtClean="0">
                <a:solidFill>
                  <a:schemeClr val="tx1"/>
                </a:solidFill>
              </a:rPr>
              <a:t>, які призводять до зменшення в'язкості, зниження температури плинності нафти, а також видаляють парафін і включення важкої нафти з пористих порід, збільшуючи проникність;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біополімери</a:t>
            </a:r>
            <a:r>
              <a:rPr lang="uk-UA" dirty="0" smtClean="0">
                <a:solidFill>
                  <a:schemeClr val="tx1"/>
                </a:solidFill>
              </a:rPr>
              <a:t>, які, розчиняючись у воді, підвищують її густину, підвищують вилучення нафти при використанні технології заводнення;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біологічні поверхнево-активні речовини</a:t>
            </a:r>
            <a:r>
              <a:rPr lang="uk-UA" dirty="0" smtClean="0">
                <a:solidFill>
                  <a:schemeClr val="tx1"/>
                </a:solidFill>
              </a:rPr>
              <a:t>, які роблять поверхню нафти більш слизькою, зменшуючи тертя об породи;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• </a:t>
            </a:r>
            <a:r>
              <a:rPr lang="uk-UA" b="1" i="1" dirty="0" smtClean="0">
                <a:solidFill>
                  <a:schemeClr val="tx1"/>
                </a:solidFill>
              </a:rPr>
              <a:t>гази</a:t>
            </a:r>
            <a:r>
              <a:rPr lang="uk-UA" dirty="0" smtClean="0">
                <a:solidFill>
                  <a:schemeClr val="tx1"/>
                </a:solidFill>
              </a:rPr>
              <a:t>, які збільшують тиск усередині пласта і допомагають просувати нафту до стовбура свердловини.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03273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Схема технології мікробіологічного впливу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 flipV="1">
            <a:off x="676657" y="363931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Ефективність методів підвищення нафтовилучення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8751" cy="386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6455688" cy="1051560"/>
          </a:xfrm>
        </p:spPr>
        <p:txBody>
          <a:bodyPr/>
          <a:lstStyle/>
          <a:p>
            <a:r>
              <a:rPr lang="uk-UA" dirty="0" smtClean="0"/>
              <a:t>Заводнення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204864"/>
            <a:ext cx="81369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/>
              <a:t>О</a:t>
            </a:r>
            <a:r>
              <a:rPr lang="uk-UA" sz="3200" b="1" dirty="0" smtClean="0"/>
              <a:t>пори  </a:t>
            </a:r>
            <a:r>
              <a:rPr lang="uk-UA" sz="3200" b="1" dirty="0"/>
              <a:t>під час вилучення вуглеводнів з пласта 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136904" cy="4536504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Капілярні </a:t>
            </a:r>
            <a:r>
              <a:rPr lang="uk-UA" b="1" i="1" dirty="0">
                <a:solidFill>
                  <a:schemeClr val="tx1"/>
                </a:solidFill>
              </a:rPr>
              <a:t>сили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в однорідних пластах з гідрофобними породами відіграють негативну роль, вони протидіють витісненню </a:t>
            </a:r>
            <a:r>
              <a:rPr lang="uk-UA" dirty="0" smtClean="0">
                <a:solidFill>
                  <a:schemeClr val="tx1"/>
                </a:solidFill>
              </a:rPr>
              <a:t>нафти</a:t>
            </a:r>
          </a:p>
          <a:p>
            <a:pPr algn="just"/>
            <a:r>
              <a:rPr lang="uk-UA" b="1" i="1" dirty="0" smtClean="0">
                <a:solidFill>
                  <a:schemeClr val="tx1"/>
                </a:solidFill>
              </a:rPr>
              <a:t>       Опори </a:t>
            </a:r>
            <a:r>
              <a:rPr lang="uk-UA" b="1" i="1" dirty="0">
                <a:solidFill>
                  <a:schemeClr val="tx1"/>
                </a:solidFill>
              </a:rPr>
              <a:t>поверхневих шарів. </a:t>
            </a:r>
            <a:r>
              <a:rPr lang="uk-UA" dirty="0">
                <a:solidFill>
                  <a:schemeClr val="tx1"/>
                </a:solidFill>
              </a:rPr>
              <a:t>Фільтраційні опори виникають не лише на межі розділу між нафтою, газом і водою, але й на поверхні розділу тверде тіло-рідина.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r>
              <a:rPr lang="uk-UA" dirty="0" smtClean="0"/>
              <a:t>Капілярний тиск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752600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</a:rPr>
              <a:t>де </a:t>
            </a:r>
            <a:r>
              <a:rPr lang="uk-UA" sz="2800" dirty="0" smtClean="0">
                <a:solidFill>
                  <a:schemeClr val="tx1"/>
                </a:solidFill>
              </a:rPr>
              <a:t>σ </a:t>
            </a:r>
            <a:r>
              <a:rPr lang="uk-UA" sz="2800" dirty="0">
                <a:solidFill>
                  <a:schemeClr val="tx1"/>
                </a:solidFill>
              </a:rPr>
              <a:t>– поверхневий натяг між рідиною і газом, </a:t>
            </a:r>
            <a:r>
              <a:rPr lang="uk-UA" sz="2800" dirty="0" smtClean="0">
                <a:solidFill>
                  <a:schemeClr val="tx1"/>
                </a:solidFill>
              </a:rPr>
              <a:t>Н/м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θ </a:t>
            </a:r>
            <a:r>
              <a:rPr lang="uk-UA" sz="2800" dirty="0">
                <a:solidFill>
                  <a:schemeClr val="tx1"/>
                </a:solidFill>
              </a:rPr>
              <a:t>– </a:t>
            </a:r>
            <a:r>
              <a:rPr lang="uk-UA" sz="2800" dirty="0" smtClean="0">
                <a:solidFill>
                  <a:schemeClr val="tx1"/>
                </a:solidFill>
              </a:rPr>
              <a:t>крайовий </a:t>
            </a:r>
            <a:r>
              <a:rPr lang="uk-UA" sz="2800" dirty="0">
                <a:solidFill>
                  <a:schemeClr val="tx1"/>
                </a:solidFill>
              </a:rPr>
              <a:t>кут змочування на границі поділу </a:t>
            </a:r>
            <a:r>
              <a:rPr lang="uk-UA" sz="2800" dirty="0" smtClean="0">
                <a:solidFill>
                  <a:schemeClr val="tx1"/>
                </a:solidFill>
              </a:rPr>
              <a:t>фаз. </a:t>
            </a:r>
            <a:endParaRPr lang="uk-UA" sz="2800" dirty="0">
              <a:solidFill>
                <a:schemeClr val="tx1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35696" y="2492896"/>
          <a:ext cx="55435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256755" imgH="215806" progId="">
                  <p:embed/>
                </p:oleObj>
              </mc:Choice>
              <mc:Fallback>
                <p:oleObj name="Equation" r:id="rId3" imgW="1256755" imgH="21580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5435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uk-UA" dirty="0" smtClean="0"/>
              <a:t>Ефект </a:t>
            </a:r>
            <a:r>
              <a:rPr lang="uk-UA" dirty="0"/>
              <a:t>Ж</a:t>
            </a:r>
            <a:r>
              <a:rPr lang="uk-UA" dirty="0" smtClean="0"/>
              <a:t>амена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920880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Явище, що супроводжується виникненням додаткових опорів при русі бульбашок газу і рідин, що не змішуються, в капілярних каналах, уперше досліджене Жаменом та названо його ім'ям, </a:t>
            </a:r>
            <a:r>
              <a:rPr lang="uk-UA" i="1" dirty="0" smtClean="0">
                <a:solidFill>
                  <a:schemeClr val="tx1"/>
                </a:solidFill>
              </a:rPr>
              <a:t>ефектом Жамена</a:t>
            </a:r>
            <a:r>
              <a:rPr lang="uk-UA" dirty="0" smtClean="0"/>
              <a:t>. 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endParaRPr lang="uk-UA" sz="2100" dirty="0" smtClean="0"/>
          </a:p>
          <a:p>
            <a:pPr marL="2519363" indent="-2482850" algn="just"/>
            <a:r>
              <a:rPr lang="uk-UA" sz="2100" dirty="0" smtClean="0">
                <a:solidFill>
                  <a:schemeClr val="tx1"/>
                </a:solidFill>
              </a:rPr>
              <a:t>                                 Ефект Жамена - це виникнення в пористому середовищі додаткового протитиску внаслідок того, що поровий канал представляє собою структуру капілярів змінного радіусу і форми. Ефект Жамена залежить від кількості бульбашок газу і ступеня закупорки пор. </a:t>
            </a:r>
          </a:p>
          <a:p>
            <a:pPr algn="just"/>
            <a:endParaRPr lang="uk-UA" dirty="0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644008" y="2996952"/>
          <a:ext cx="321726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409700" imgH="508000" progId="">
                  <p:embed/>
                </p:oleObj>
              </mc:Choice>
              <mc:Fallback>
                <p:oleObj name="Equation" r:id="rId3" imgW="1409700" imgH="508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96952"/>
                        <a:ext cx="3217263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2790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/>
            </a:r>
            <a:br>
              <a:rPr lang="uk-UA" sz="3600" dirty="0"/>
            </a:br>
            <a:r>
              <a:rPr lang="uk-UA" sz="2700" dirty="0"/>
              <a:t> </a:t>
            </a:r>
            <a:r>
              <a:rPr lang="uk-UA" sz="2700" b="1" dirty="0" smtClean="0"/>
              <a:t>Схема формування подвійного електричного шару</a:t>
            </a:r>
            <a:r>
              <a:rPr lang="uk-UA" sz="2700" b="1" dirty="0"/>
              <a:t/>
            </a:r>
            <a:br>
              <a:rPr lang="uk-UA" sz="2700" b="1" dirty="0"/>
            </a:br>
            <a:endParaRPr lang="uk-UA" sz="27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13681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</a:t>
            </a:r>
            <a:r>
              <a:rPr lang="uk-UA" sz="2900" dirty="0" smtClean="0">
                <a:solidFill>
                  <a:schemeClr val="tx1"/>
                </a:solidFill>
              </a:rPr>
              <a:t>Подвійний </a:t>
            </a:r>
            <a:r>
              <a:rPr lang="uk-UA" sz="2900" dirty="0">
                <a:solidFill>
                  <a:schemeClr val="tx1"/>
                </a:solidFill>
              </a:rPr>
              <a:t>електричний шар складається з потенціал - визначальних іонів і шару протиіонів, розташованих у дисперсійному середовищі. Шар протиіонів складається з двох шарів: адсорбційного і дифузного</a:t>
            </a:r>
          </a:p>
        </p:txBody>
      </p:sp>
      <p:pic>
        <p:nvPicPr>
          <p:cNvPr id="3074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920880" cy="35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05273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Коефіцієнт нафтовилучення</a:t>
            </a:r>
            <a:endParaRPr lang="uk-UA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025280"/>
            <a:ext cx="8064896" cy="2428056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де ρ</a:t>
            </a:r>
            <a:r>
              <a:rPr lang="uk-UA" baseline="-25000" dirty="0" smtClean="0">
                <a:solidFill>
                  <a:schemeClr val="tx1"/>
                </a:solidFill>
              </a:rPr>
              <a:t>п.н.в</a:t>
            </a:r>
            <a:r>
              <a:rPr lang="uk-UA" dirty="0" smtClean="0">
                <a:solidFill>
                  <a:schemeClr val="tx1"/>
                </a:solidFill>
              </a:rPr>
              <a:t> – початкова насиченість водою, част. од.;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    </a:t>
            </a:r>
            <a:endParaRPr lang="uk-UA" dirty="0" smtClean="0"/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-</a:t>
            </a:r>
            <a:r>
              <a:rPr lang="uk-UA" dirty="0">
                <a:solidFill>
                  <a:schemeClr val="tx1"/>
                </a:solidFill>
              </a:rPr>
              <a:t> під час водонапірного режиму – 0,4 - 0,8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-</a:t>
            </a:r>
            <a:r>
              <a:rPr lang="uk-UA" dirty="0">
                <a:solidFill>
                  <a:schemeClr val="tx1"/>
                </a:solidFill>
              </a:rPr>
              <a:t> під час газонапірного режиму – 0,3 - 0,6;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- </a:t>
            </a:r>
            <a:r>
              <a:rPr lang="uk-UA" dirty="0">
                <a:solidFill>
                  <a:schemeClr val="tx1"/>
                </a:solidFill>
              </a:rPr>
              <a:t>під час режиму розчиненого газу – 0,15 - 0,3;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- завдяки пружному режиму – 0,02 - 0,05;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- </a:t>
            </a:r>
            <a:r>
              <a:rPr lang="uk-UA" dirty="0">
                <a:solidFill>
                  <a:schemeClr val="tx1"/>
                </a:solidFill>
              </a:rPr>
              <a:t>завдяки гравітаційному режиму – до 0,01.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26876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η= </a:t>
            </a:r>
            <a:r>
              <a:rPr lang="uk-UA" sz="3200" dirty="0" smtClean="0"/>
              <a:t> </a:t>
            </a:r>
            <a:r>
              <a:rPr lang="uk-UA" sz="3200" dirty="0"/>
              <a:t>η</a:t>
            </a:r>
            <a:r>
              <a:rPr lang="uk-UA" sz="3200" baseline="-25000" dirty="0"/>
              <a:t>ох</a:t>
            </a:r>
            <a:r>
              <a:rPr lang="uk-UA" sz="3200" dirty="0"/>
              <a:t>· η</a:t>
            </a:r>
            <a:r>
              <a:rPr lang="uk-UA" sz="3200" baseline="-25000" dirty="0"/>
              <a:t>вит</a:t>
            </a:r>
            <a:endParaRPr lang="uk-UA" sz="32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67544" y="2636912"/>
          <a:ext cx="1728192" cy="11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711509" imgH="444693" progId="">
                  <p:embed/>
                </p:oleObj>
              </mc:Choice>
              <mc:Fallback>
                <p:oleObj name="Equation" r:id="rId3" imgW="711509" imgH="44469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36912"/>
                        <a:ext cx="1728192" cy="1120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635896" y="2564904"/>
          <a:ext cx="1080120" cy="120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406224" imgH="457002" progId="">
                  <p:embed/>
                </p:oleObj>
              </mc:Choice>
              <mc:Fallback>
                <p:oleObj name="Equation" r:id="rId5" imgW="406224" imgH="4570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564904"/>
                        <a:ext cx="1080120" cy="1205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852937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η</a:t>
            </a:r>
            <a:r>
              <a:rPr lang="uk-UA" sz="2800" baseline="-25000" dirty="0"/>
              <a:t>ох</a:t>
            </a:r>
            <a:r>
              <a:rPr lang="uk-UA" sz="2800" dirty="0"/>
              <a:t>=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292080" y="2492896"/>
          <a:ext cx="345638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1384300" imgH="444500" progId="">
                  <p:embed/>
                </p:oleObj>
              </mc:Choice>
              <mc:Fallback>
                <p:oleObj name="Equation" r:id="rId7" imgW="1384300" imgH="444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492896"/>
                        <a:ext cx="3456384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61688</TotalTime>
  <Words>1873</Words>
  <Application>Microsoft Office PowerPoint</Application>
  <PresentationFormat>Екран (4:3)</PresentationFormat>
  <Paragraphs>116</Paragraphs>
  <Slides>36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8" baseType="lpstr">
      <vt:lpstr>Аспект</vt:lpstr>
      <vt:lpstr>Equation</vt:lpstr>
      <vt:lpstr>Розробка та експлуатація нафтових родовищ </vt:lpstr>
      <vt:lpstr>Залишкові запаси</vt:lpstr>
      <vt:lpstr>Етапи розробки родовищ</vt:lpstr>
      <vt:lpstr>Заводнення</vt:lpstr>
      <vt:lpstr>Опори  під час вилучення вуглеводнів з пласта </vt:lpstr>
      <vt:lpstr>Капілярний тиск</vt:lpstr>
      <vt:lpstr>Ефект Жамена</vt:lpstr>
      <vt:lpstr>  Схема формування подвійного електричного шару </vt:lpstr>
      <vt:lpstr>Коефіцієнт нафтовилучення</vt:lpstr>
      <vt:lpstr>Презентація PowerPoint</vt:lpstr>
      <vt:lpstr>Класифікація методів підвищення нафтовилучення</vt:lpstr>
      <vt:lpstr>Гідродинамічні методи</vt:lpstr>
      <vt:lpstr>Зміна напрямків фільтраційних потоків</vt:lpstr>
      <vt:lpstr>Продовження</vt:lpstr>
      <vt:lpstr>Циклічне заводнення</vt:lpstr>
      <vt:lpstr>Форсований відбір рідини</vt:lpstr>
      <vt:lpstr>Застосування інтегрованих технологій</vt:lpstr>
      <vt:lpstr>Газові методи </vt:lpstr>
      <vt:lpstr>Вплив на пласт діоксидом вуглецю</vt:lpstr>
      <vt:lpstr>продовження</vt:lpstr>
      <vt:lpstr>Вплив на пласт вуглеводневим газом</vt:lpstr>
      <vt:lpstr>Вплив на пласт азотом , димовими газами та ін.</vt:lpstr>
      <vt:lpstr>Закачування повітря в пласт</vt:lpstr>
      <vt:lpstr>Фізико-хімічні методи</vt:lpstr>
      <vt:lpstr>Витіснення нафти водними розчинами ПАР.  </vt:lpstr>
      <vt:lpstr>Полімерне заводнення</vt:lpstr>
      <vt:lpstr>Лужне заводнення</vt:lpstr>
      <vt:lpstr>Витіснення нафти композиціями хімреагентів і міцелярними розчинами</vt:lpstr>
      <vt:lpstr>Продовження</vt:lpstr>
      <vt:lpstr>Імпульсно-плазмовий вплив</vt:lpstr>
      <vt:lpstr>Теплові методи</vt:lpstr>
      <vt:lpstr>Паротепловий вплив на пласт</vt:lpstr>
      <vt:lpstr>Внутрішньопластове горіння</vt:lpstr>
      <vt:lpstr>Мікробіологічний вплив</vt:lpstr>
      <vt:lpstr>Схема технології мікробіологічного впливу</vt:lpstr>
      <vt:lpstr>  Ефективність методів підвищення нафтовилучення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55</cp:revision>
  <dcterms:created xsi:type="dcterms:W3CDTF">2020-10-05T18:15:05Z</dcterms:created>
  <dcterms:modified xsi:type="dcterms:W3CDTF">2025-10-08T07:27:49Z</dcterms:modified>
</cp:coreProperties>
</file>