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199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896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1526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5993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7240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1671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9817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48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472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759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565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996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625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75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65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785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FD3D0-21F7-43D5-A1C8-3772FE1C6AEA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AE1FAE5-9527-4ACE-BD82-00BC044F4B4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222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9201" y="0"/>
            <a:ext cx="9015412" cy="1219201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№2</a:t>
            </a:r>
            <a:br>
              <a:rPr lang="uk-UA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 </a:t>
            </a:r>
            <a:r>
              <a:rPr lang="uk-UA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 української літературної мови.</a:t>
            </a:r>
            <a:r>
              <a:rPr lang="uk-UA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89213" y="1892301"/>
            <a:ext cx="8915399" cy="4011362"/>
          </a:xfrm>
        </p:spPr>
        <p:txBody>
          <a:bodyPr/>
          <a:lstStyle/>
          <a:p>
            <a:pPr algn="r"/>
            <a:r>
              <a:rPr lang="uk-UA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Мова, як відомо, є не лише засобом спілкування. </a:t>
            </a:r>
            <a:endParaRPr lang="uk-UA" b="1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</a:t>
            </a:r>
            <a:r>
              <a:rPr lang="uk-UA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 спосіб сприймання світу, відтворення його в свідомості людини. </a:t>
            </a:r>
            <a:endParaRPr lang="uk-UA" b="1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Кожен </a:t>
            </a:r>
            <a:r>
              <a:rPr lang="uk-UA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 сприймає світ не зовсім так, як інші народи, </a:t>
            </a:r>
            <a:endParaRPr lang="uk-UA" b="1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тому </a:t>
            </a:r>
            <a:r>
              <a:rPr lang="uk-UA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усіх мовах є щось неповторне, оригінальне. </a:t>
            </a:r>
            <a:endParaRPr lang="uk-UA" b="1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Кожна </a:t>
            </a:r>
            <a:r>
              <a:rPr lang="uk-UA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 має власне світло, яке виблискує в безмежному океані мов Землі.</a:t>
            </a:r>
          </a:p>
          <a:p>
            <a:pPr algn="r"/>
            <a:r>
              <a:rPr lang="uk-UA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 Пономарів</a:t>
            </a:r>
          </a:p>
          <a:p>
            <a:endParaRPr lang="uk-UA" dirty="0"/>
          </a:p>
        </p:txBody>
      </p:sp>
      <p:pic>
        <p:nvPicPr>
          <p:cNvPr id="1028" name="Picture 4" descr="Стилі мовлення by Анастасия Мирошн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4" y="863600"/>
            <a:ext cx="3438525" cy="212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917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049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 стиль</a:t>
            </a:r>
            <a:endParaRPr lang="uk-UA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244600"/>
            <a:ext cx="8915400" cy="55245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</a:t>
            </a:r>
            <a:r>
              <a:rPr lang="uk-UA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засоби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абстрактна лексика, символи, велика кількість термінів, схем, таблиць, графіків, зразків-символів, часто іншомовних слів, наукова фразеологія (стійкі терміно­логічні словосполучення), цитати, посилання, однозначна загаль­новживана лексика, безсуб'єктність, безособовість синтаксису, відсутність всього того, що вказувало б на особу автора, його уподобання (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-експресивних синонімів, суфіксів, бага­тозначних слів, художніх тропів, індивідуальних неологізмів).</a:t>
            </a:r>
          </a:p>
          <a:p>
            <a:pPr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 стиль має такі </a:t>
            </a:r>
            <a:r>
              <a:rPr lang="uk-UA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підстилі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 на­уковий, науково-популярний, науково-публіцистич­ний, науково-навчальний, виробничо-технічний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 науковий стиль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обслуговує фахівців певної галузі науки. Це наукові дослідження в галузі мово­знавства, медицини, космонавтики тощо.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Науково-публіцистичний стиль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використо­вується в газетах і журналах. Цим стилем журналісти пишуть повідомлення про досягнення науки і техніки.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Науково-популярний стиль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має на меті зацікави­ти науковою інформацією широке коло людей неза­лежно від їхньої професії та підготовки.  Цим стилем пишеться наукова література (статті, брошури) на ме­дичні, космічні, біологічні та інші теми.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Науково-навчальним стилем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пишуться підручни­ки, посібники та інша література, призначена для навчальних закладів.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Виробничо-технічний стиль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мова літератури, що обслуговує різні сфери господарства й виробництва (інструкції, проспекти тощо).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2668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2038" y="624110"/>
            <a:ext cx="8911687" cy="683990"/>
          </a:xfrm>
        </p:spPr>
        <p:txBody>
          <a:bodyPr>
            <a:normAutofit fontScale="90000"/>
          </a:bodyPr>
          <a:lstStyle/>
          <a:p>
            <a:r>
              <a:rPr lang="uk-UA" sz="3100" b="1" dirty="0">
                <a:solidFill>
                  <a:schemeClr val="accent1"/>
                </a:solidFill>
              </a:rPr>
              <a:t>Публіцистичний стиль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447800"/>
            <a:ext cx="8915400" cy="51943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 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Публіцистичний стиль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термін, яким позначають: 1) функціональний стиль літературної мови, що викорис­товується у сфері масової інформації (мова преси; мова радіо і телебачення); 2)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забарвлену, піднесену мову з ознаками вольової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оцінності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в цьому другому зна­ченні названий стиль виступає синонімом до понять "ора­торський стиль", "риторичний стиль".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використання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публіцистичного стилю – громадсько-політична, суспільно-культурна, виробнича діяльність, навчання.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призначення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служити розв'язанню суспільно-політичних питань, активно впливати на читачів, переконува­ти у справедливості певної ідеї, спонукати їх до творчої діяль­ності, пропагувати прогресивні ідеї, знання, здоровий спосіб життя.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використання і призначення публіцистичного стилю вплинули на формування його відповідних ознак: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логізація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емоційна виразність, оцінка – соціально-політична, ідеологіч­на, естетична, моральна, пристрасне ставлення до предмета мовлення, змісту, інформації, поєднання точності висловленої інформації, наукових положень 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-експресивною чи імперативною образністю художнього конкретно-чуттєвого ба­чення питання чи проблеми.</a:t>
            </a:r>
          </a:p>
          <a:p>
            <a:endParaRPr lang="uk-UA" dirty="0"/>
          </a:p>
        </p:txBody>
      </p:sp>
      <p:pic>
        <p:nvPicPr>
          <p:cNvPr id="8194" name="Picture 2" descr="Cтилі мовлення та як їх розрізня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1308100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504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6809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1"/>
                </a:solidFill>
              </a:rPr>
              <a:t>Публіцистичний стиль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46300" y="1295400"/>
            <a:ext cx="9358312" cy="5461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ознаки: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спрямованість на новизну; динамічність; актуалізація сучасності;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інформаційність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політична, суспільна, морально-етична оцінка того, про що пишеться або мовиться; синтез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логізації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образ­ності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мовного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вираження, що нагадує про близькість публіцис­тичного стилю до наукового і художнього; документально-фак­тологічна точність; декларативність;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закличність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поєднаність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стандарту й експресії; авторська пристрасть; емоційність, прос­тота і доступність; переконливість. Усі ці й інші ознаки ство­рюють враження "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багатостильовості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публіцистичного стилю, який настільки розростається й розгалужується поза власне публіцистичним, що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підстилі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дають підстави називати їх окремими стилями (газетним, журнальним, телевізійним тощо).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</a:t>
            </a:r>
            <a:r>
              <a:rPr lang="uk-UA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засоби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сплав елементів наукового, офіційно-ділового, художнього стилів. З одного боку, у ньому широко використовується суспільно-політична лексика, політичні заклики, гасла, точні наймену­вання (подій, дат, учасників, місця), а з іншого – багатознач­на образна лексика, що здатна привернути увагу читача і впли­нути на нього, художні засоби – тропи і фігури. Всі лексеми, як правило, чітко поділяються на позитивно-оцінні й негативно-оцінні. Навіть при художньому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домислі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публіцистичному стилі авторське "я" збігається з фактичним мовцем.</a:t>
            </a:r>
          </a:p>
          <a:p>
            <a:pPr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Публіцистичний стиль має такі </a:t>
            </a:r>
            <a:r>
              <a:rPr lang="uk-UA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підстилі</a:t>
            </a:r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 публіцистичний, художньо-публіцистичний, науково-публіцистичний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 публіцистичний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або стиль засобів масової інформації (газети, часописи, радіо, телебачення, реклама).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Художньо-публіцистичний стиль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(памфлети, фейлетони, нариси, есе).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Науково-публіцистичний стиль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(критичні статті, аналітичні огляди, соціальні потреби).</a:t>
            </a:r>
          </a:p>
          <a:p>
            <a:pPr marL="0" indent="0" algn="just">
              <a:buNone/>
            </a:pPr>
            <a:endParaRPr lang="uk-UA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72837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0"/>
            <a:ext cx="8911687" cy="1859868"/>
          </a:xfrm>
        </p:spPr>
        <p:txBody>
          <a:bodyPr>
            <a:normAutofit/>
          </a:bodyPr>
          <a:lstStyle/>
          <a:p>
            <a:r>
              <a:rPr lang="uk-UA" sz="31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Художній стиль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460500"/>
            <a:ext cx="8915400" cy="50165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dirty="0"/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Художній стиль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(художня мова, мова художньої літера­тури) – мова, яка моделює світ через конкретно-чуттєві образи й виконує естетичну функцію. Естетична функція художньої мови передбачає вплив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образів на емоції реципієнта, здатність розкривати вторинний зміст слова. До позамовних чинників художнього стилю нале­жать естетичні, соціальні, психічні та інші засади мовно-художньої творчості. Художній стиль – це особливий спо­сіб мислення й усвідомлення дійсності. У ньому можливі поєднання елементів усіх стилів літературної мови, а також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діалектизмів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жар­гонізмів та інших складників, якщо це вмотивоване потребами мис­тецького зображення дійсності. Художній стиль обслуговує духовно-естетичну сферу життя народу.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використання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художнього стилю – індивідуальна і колективна творча діяльність, література, різні види мистецтва, культура, освіта.</a:t>
            </a: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Як довести художній стиль - література 20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675" y="97742"/>
            <a:ext cx="2600325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223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0825" y="90710"/>
            <a:ext cx="8911687" cy="493490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Художній стиль</a:t>
            </a:r>
            <a:endParaRPr lang="uk-UA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7599" y="584200"/>
            <a:ext cx="10515601" cy="62738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використання 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художнього стилю – індивідуальна і колективна творча діяльність, література, різні види мистецтва, культура, освіта.</a:t>
            </a:r>
          </a:p>
          <a:p>
            <a:pPr algn="just"/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призначення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впливати засоба­ми художнього слова через систему образів на розум, почуття і волю читачів, формувати ідейні переконання, моральні якості  та естетичні смаки.</a:t>
            </a:r>
          </a:p>
          <a:p>
            <a:pPr algn="just"/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ознаки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образність, пое­тичність, естетика мовлення, експресія як інтенсивність вира­ження, </a:t>
            </a:r>
            <a:r>
              <a:rPr lang="uk-UA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зображуваність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(конкретно-чуттєве живописання дійс­ності – людей, природи, явищ, понять, якостей, властивостей, відношень). У художньому стилі все подається через призму соціальної орієнтації, світогляду, інтелекту і світовідчуття осо­бистості (образ автора) і все зображуване спрямовується на осо­бистість читача (слухача). Тому в художньому стилі (зокрема, в художніх творах), крім об'єктивності реального світу, існує і суб'єктивність сприйняття його людиною.</a:t>
            </a:r>
          </a:p>
          <a:p>
            <a:pPr algn="just"/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</a:t>
            </a:r>
            <a:r>
              <a:rPr lang="uk-UA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засоби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багатство найрізноманітнішої лексики з переважанням слів конкретно-чуттєвого сприймання (назви осіб, речей, дій, явищ, ознак); </a:t>
            </a:r>
            <a:r>
              <a:rPr lang="uk-UA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-експресивна лексика, різні види синонімів, антонімів, омонімів, фразеологізмів; використання із стилістичною метою </a:t>
            </a:r>
            <a:r>
              <a:rPr lang="uk-UA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історизмів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архаїзмів, </a:t>
            </a:r>
            <a:r>
              <a:rPr lang="uk-UA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діалектизмів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просторічних елементів. Повна свобода синтаксичного конструювання: використовуються всі семантико-граматичні типи речень, синтаксичних </a:t>
            </a:r>
            <a:r>
              <a:rPr lang="uk-UA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особливості інтонування та ритмомелодики. На доборі та організації мовно-виражальних засобів позначається індивідуально-авторське світосприйняття, світовідчуття та світобачення, яке мусить завжди орієнтуватися на літературну норму. Все має право на використання в цьому стилі, якщо відповідає вимогам естетичної міри, стилістичної доцільності.</a:t>
            </a:r>
          </a:p>
          <a:p>
            <a:pPr algn="just"/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Художній стиль поділяється на такі </a:t>
            </a:r>
            <a:r>
              <a:rPr lang="uk-UA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підстилі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родами і жанрами літератури): </a:t>
            </a:r>
            <a:r>
              <a:rPr lang="uk-UA" sz="6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епічні, ліричні, драматичні, комбіновані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Епічні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(прозові: епопея, роман, повість, оповідання, нарис);</a:t>
            </a:r>
          </a:p>
          <a:p>
            <a:pPr algn="just"/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Ліричні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(поема, балада, пісня, поезія);</a:t>
            </a:r>
          </a:p>
          <a:p>
            <a:pPr algn="just"/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Драматичні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(драма, трагедія, комедія, мелодрама, водевіль);</a:t>
            </a:r>
          </a:p>
          <a:p>
            <a:pPr algn="just"/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Комбіновані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(ліро-епічний твір, драма-феєрія, усмішка тощо).</a:t>
            </a:r>
          </a:p>
          <a:p>
            <a:pPr marL="0" indent="0" algn="just">
              <a:buNone/>
            </a:pPr>
            <a:r>
              <a:rPr lang="uk-UA" sz="7400" dirty="0"/>
              <a:t> </a:t>
            </a:r>
          </a:p>
          <a:p>
            <a:endParaRPr lang="uk-UA" dirty="0"/>
          </a:p>
        </p:txBody>
      </p:sp>
      <p:pic>
        <p:nvPicPr>
          <p:cNvPr id="10242" name="Picture 2" descr="Іменна Кулькова Ручка З Вашої Гравіюванням . 14 — Купити Недорого на  Bigl.ua (1190122739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01" y="5105400"/>
            <a:ext cx="2997200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003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17290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accent1"/>
                </a:solidFill>
              </a:rPr>
              <a:t>Офіційно-діловий стиль</a:t>
            </a:r>
            <a:endParaRPr lang="uk-UA" sz="2800" dirty="0">
              <a:solidFill>
                <a:schemeClr val="accent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968500" y="1206500"/>
            <a:ext cx="9536112" cy="5461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/>
              <a:t> 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Офіційно-діловий стиль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різновид української літера­турної мови, що відповідає певним усталеним формам спілкування між установами, окремою особою та устано­вою, між посадовими особами. Це мова державних доку­ментів, указів, договорів, законів, кодексів, актів. Офіцій­но-діловий стиль має виразний книжний характер, від­значається характерними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мовними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текстовими стандар­тами. Завдяки їм ділове спілкування уніфікується, що сприяє, зокрема, й використанню технічних засобів пе­редавання інформації.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використання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офіційно-ділового стилю мови – це офіційне спілкування в державно-політичному, громадському й економічному житті, законодавство, адміністративно-господарська діяльність.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призначення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регулювання ділових відносин мовців у державно-правовій і суспільно-виробничій сферах, обслуго­вування громадянських потреб людей у типових ситуаціях.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ознаки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регулювально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-імперативний характер, документальність (кожний офіційний папір повинен мати характер документа), стабільність (тривалий час зберігає традиційні форми), стислість, чіткість, висока стандар­тизація значної частини висловів, сувора регламентація тексту.</a:t>
            </a:r>
          </a:p>
          <a:p>
            <a:pPr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Офіційно-діловий стиль має свою офіційно-ділову лексику, але вона не є особливо чисельною, такою, як терміни у науково­му стилі. Колорит офіційності, діловитості формується не так лексикою, як стабільною композицією тексту, який складається загалом із загальновживаної лексики, і тільки окремі лексеми є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стилістемами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офіційно-ділового стилю. </a:t>
            </a:r>
          </a:p>
          <a:p>
            <a:endParaRPr lang="uk-UA" dirty="0"/>
          </a:p>
        </p:txBody>
      </p:sp>
      <p:pic>
        <p:nvPicPr>
          <p:cNvPr id="11266" name="Picture 2" descr="Діловий стиль і особливості офіційного ділового стилю в мові, поведінці та  одяз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475" y="85042"/>
            <a:ext cx="3057525" cy="149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164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159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1"/>
                </a:solidFill>
              </a:rPr>
              <a:t>Офіційно-діловий стиль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346200"/>
            <a:ext cx="8915400" cy="5029200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</a:t>
            </a: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 нейтральному тлі загальновживаних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елементів широке використання суспільно-політич­ної та адміністративно-канцелярської термінології (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відряджен­ня, протокол, наказ, вищезазначений, вищезгаданий, нижчепід­писаний, пред'явник, пред'явлений, заява, заявник, сторони, по­казання, ухвала, угода, розпорядження, резолюція, інструкція, план, звіт, документ, декларація, кредит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специфічна терміно­логія на зразок 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порушити питання, подати пропозицію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відсут­ність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-експресивної лексики і будь-якої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індиві­дуальності автора, обмежена синонімія. У синтаксисі офіційно-ділового стилю переважають: безособові і наказові форми дієслів; безособові, інфінітивні,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неозначено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-особові, узагальне­но-особові речення; іменний присудок, складні синтаксичні конструкції, дієприкметникові і дієприслівникові звороти. Обо­в'язковим є чітко регламентоване розміщення і побудова текс­ту, обсяг основних частин, наявність обов'язкових стандарт­них висловів (тому в діловому спілкуванні прийнято частіше користуватися готовими бланками).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9184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0779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1"/>
                </a:solidFill>
              </a:rPr>
              <a:t>Офіційно-діловий </a:t>
            </a:r>
            <a:r>
              <a:rPr lang="uk-UA" b="1" dirty="0" smtClean="0">
                <a:solidFill>
                  <a:schemeClr val="accent1"/>
                </a:solidFill>
              </a:rPr>
              <a:t>стиль - </a:t>
            </a:r>
            <a:r>
              <a:rPr lang="uk-UA" b="1" dirty="0" err="1"/>
              <a:t>підстилі</a:t>
            </a:r>
            <a:r>
              <a:rPr lang="uk-UA" dirty="0"/>
              <a:t>: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082800" y="1435100"/>
            <a:ext cx="9421812" cy="5194300"/>
          </a:xfrm>
        </p:spPr>
        <p:txBody>
          <a:bodyPr/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Офіційно-діловий стиль має такі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законодавчий, дипломатичний, адміністративно-канцелярський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(закони, укази, статути, постанови).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(міжнародні угоди – конвенції, повідомлення – комюніке, звернення – ноти, протоколи).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Адміністративно-канцелярський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(накази, інструкції, розпорядження, довідки, заяви, звіти).</a:t>
            </a: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Законодавчий </a:t>
            </a:r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складають документи, які виконують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настановчо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-регулювальну функцію в державному і суспільно­му житті, утверджують обов'язкові правові норми: декрети, закони, кодекси, конституції, укази, постанови, рішення. Мова цих документів, хоч і насичена юридичною термінологією, ус­кладненими синтаксичними конструкціями з відокремленням, підрядністю, повинна бути доступною і зрозумілою кожному громадянинові держави, бо всі мають однакове конституційне право на таку законодавчу інформацію.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250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509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1"/>
                </a:solidFill>
              </a:rPr>
              <a:t>Офіційно-діловий стиль - </a:t>
            </a:r>
            <a:r>
              <a:rPr lang="uk-UA" b="1" dirty="0" err="1"/>
              <a:t>підстилі</a:t>
            </a:r>
            <a:r>
              <a:rPr lang="uk-UA" dirty="0"/>
              <a:t>: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08200" y="1371600"/>
            <a:ext cx="9396412" cy="5257800"/>
          </a:xfrm>
        </p:spPr>
        <p:txBody>
          <a:bodyPr/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Дипломатичний </a:t>
            </a:r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обслуговує дипломатичну службу, контакти Української держави з іншими державами, міжнарод­ним співтовариством і всесвітніми організаціями. Цей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характеризується специфічною лексикою, термінологією, серед якої чимало запозичень, та своєрідними формулами диплома­тичної ввічливості.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дипломатичних належать:</a:t>
            </a:r>
          </a:p>
          <a:p>
            <a:pPr lvl="0"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організаційно-регулюючі документи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(конвенція, пакт, угода, протокол про наміри);</a:t>
            </a:r>
          </a:p>
          <a:p>
            <a:pPr lvl="0"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організаційно-впливові документи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(декларація, нота, вер­бальна нота, міжнародна заява);</a:t>
            </a:r>
          </a:p>
          <a:p>
            <a:pPr lvl="0"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інформативно-описові документи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(меморандум, комюніке).</a:t>
            </a:r>
          </a:p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Адміністративно-канцелярський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забезпечує зв'язок усього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-виконавчого апа­рату держави між його внутрішніми підрозділами і кожним громадянином держави. Він єдиний з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дохо­дить до кожного члена суспільства, як і розмовний стиль, особ­ливо нині, коли Україна стає правовою державою.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35563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2590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 адміністративно-канцелярської документації виділяють: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714500"/>
            <a:ext cx="8915400" cy="4749800"/>
          </a:xfrm>
        </p:spPr>
        <p:txBody>
          <a:bodyPr>
            <a:normAutofit/>
          </a:bodyPr>
          <a:lstStyle/>
          <a:p>
            <a:pPr algn="just"/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інформаційно-довідкові 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(графік, довідка, доповідна запи­ска, доповідь, запрошення, зведення, звіт, огляд, оголошення, перелік, план, повідомлення, пояснювальна записка, пропозиція, протокол, спи­сок, стенограма, таблиця, телефонограма та інші);</a:t>
            </a:r>
          </a:p>
          <a:p>
            <a:pPr algn="just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розпорядчі документи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(вказівка, наказ, постанова, резолюція, рішен­ня, розпорядження, ухвала тощо);</a:t>
            </a:r>
          </a:p>
          <a:p>
            <a:pPr algn="just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 документи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(інструкція, правила, положення, програма, регламент, розпорядок, статут, функціональні обов'язки тощо);</a:t>
            </a:r>
          </a:p>
          <a:p>
            <a:pPr algn="just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 з особового складу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(анкета, автобіографія, відрядження, записка про переведення на інше місце роботи, заява, контракт, накази з особового складу, особова карточка, особова справа, посвідчення, резю­ме, угода, ухвала, характеристика тощо).</a:t>
            </a: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2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9625" y="141510"/>
            <a:ext cx="8911687" cy="683990"/>
          </a:xfrm>
        </p:spPr>
        <p:txBody>
          <a:bodyPr/>
          <a:lstStyle/>
          <a:p>
            <a:r>
              <a:rPr lang="uk-UA" b="1" dirty="0">
                <a:solidFill>
                  <a:schemeClr val="accent1"/>
                </a:solidFill>
              </a:rPr>
              <a:t>Українська</a:t>
            </a:r>
            <a:r>
              <a:rPr lang="uk-UA" dirty="0">
                <a:solidFill>
                  <a:schemeClr val="accent1"/>
                </a:solidFill>
              </a:rPr>
              <a:t> </a:t>
            </a:r>
            <a:r>
              <a:rPr lang="uk-UA" b="1" dirty="0">
                <a:solidFill>
                  <a:schemeClr val="accent1"/>
                </a:solidFill>
              </a:rPr>
              <a:t>мова</a:t>
            </a:r>
            <a:endParaRPr lang="uk-UA" dirty="0">
              <a:solidFill>
                <a:schemeClr val="accent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104900"/>
            <a:ext cx="8915400" cy="557530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найбільше багатство і нації, і кожної окремої людини. Без мови немає народу. Вона є однією з найістотніших ознак нації і реально існує як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діяльність членів відповідної етнічної спільноти.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Мова – найважливіший, універсальний засіб спілкуван­ня, організації та координації всіх видів суспільної діяль­ності: галузі виробництва, побуту, обслуговування, культури, освіти, науки.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єдина національна мова українсько­го народу. Нею послуговуються також українці, які прожи­вають за межами України: у Росії, Білорусі, Казахстані, Польщі, Словаччині, Румунії, Канаді, США, Австралії та інших країнах. Українська мова входить до найпоширеніших мов світу, нею розмовляє близько 45 мільйонів людей. Вона належить до східної підгрупи слов'янських мов, що входять до індоєвропейської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сім'ї.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статті 10 Конституції України, прийнятої Верховною Радою 28 червня 1996 року, українська мова є державною мовою в Україні.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мова завдяки своєму тривалому розвиткові має струнку звукову й чітку граматичну системи, достатньо впо­рядковані виражальні засоби.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"українська мова" охоплює всі різновиди мови, що ними користуються люди: діалекти, говори, говірки, жаргони, сленги, літературну мову.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19284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>
            <a:noAutofit/>
          </a:bodyPr>
          <a:lstStyle/>
          <a:p>
            <a:r>
              <a:rPr lang="uk-U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 адміністративно-канцелярської документації виділяють:</a:t>
            </a: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019300" y="1371600"/>
            <a:ext cx="9485312" cy="530860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 господарсько-договірної діяльності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(договір поставки; договір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договір про майнову відповідальність відповідальних осіб; договір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капітальне будівництво; договір з наукової діяль­ності; договір на здійснення кредитно-розрахункового обслуговування; договір про депозитний вклад; кредитний договір; договір про спільну ді­яльність;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лізінгова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угода; договір про пайовий внесок; договір про посе­редницькі послуги; договір на інформаційно-довідкове обслуговування; договір на брокерське обслуговування; установчий договір про створення асоціації; установчий договір про створення на пайових засадах комер­ційного банку; договір про заснування малого підприємства; договір оренди, договір оренди з правом викупу; договір продажу майна держав­них підприємств, установ, організацій юридичним особам; договір про­дажу майна державних підприємств громадянам (групі громадян) тощо);</a:t>
            </a:r>
          </a:p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 господарсько-претензійної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 (протокол розбіж­ностей до договорів, комерційний акт, претензійний лист, позовна заява тощо);</a:t>
            </a:r>
          </a:p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обліково-фінансові документи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(акти (акт) про результати інвентари­зації матеріальних цінностей; акт оцінки наявності оборотних коштів; акт оцінки вартості основних фондів, що підлягають викупові (продажу); акт оцінки вартості незавершеного будівництва; акт оцінки вартості майна; державний акт про викуп майна державного підприємства; акт про ре­зультат ревізії каси, акцепт; відмова від акцепту; доручення; заява-зобов'язання; заява про відкриття рахунку в банку; квитанція; накладна; розпис­ка; трудові угоди та інші);</a:t>
            </a:r>
          </a:p>
        </p:txBody>
      </p:sp>
    </p:spTree>
    <p:extLst>
      <p:ext uri="{BB962C8B-B14F-4D97-AF65-F5344CB8AC3E}">
        <p14:creationId xmlns:p14="http://schemas.microsoft.com/office/powerpoint/2010/main" val="2483365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2890"/>
          </a:xfrm>
        </p:spPr>
        <p:txBody>
          <a:bodyPr>
            <a:normAutofit/>
          </a:bodyPr>
          <a:lstStyle/>
          <a:p>
            <a:r>
              <a:rPr lang="uk-UA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 адміністративно-канцелярської документації виділяють:</a:t>
            </a:r>
            <a:endParaRPr lang="uk-UA" sz="2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00312" y="1790700"/>
            <a:ext cx="8915400" cy="4768222"/>
          </a:xfrm>
        </p:spPr>
        <p:txBody>
          <a:bodyPr/>
          <a:lstStyle/>
          <a:p>
            <a:pPr algn="just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 зовнішньоекономічної діяльності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а) документи з орга­нізації зовнішньоекономічних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/комерційні листи: запит-відповідь на запит; пропозиція (оферта) – відповідь на пропозицію; рекламація (претензія) – відповідь на рекламацію; контракт; доповнення до контрак­ту; запис бесіди (ділової розмови); б) документи для створення спільних підприємств (протокол намірів про створення спільних підприємств; до­говір і статут спільного підприємства).</a:t>
            </a:r>
          </a:p>
          <a:p>
            <a:endParaRPr lang="uk-UA" dirty="0"/>
          </a:p>
        </p:txBody>
      </p:sp>
      <p:pic>
        <p:nvPicPr>
          <p:cNvPr id="12290" name="Picture 2" descr="Приклад тексту ділового стилю з літератури. Невеликий текст ділового стилю  мови: приклади. Офіційно-діловий стиль мови: приклади текстів короткі.  Приклад маленького тексту наукового і ділового стил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174811"/>
            <a:ext cx="6667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31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27000"/>
            <a:ext cx="8911687" cy="55880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203555"/>
              </p:ext>
            </p:extLst>
          </p:nvPr>
        </p:nvGraphicFramePr>
        <p:xfrm>
          <a:off x="2146300" y="1409700"/>
          <a:ext cx="7088981" cy="41173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36755"/>
                <a:gridCol w="5452226"/>
              </a:tblGrid>
              <a:tr h="2714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Рівень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Мовні особливості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45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Лексичний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Об'єктивна констатація фактів на лексичному рівні вимагає вживання саме книжної лексики із прямим значенням слів, що повинні точно і чітко називати поняття, явища. </a:t>
                      </a:r>
                      <a:endParaRPr lang="uk-UA" sz="1400" dirty="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Образність відсутня.</a:t>
                      </a:r>
                      <a:endParaRPr lang="uk-UA" sz="1400" dirty="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Характерна "своя" власна, "канцелярська" лексика, що вже не використовується чи майже не використовується в інших сферах спілкуван­ня: вищезазначений, вищезгаданий, пред'явле­ний, пред'явник, чинити, сторони, глава, дієздатний, відрядити, постановити та ін.</a:t>
                      </a:r>
                      <a:endParaRPr lang="uk-UA" sz="1400" dirty="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У дипломатичній сфері офіційного спілку­вання використовується </a:t>
                      </a:r>
                      <a:r>
                        <a:rPr lang="uk-UA" sz="1000" dirty="0" err="1">
                          <a:effectLst/>
                        </a:rPr>
                        <a:t>титулювання</a:t>
                      </a:r>
                      <a:r>
                        <a:rPr lang="uk-UA" sz="1000" dirty="0">
                          <a:effectLst/>
                        </a:rPr>
                        <a:t>: Шанов­ний пане Президенте! Ваша Високість! Пане Посол! і под.</a:t>
                      </a:r>
                      <a:endParaRPr lang="uk-UA" sz="1400" dirty="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Багато у документах різноманітних термінів, запозичень, </a:t>
                      </a:r>
                      <a:r>
                        <a:rPr lang="uk-UA" sz="1000" dirty="0" err="1">
                          <a:effectLst/>
                        </a:rPr>
                        <a:t>інтернаціоналізмів</a:t>
                      </a:r>
                      <a:r>
                        <a:rPr lang="uk-UA" sz="1000" dirty="0">
                          <a:effectLst/>
                        </a:rPr>
                        <a:t>.</a:t>
                      </a:r>
                      <a:endParaRPr lang="uk-UA" sz="1400" dirty="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Часто трапляються абревіатури (назви уста­нов, організацій, служб, приладів, обладнань, систем).</a:t>
                      </a:r>
                      <a:endParaRPr lang="uk-UA" sz="1400" dirty="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017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159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567860"/>
              </p:ext>
            </p:extLst>
          </p:nvPr>
        </p:nvGraphicFramePr>
        <p:xfrm>
          <a:off x="1930400" y="624110"/>
          <a:ext cx="7835900" cy="59925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09209"/>
                <a:gridCol w="6026691"/>
              </a:tblGrid>
              <a:tr h="1821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Граматичний:</a:t>
                      </a:r>
                      <a:endParaRPr lang="uk-UA" sz="13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а) морфологічний</a:t>
                      </a:r>
                      <a:endParaRPr lang="uk-UA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5" marR="65405" marT="0" marB="0" anchor="ctr"/>
                </a:tc>
                <a:tc>
                  <a:txBody>
                    <a:bodyPr/>
                    <a:lstStyle/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Підкреслено-директивний та настановчо-інформативний характер на граматичному рівні викликав широке використання неозначе­ної форми та наказового способу дієслів (вне­сено пропозиції, премії присуджуються, ухвали­ли, наказую, подати висновки).</a:t>
                      </a:r>
                      <a:endParaRPr lang="uk-UA" sz="130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У розпорядчій документації переважають інфінітивні форми дієслова: затвердити, зобов'язати, вказати, організувати, доповісти.</a:t>
                      </a:r>
                      <a:endParaRPr lang="uk-UA" sz="130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Питому вагу мають дієслова теперішнього часу: організовує, застосовує, розглядають.</a:t>
                      </a:r>
                      <a:endParaRPr lang="uk-UA" sz="130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Віддієслівні іменники застосовуються частіше, аніж дієслова: виконання, вирішення, утворення, збереження, одержання, розв'язання тощо.</a:t>
                      </a:r>
                      <a:endParaRPr lang="uk-UA" sz="130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5" marR="65405" marT="0" marB="0"/>
                </a:tc>
              </a:tr>
              <a:tr h="3476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б) синтаксичний</a:t>
                      </a:r>
                      <a:endParaRPr lang="uk-UA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5" marR="65405" marT="0" marB="0" anchor="ctr"/>
                </a:tc>
                <a:tc>
                  <a:txBody>
                    <a:bodyPr/>
                    <a:lstStyle/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Переважають речення із іменним присудком над простим дієслівним (бездоганне вирішення).</a:t>
                      </a:r>
                      <a:endParaRPr lang="uk-UA" sz="130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Вживаються пасивні конструкції (обгово­рюється питання, визначаються розміри, задо­вольняються вимоги, перерозподіляється прибу­ток).</a:t>
                      </a:r>
                      <a:endParaRPr lang="uk-UA" sz="130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Поширені дієприкметникові та дієприслів­никові звороти. Нормативні стереотипні кон­струкції, як-от: з метою; у зв'язку з тим, що (че­рез те, що); з огляду на те, що; в порядку; зва­жаючи на те, що; зважаючи на викладене вище; відповідно до; згідно з; по лінії; оскільки… то; або усталені словосполучення: прошу дозволи­ти; взяти до уваги; довести до відома; взяти за основу; взяти зобов'язання; таким чином; ми, що нижчепідписались, та ін.</a:t>
                      </a:r>
                      <a:endParaRPr lang="uk-UA" sz="130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Універсалізація форми висловлення думки по­легшує сприйняття змісту документа, концентрує увагу на кожному його положенні, спрощує про­цес складання окремих видів ділових паперів.</a:t>
                      </a:r>
                      <a:endParaRPr lang="uk-UA" sz="130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Традиційний прямий порядок слів: підмет пе­ред присудком, узгоджене означення перед озна­чуваним словом, неузгоджене – одразу після оз­начуваного слова, додаток – після керуючого слова, обставинні слова – ближче до слова.</a:t>
                      </a:r>
                      <a:endParaRPr lang="uk-UA" sz="130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Специфічні підсумкові конструкції: коротко кажучи; як зазначалося вище; у зв'язку з тим, що і т. ін.</a:t>
                      </a:r>
                      <a:endParaRPr lang="uk-UA" sz="130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Загалом переважають складні речення.</a:t>
                      </a:r>
                      <a:endParaRPr lang="uk-UA" sz="130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5" marR="65405" marT="0" marB="0"/>
                </a:tc>
              </a:tr>
              <a:tr h="694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Структурний</a:t>
                      </a:r>
                      <a:endParaRPr lang="uk-UA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5" marR="65405" marT="0" marB="0" anchor="ctr"/>
                </a:tc>
                <a:tc>
                  <a:txBody>
                    <a:bodyPr/>
                    <a:lstStyle/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Текст чітко членується на абзаци.</a:t>
                      </a:r>
                      <a:endParaRPr lang="uk-UA" sz="1300" dirty="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Стереотипна організація тексту виявляється у максимальній стандартизації, </a:t>
                      </a:r>
                      <a:r>
                        <a:rPr lang="uk-UA" sz="1000" dirty="0" err="1">
                          <a:effectLst/>
                        </a:rPr>
                        <a:t>трафаретизації</a:t>
                      </a:r>
                      <a:r>
                        <a:rPr lang="uk-UA" sz="1000" dirty="0">
                          <a:effectLst/>
                        </a:rPr>
                        <a:t> документів.</a:t>
                      </a:r>
                      <a:endParaRPr lang="uk-UA" sz="1300" dirty="0">
                        <a:effectLst/>
                      </a:endParaRPr>
                    </a:p>
                    <a:p>
                      <a:pPr indent="232410"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Рубрикація, переліки – відмінні риси бага­тьох документів.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5" marR="6540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364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0779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endParaRPr lang="uk-UA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384300"/>
            <a:ext cx="8915400" cy="4526922"/>
          </a:xfrm>
        </p:spPr>
        <p:txBody>
          <a:bodyPr/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Мацько Л. І.,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Сидоренко О.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Мацько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ідручник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иїв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школа, 2003. 462 с.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Пономарів О. Д. Стилістика сучасної української мови : підручник. Київ : Либідь, 1993. 248 с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Кобєлєв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 М. «Аналітика тексту» як навчальний курс для бакалаврів зі спеціальності «Книгознавство, бібліотекознавство, бібліографознавство».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Вісник Харківської державної академії культури.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2012.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37. С.128-136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https://medialab.online/category/tests/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162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0779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1"/>
                </a:solidFill>
              </a:rPr>
              <a:t>Українська національна мова</a:t>
            </a:r>
            <a:r>
              <a:rPr lang="uk-UA" dirty="0"/>
              <a:t> існує: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851400"/>
          </a:xfrm>
        </p:spPr>
        <p:txBody>
          <a:bodyPr/>
          <a:lstStyle/>
          <a:p>
            <a:pPr lvl="0"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вищій формі загальнонародної мови – сучасній українській літературній мові;</a:t>
            </a:r>
          </a:p>
          <a:p>
            <a:pPr lvl="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нижчих формах загальнонародної мови – її терито­ріальних діалектах.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Отже, не слід ототожнювати поняття "національна мова" і "літературна мова". Національна мова охоплює літературну мову, територіальні діалекти, професійні й соціальні жарго­ни, суто розмовну лексику, а літературна мова є вищою фор­мою національної мови. Національну мову творить народ, тоді як відшліфована її форма – літературна мова – ви­кристалізовується під пером митців слова.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6438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509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1"/>
                </a:solidFill>
              </a:rPr>
              <a:t>Українська літературна мова</a:t>
            </a:r>
            <a:r>
              <a:rPr lang="uk-UA" dirty="0">
                <a:solidFill>
                  <a:schemeClr val="accent1"/>
                </a:solidFill>
              </a:rPr>
              <a:t/>
            </a:r>
            <a:br>
              <a:rPr lang="uk-UA" dirty="0">
                <a:solidFill>
                  <a:schemeClr val="accent1"/>
                </a:solidFill>
              </a:rPr>
            </a:br>
            <a:r>
              <a:rPr lang="uk-UA" dirty="0"/>
              <a:t> 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219200"/>
            <a:ext cx="8915400" cy="5537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 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літературна мова сформувалась на основі південно-східного наріччя, ввібравши в себе деякі діалектні риси інших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наріч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Зачинателем нової української літературної мови був І. П. Котляревський – автор перших великих художніх творів українською мовою ("Енеїда", "Наталка Полтавка", "Москаль-чарівник"). Він першим використав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народнорозмовні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багатства полтавських говорів і фольклору.</a:t>
            </a:r>
          </a:p>
          <a:p>
            <a:pPr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Основоположником сучасної української літературної мови по праву вважають Тараса Григоровича Шевченка. Традиції Т. Шевченка у розвитку української літературної мови продовжували у своїй творчості Іван Франко, Леся Українка, Панас Мирний, Михайло Коцюбинський та інші письменники.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Літературна мова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загаль­ноприйнята оброблена й удосконалена форма національної мо­ви, яка, виникнувши на основі одного діалекту, ввібрала в себе виражальне багатство всіх інших діалектів, говорів та говірок і обслуговує суспільство в цілому. Літературна мова є мовою державних установ, громадських організацій, армії, школи, науки, літератури, засобів масової інформації. Літературна мова не збігається із жодним діалектом, вона багатша, розвиненіша, досконаліша за будь-який із них. Літературна мова становить культурне надбання нації, виступає важливим чин­ником єдності народу і його духовного розвитку, розвитку науки й матеріального виробництва.</a:t>
            </a:r>
          </a:p>
          <a:p>
            <a:pPr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ознаками літературної мови є її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наддіалектний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і стабільні літературні норми (правила), що стосують­ся вимови звуків, вживання слів, творення словоформ, побу­дови словосполучень і речень, передавання звуків, складів, слів і речень на письмі.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4829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55390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solidFill>
                  <a:schemeClr val="accent1"/>
                </a:solidFill>
              </a:rPr>
              <a:t>Усна </a:t>
            </a:r>
            <a:r>
              <a:rPr lang="uk-UA" b="1" i="1" dirty="0" smtClean="0">
                <a:solidFill>
                  <a:schemeClr val="accent1"/>
                </a:solidFill>
              </a:rPr>
              <a:t>та писемна мова</a:t>
            </a:r>
            <a:endParaRPr lang="uk-UA" dirty="0">
              <a:solidFill>
                <a:schemeClr val="accent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371600"/>
            <a:ext cx="8915400" cy="5346700"/>
          </a:xfrm>
        </p:spPr>
        <p:txBody>
          <a:bodyPr/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Будь-яка літературна мова, зокрема й українська, функціо­нує у двох формах: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усній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(звуковій) і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писемній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(буквеній). Обидві ці форми характеризуються наявністю сталих норм, дотримання яких робить літературну мову досконалим засо­бом передавання й отримання інформації.</a:t>
            </a:r>
          </a:p>
          <a:p>
            <a:pPr algn="just"/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Усна мова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первинна; писемна – вторинна, вона виник­ла й ґрунтується на усній мові.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Усна мова порівняно з писемною характеризується більшою довільністю в дотриманні літературної норми, певними вільностями в побудові висловлювань. Вона обслуговує безпосереднє спілкування людей, побутові й виробничі потреби суспіль­ства.</a:t>
            </a:r>
          </a:p>
          <a:p>
            <a:pPr algn="just"/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Писемна мова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більш регламентована і менш терпима до будь-яких відхилень від норми. Вона функціонує у сфері державної, політичної, господарської, наукової і культурної діяльності.</a:t>
            </a:r>
          </a:p>
          <a:p>
            <a:endParaRPr lang="uk-UA" dirty="0"/>
          </a:p>
        </p:txBody>
      </p:sp>
      <p:pic>
        <p:nvPicPr>
          <p:cNvPr id="2050" name="Picture 2" descr="Як правильно писати статті до блоґу – Цікавост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13716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828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9349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Стилі української мови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78000" y="1384300"/>
            <a:ext cx="9726612" cy="5308600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 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мова, як і будь-яка інша розвинена літературна мова, становить систему функціональних стилів.</a:t>
            </a:r>
          </a:p>
          <a:p>
            <a:pPr algn="just"/>
            <a:r>
              <a:rPr lang="uk-U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Функціональний стиль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сукупність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засобів та прийомів, вибір яких зумовлюється змістом, характером і метою висловлювання, а також обставинами, у яких воно відбувається.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сучасній українській мові традиційно виділяють </a:t>
            </a:r>
            <a:r>
              <a:rPr lang="uk-UA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розмовний, науковий, публіцистичний, художній та офіційно-діловий стилі</a:t>
            </a:r>
            <a:r>
              <a:rPr lang="uk-UA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Кожен з них має свої характерні ознаки й реалізується у властивих йому жанрах.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Система функціональних стилів сучасної української мови | Тест на 10  запитань. Українська мов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343525"/>
            <a:ext cx="32639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171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1625" y="647700"/>
            <a:ext cx="8911687" cy="762000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Жанри</a:t>
            </a:r>
            <a:r>
              <a:rPr lang="uk-UA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різновиди текстів певного стилю, що різняться насамперед метою мовлення, сферою спілкування та іншими ознаками.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917700" y="1524000"/>
            <a:ext cx="9586912" cy="4978400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ознаки стилів та їх жанрів подано у табл. 1.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802098"/>
              </p:ext>
            </p:extLst>
          </p:nvPr>
        </p:nvGraphicFramePr>
        <p:xfrm>
          <a:off x="2514600" y="2133600"/>
          <a:ext cx="8229600" cy="436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2399"/>
                <a:gridCol w="1381242"/>
                <a:gridCol w="1501846"/>
                <a:gridCol w="1271233"/>
                <a:gridCol w="1140850"/>
                <a:gridCol w="1862030"/>
              </a:tblGrid>
              <a:tr h="524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Назва стилю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Види творів, у яких стиль реалізується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Основні ознаки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24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Мета мовлення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Сфера спілкування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Форма реалізації стилю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Мовні особливості стилю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 anchor="ctr"/>
                </a:tc>
              </a:tr>
              <a:tr h="15727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Розмовний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Обмін інформацією, думками, враженнями, прохання чи подання допомоги, виховний вплив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Побутові стосунки з родичами, друзями, знайомими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Діалог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Широко використову­ються побутова лекси­ка, фразеологізми, емоційно забарвлені й просторічні слова, звертання, вставні слова, неповні речення тощо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/>
                </a:tc>
              </a:tr>
              <a:tr h="1747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Науковий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Дисертація, монографія, стаття, підручник, лекція, відгук, анотація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Повідомлення про результати наукових досліджень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Наука, техніка, освіта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Монолог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Характерні </a:t>
                      </a:r>
                      <a:r>
                        <a:rPr lang="uk-UA" sz="1000" dirty="0" err="1">
                          <a:effectLst/>
                        </a:rPr>
                        <a:t>мовні</a:t>
                      </a:r>
                      <a:r>
                        <a:rPr lang="uk-UA" sz="1000" dirty="0">
                          <a:effectLst/>
                        </a:rPr>
                        <a:t> засоби: терміни, спеціальна фразеологія, складні синтаксичні конструк­ції; повні речення; ло­гічність, точність, обґрунтованість викладу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590" marR="215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000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29990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accent1"/>
                </a:solidFill>
              </a:rPr>
              <a:t>Розмовний стиль</a:t>
            </a:r>
            <a:r>
              <a:rPr lang="uk-UA" sz="2800" dirty="0">
                <a:solidFill>
                  <a:schemeClr val="accent1"/>
                </a:solidFill>
              </a:rPr>
              <a:t/>
            </a:r>
            <a:br>
              <a:rPr lang="uk-UA" sz="2800" dirty="0">
                <a:solidFill>
                  <a:schemeClr val="accent1"/>
                </a:solidFill>
              </a:rPr>
            </a:br>
            <a:endParaRPr lang="uk-UA" sz="2800" dirty="0">
              <a:solidFill>
                <a:schemeClr val="accent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397000"/>
            <a:ext cx="8915400" cy="5080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uk-UA" dirty="0"/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Розмовний стиль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різновид літературної мови, що використовується людьми різного віку в щоденному неофіційному спілкуванні, тобто в найрізноманітніших комунікативних ситуаціях. Розмовний стиль "обслуговує" всіх громадян суспільства, всі верстви українського етносу в їхніх щоденних життєвих потребах.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використання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розмовного стилю мови – усне повсякденне спілкування у побуті, на виробництві.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призначення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бути засобом невимушеного спілкування, обміну думками, з’ясування побутових стосунків.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ознаки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усна форма, жести, міміка, спонтанність, невимушеність, безпосередність реагування, імпровізація, емоційність, орієнтованість на слухача і на ситуацію, в якій здійснюється обмін думками.</a:t>
            </a:r>
          </a:p>
          <a:p>
            <a:pPr algn="just"/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</a:t>
            </a:r>
            <a:r>
              <a:rPr lang="uk-UA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засоби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лексика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-експресивного, часто зниженого, забарвлення, просторічні елементи,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діалектизми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фольклоризми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скорочені слова, звертання, вживання слів з суфіксами пестливості, здрібнілості або згрубілості; вживання коротких, стислих синтаксичних конструкцій, часто уривчастих, формально не закінчених (слова-речення, неповні, еліптичні речення).</a:t>
            </a:r>
          </a:p>
          <a:p>
            <a:endParaRPr lang="uk-UA" dirty="0"/>
          </a:p>
        </p:txBody>
      </p:sp>
      <p:pic>
        <p:nvPicPr>
          <p:cNvPr id="6146" name="Picture 2" descr="Стили речи и типы речи в русском языке — примеры текст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62" y="1201737"/>
            <a:ext cx="207645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807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663700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accent1"/>
                </a:solidFill>
              </a:rPr>
              <a:t>Науковий стиль</a:t>
            </a:r>
            <a:r>
              <a:rPr lang="uk-UA" dirty="0">
                <a:solidFill>
                  <a:schemeClr val="accent1"/>
                </a:solidFill>
              </a:rPr>
              <a:t/>
            </a:r>
            <a:br>
              <a:rPr lang="uk-UA" dirty="0">
                <a:solidFill>
                  <a:schemeClr val="accent1"/>
                </a:solidFill>
              </a:rPr>
            </a:br>
            <a:endParaRPr lang="uk-UA" dirty="0">
              <a:solidFill>
                <a:schemeClr val="accent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206500"/>
            <a:ext cx="8915400" cy="5422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 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 стиль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різновид  літературної мови, що ви­користовується в науці, освіті й виконує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-ін­формативну функцію. Поняття наукового стилю об'єднує мову різних наукових галузей.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використання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стилю мови – наукова діяльність, науково-технічний прогрес суспільства, освіта, на­вчання.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призначення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систематизування, пізнання світу, служити для повідомлення про результати до­сліджень, доведення теорій, обґрунтування гіпотез, класифіка­цій, роз'яснення явищ, систематизація знань, виклад матеріалу, представлення наукових даних суспільству.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ознаки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інформативність,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понятій­ність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предметність, об'єктивність, логічна послідовність, уза­гальненість, однозначність, точність, лаконічність, доказовість, переконливість, аналіз, синтез, аргументація, пояснення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при­чиново-наслідкових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відношень, висновки.</a:t>
            </a: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Научный стиль: понятие, признаки и приме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253317"/>
            <a:ext cx="3448050" cy="109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289924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TM02892315[[fn=Віхоть]]</Template>
  <TotalTime>259</TotalTime>
  <Words>3248</Words>
  <Application>Microsoft Office PowerPoint</Application>
  <PresentationFormat>Широкий екран</PresentationFormat>
  <Paragraphs>175</Paragraphs>
  <Slides>24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29" baseType="lpstr">
      <vt:lpstr>Arial</vt:lpstr>
      <vt:lpstr>Century Gothic</vt:lpstr>
      <vt:lpstr>Times New Roman</vt:lpstr>
      <vt:lpstr>Wingdings 3</vt:lpstr>
      <vt:lpstr>Пасмо</vt:lpstr>
      <vt:lpstr>ЛЕКЦІЯ №2 Стилі сучасної української літературної мови. </vt:lpstr>
      <vt:lpstr>Українська мова</vt:lpstr>
      <vt:lpstr>Українська національна мова існує: </vt:lpstr>
      <vt:lpstr>Українська літературна мова   </vt:lpstr>
      <vt:lpstr>Усна та писемна мова</vt:lpstr>
      <vt:lpstr>Стилі української мови </vt:lpstr>
      <vt:lpstr>Жанри – це різновиди текстів певного стилю, що різняться насамперед метою мовлення, сферою спілкування та іншими ознаками.  </vt:lpstr>
      <vt:lpstr>Розмовний стиль </vt:lpstr>
      <vt:lpstr>Науковий стиль </vt:lpstr>
      <vt:lpstr>Науковий стиль</vt:lpstr>
      <vt:lpstr>Публіцистичний стиль </vt:lpstr>
      <vt:lpstr>Публіцистичний стиль </vt:lpstr>
      <vt:lpstr>Художній стиль </vt:lpstr>
      <vt:lpstr>Художній стиль</vt:lpstr>
      <vt:lpstr>Офіційно-діловий стиль</vt:lpstr>
      <vt:lpstr>Офіційно-діловий стиль</vt:lpstr>
      <vt:lpstr>Офіційно-діловий стиль - підстилі:</vt:lpstr>
      <vt:lpstr>Офіційно-діловий стиль - підстилі:</vt:lpstr>
      <vt:lpstr>Серед адміністративно-канцелярської документації виділяють:</vt:lpstr>
      <vt:lpstr>Серед адміністративно-канцелярської документації виділяють:</vt:lpstr>
      <vt:lpstr>Серед адміністративно-канцелярської документації виділяють:</vt:lpstr>
      <vt:lpstr>Презентація PowerPoint</vt:lpstr>
      <vt:lpstr>Презентація PowerPoint</vt:lpstr>
      <vt:lpstr>Література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Стилі сучасної української літературної мови.</dc:title>
  <dc:creator>380916078007</dc:creator>
  <cp:lastModifiedBy>380916078007</cp:lastModifiedBy>
  <cp:revision>13</cp:revision>
  <dcterms:created xsi:type="dcterms:W3CDTF">2022-10-06T18:03:42Z</dcterms:created>
  <dcterms:modified xsi:type="dcterms:W3CDTF">2023-09-02T16:21:45Z</dcterms:modified>
</cp:coreProperties>
</file>