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60" r:id="rId3"/>
    <p:sldId id="259" r:id="rId4"/>
    <p:sldId id="261" r:id="rId5"/>
    <p:sldId id="262" r:id="rId6"/>
    <p:sldId id="263" r:id="rId7"/>
    <p:sldId id="264" r:id="rId8"/>
    <p:sldId id="265" r:id="rId9"/>
    <p:sldId id="266" r:id="rId10"/>
  </p:sldIdLst>
  <p:sldSz cx="9144000" cy="6858000" type="screen4x3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50" d="100"/>
          <a:sy n="50" d="100"/>
        </p:scale>
        <p:origin x="-1085" y="-1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0" name="Подзаголовок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2F3460F-5A51-4388-B3F9-9C4574A2BA96}" type="datetimeFigureOut">
              <a:rPr lang="uk-UA" smtClean="0"/>
              <a:pPr/>
              <a:t>29.03.2023</a:t>
            </a:fld>
            <a:endParaRPr lang="uk-UA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 dirty="0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06E9299-AEE8-42BE-9BE9-24ED2D30B8CF}" type="slidenum">
              <a:rPr lang="uk-UA" smtClean="0"/>
              <a:pPr/>
              <a:t>‹#›</a:t>
            </a:fld>
            <a:endParaRPr lang="uk-UA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2F3460F-5A51-4388-B3F9-9C4574A2BA96}" type="datetimeFigureOut">
              <a:rPr lang="uk-UA" smtClean="0"/>
              <a:pPr/>
              <a:t>29.03.2023</a:t>
            </a:fld>
            <a:endParaRPr lang="uk-UA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06E9299-AEE8-42BE-9BE9-24ED2D30B8CF}" type="slidenum">
              <a:rPr lang="uk-UA" smtClean="0"/>
              <a:pPr/>
              <a:t>‹#›</a:t>
            </a:fld>
            <a:endParaRPr lang="uk-UA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2F3460F-5A51-4388-B3F9-9C4574A2BA96}" type="datetimeFigureOut">
              <a:rPr lang="uk-UA" smtClean="0"/>
              <a:pPr/>
              <a:t>29.03.2023</a:t>
            </a:fld>
            <a:endParaRPr lang="uk-UA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06E9299-AEE8-42BE-9BE9-24ED2D30B8CF}" type="slidenum">
              <a:rPr lang="uk-UA" smtClean="0"/>
              <a:pPr/>
              <a:t>‹#›</a:t>
            </a:fld>
            <a:endParaRPr lang="uk-UA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2F3460F-5A51-4388-B3F9-9C4574A2BA96}" type="datetimeFigureOut">
              <a:rPr lang="uk-UA" smtClean="0"/>
              <a:pPr/>
              <a:t>29.03.2023</a:t>
            </a:fld>
            <a:endParaRPr lang="uk-UA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06E9299-AEE8-42BE-9BE9-24ED2D30B8CF}" type="slidenum">
              <a:rPr lang="uk-UA" smtClean="0"/>
              <a:pPr/>
              <a:t>‹#›</a:t>
            </a:fld>
            <a:endParaRPr lang="uk-UA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Скругленный прямоугольник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2F3460F-5A51-4388-B3F9-9C4574A2BA96}" type="datetimeFigureOut">
              <a:rPr lang="uk-UA" smtClean="0"/>
              <a:pPr/>
              <a:t>29.03.2023</a:t>
            </a:fld>
            <a:endParaRPr lang="uk-UA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06E9299-AEE8-42BE-9BE9-24ED2D30B8CF}" type="slidenum">
              <a:rPr lang="uk-UA" smtClean="0"/>
              <a:pPr/>
              <a:t>‹#›</a:t>
            </a:fld>
            <a:endParaRPr lang="uk-UA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2F3460F-5A51-4388-B3F9-9C4574A2BA96}" type="datetimeFigureOut">
              <a:rPr lang="uk-UA" smtClean="0"/>
              <a:pPr/>
              <a:t>29.03.2023</a:t>
            </a:fld>
            <a:endParaRPr lang="uk-UA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06E9299-AEE8-42BE-9BE9-24ED2D30B8CF}" type="slidenum">
              <a:rPr lang="uk-UA" smtClean="0"/>
              <a:pPr/>
              <a:t>‹#›</a:t>
            </a:fld>
            <a:endParaRPr lang="uk-UA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2F3460F-5A51-4388-B3F9-9C4574A2BA96}" type="datetimeFigureOut">
              <a:rPr lang="uk-UA" smtClean="0"/>
              <a:pPr/>
              <a:t>29.03.2023</a:t>
            </a:fld>
            <a:endParaRPr lang="uk-UA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06E9299-AEE8-42BE-9BE9-24ED2D30B8CF}" type="slidenum">
              <a:rPr lang="uk-UA" smtClean="0"/>
              <a:pPr/>
              <a:t>‹#›</a:t>
            </a:fld>
            <a:endParaRPr lang="uk-UA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2F3460F-5A51-4388-B3F9-9C4574A2BA96}" type="datetimeFigureOut">
              <a:rPr lang="uk-UA" smtClean="0"/>
              <a:pPr/>
              <a:t>29.03.2023</a:t>
            </a:fld>
            <a:endParaRPr lang="uk-UA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06E9299-AEE8-42BE-9BE9-24ED2D30B8CF}" type="slidenum">
              <a:rPr lang="uk-UA" smtClean="0"/>
              <a:pPr/>
              <a:t>‹#›</a:t>
            </a:fld>
            <a:endParaRPr lang="uk-UA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2F3460F-5A51-4388-B3F9-9C4574A2BA96}" type="datetimeFigureOut">
              <a:rPr lang="uk-UA" smtClean="0"/>
              <a:pPr/>
              <a:t>29.03.2023</a:t>
            </a:fld>
            <a:endParaRPr lang="uk-UA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06E9299-AEE8-42BE-9BE9-24ED2D30B8CF}" type="slidenum">
              <a:rPr lang="uk-UA" smtClean="0"/>
              <a:pPr/>
              <a:t>‹#›</a:t>
            </a:fld>
            <a:endParaRPr lang="uk-UA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2F3460F-5A51-4388-B3F9-9C4574A2BA96}" type="datetimeFigureOut">
              <a:rPr lang="uk-UA" smtClean="0"/>
              <a:pPr/>
              <a:t>29.03.2023</a:t>
            </a:fld>
            <a:endParaRPr lang="uk-UA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06E9299-AEE8-42BE-9BE9-24ED2D30B8CF}" type="slidenum">
              <a:rPr lang="uk-UA" smtClean="0"/>
              <a:pPr/>
              <a:t>‹#›</a:t>
            </a:fld>
            <a:endParaRPr lang="uk-UA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с одним скругленным углом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2F3460F-5A51-4388-B3F9-9C4574A2BA96}" type="datetimeFigureOut">
              <a:rPr lang="uk-UA" smtClean="0"/>
              <a:pPr/>
              <a:t>29.03.2023</a:t>
            </a:fld>
            <a:endParaRPr lang="uk-UA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06E9299-AEE8-42BE-9BE9-24ED2D30B8CF}" type="slidenum">
              <a:rPr lang="uk-UA" smtClean="0"/>
              <a:pPr/>
              <a:t>‹#›</a:t>
            </a:fld>
            <a:endParaRPr lang="uk-UA" dirty="0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D2F3460F-5A51-4388-B3F9-9C4574A2BA96}" type="datetimeFigureOut">
              <a:rPr lang="uk-UA" smtClean="0"/>
              <a:pPr/>
              <a:t>29.03.2023</a:t>
            </a:fld>
            <a:endParaRPr lang="uk-UA" dirty="0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uk-UA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A06E9299-AEE8-42BE-9BE9-24ED2D30B8CF}" type="slidenum">
              <a:rPr lang="uk-UA" smtClean="0"/>
              <a:pPr/>
              <a:t>‹#›</a:t>
            </a:fld>
            <a:endParaRPr lang="uk-UA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67544" y="1340768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uk-UA" sz="3600" b="1" dirty="0"/>
              <a:t>ФАЗОВІ РІВНОВАГИ І ПЕРЕТВОРЕННЯ В СУМІШАХ  ПЛАСТОВИХ РІДИН ТА ГАЗІВ</a:t>
            </a:r>
            <a:r>
              <a:rPr lang="uk-UA" sz="3600" dirty="0"/>
              <a:t/>
            </a:r>
            <a:br>
              <a:rPr lang="uk-UA" sz="3600" dirty="0"/>
            </a:br>
            <a:r>
              <a:rPr lang="uk-UA" b="1" dirty="0"/>
              <a:t> </a:t>
            </a:r>
            <a:endParaRPr lang="uk-UA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708920"/>
            <a:ext cx="6400800" cy="3744416"/>
          </a:xfrm>
        </p:spPr>
        <p:txBody>
          <a:bodyPr>
            <a:normAutofit/>
          </a:bodyPr>
          <a:lstStyle/>
          <a:p>
            <a:r>
              <a:rPr lang="uk-UA" b="1" dirty="0" smtClean="0">
                <a:solidFill>
                  <a:schemeClr val="tx1"/>
                </a:solidFill>
              </a:rPr>
              <a:t>Лекція</a:t>
            </a:r>
            <a:endParaRPr lang="uk-UA" b="1" dirty="0" smtClean="0">
              <a:solidFill>
                <a:schemeClr val="tx1"/>
              </a:solidFill>
            </a:endParaRPr>
          </a:p>
          <a:p>
            <a:r>
              <a:rPr lang="uk-UA" dirty="0" smtClean="0">
                <a:solidFill>
                  <a:schemeClr val="tx1"/>
                </a:solidFill>
              </a:rPr>
              <a:t>Схема </a:t>
            </a:r>
            <a:r>
              <a:rPr lang="uk-UA" dirty="0">
                <a:solidFill>
                  <a:schemeClr val="tx1"/>
                </a:solidFill>
              </a:rPr>
              <a:t>фазових перетворень однокомпонентних </a:t>
            </a:r>
            <a:r>
              <a:rPr lang="uk-UA" dirty="0" smtClean="0">
                <a:solidFill>
                  <a:schemeClr val="tx1"/>
                </a:solidFill>
              </a:rPr>
              <a:t>систем.</a:t>
            </a:r>
          </a:p>
          <a:p>
            <a:r>
              <a:rPr lang="uk-UA" dirty="0" smtClean="0">
                <a:solidFill>
                  <a:schemeClr val="tx1"/>
                </a:solidFill>
              </a:rPr>
              <a:t> Схема </a:t>
            </a:r>
            <a:r>
              <a:rPr lang="uk-UA" dirty="0">
                <a:solidFill>
                  <a:schemeClr val="tx1"/>
                </a:solidFill>
              </a:rPr>
              <a:t>фазових перетворень дво- і багатокомпонентних систем</a:t>
            </a:r>
          </a:p>
          <a:p>
            <a:r>
              <a:rPr lang="uk-UA" b="1" dirty="0">
                <a:solidFill>
                  <a:schemeClr val="tx1"/>
                </a:solidFill>
              </a:rPr>
              <a:t> </a:t>
            </a:r>
            <a:endParaRPr lang="uk-UA" dirty="0">
              <a:solidFill>
                <a:schemeClr val="tx1"/>
              </a:solidFill>
            </a:endParaRPr>
          </a:p>
          <a:p>
            <a:endParaRPr lang="uk-UA" dirty="0"/>
          </a:p>
          <a:p>
            <a:r>
              <a:rPr lang="uk-UA" b="1" dirty="0"/>
              <a:t> </a:t>
            </a:r>
            <a:endParaRPr lang="uk-UA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 idx="4294967295"/>
          </p:nvPr>
        </p:nvSpPr>
        <p:spPr>
          <a:xfrm>
            <a:off x="1371600" y="260350"/>
            <a:ext cx="7772400" cy="647700"/>
          </a:xfrm>
        </p:spPr>
        <p:txBody>
          <a:bodyPr>
            <a:normAutofit/>
          </a:bodyPr>
          <a:lstStyle/>
          <a:p>
            <a:r>
              <a:rPr lang="uk-UA" dirty="0" smtClean="0"/>
              <a:t>Суть фазових перетворень</a:t>
            </a:r>
            <a:endParaRPr lang="uk-UA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71600" y="1268760"/>
            <a:ext cx="7560840" cy="47525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683568" y="692696"/>
            <a:ext cx="7772400" cy="432047"/>
          </a:xfrm>
        </p:spPr>
        <p:txBody>
          <a:bodyPr>
            <a:noAutofit/>
          </a:bodyPr>
          <a:lstStyle/>
          <a:p>
            <a:r>
              <a:rPr lang="uk-UA" sz="3200" dirty="0" smtClean="0"/>
              <a:t>Ізотерма фазового переходу</a:t>
            </a:r>
            <a:endParaRPr lang="uk-UA" sz="3200" dirty="0"/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2771800" y="2132856"/>
            <a:ext cx="5976664" cy="936104"/>
          </a:xfrm>
        </p:spPr>
        <p:txBody>
          <a:bodyPr>
            <a:normAutofit fontScale="85000" lnSpcReduction="10000"/>
          </a:bodyPr>
          <a:lstStyle/>
          <a:p>
            <a:pPr algn="l"/>
            <a:r>
              <a:rPr lang="uk-UA" sz="2000" dirty="0" smtClean="0">
                <a:solidFill>
                  <a:schemeClr val="tx1"/>
                </a:solidFill>
              </a:rPr>
              <a:t>                                     1- точка конденсації; </a:t>
            </a:r>
          </a:p>
          <a:p>
            <a:r>
              <a:rPr lang="uk-UA" sz="2000" dirty="0" smtClean="0">
                <a:solidFill>
                  <a:schemeClr val="tx1"/>
                </a:solidFill>
              </a:rPr>
              <a:t>                                2- точка пароутворення;</a:t>
            </a:r>
            <a:endParaRPr lang="uk-UA" sz="2000" dirty="0">
              <a:solidFill>
                <a:schemeClr val="tx1"/>
              </a:solidFill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71600" y="2132856"/>
            <a:ext cx="4046460" cy="38164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827584" y="548680"/>
            <a:ext cx="7772400" cy="792088"/>
          </a:xfrm>
        </p:spPr>
        <p:txBody>
          <a:bodyPr>
            <a:normAutofit fontScale="90000"/>
          </a:bodyPr>
          <a:lstStyle/>
          <a:p>
            <a:r>
              <a:rPr lang="uk-UA" sz="2700" dirty="0" smtClean="0"/>
              <a:t>Діаграма фазового стану етану в координатах «тиск-питомий об’єм</a:t>
            </a:r>
            <a:r>
              <a:rPr lang="uk-UA" sz="3200" dirty="0" smtClean="0"/>
              <a:t>»</a:t>
            </a:r>
            <a:endParaRPr lang="uk-UA" sz="3200" dirty="0"/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4716016" y="2924944"/>
            <a:ext cx="3888432" cy="2713856"/>
          </a:xfrm>
        </p:spPr>
        <p:txBody>
          <a:bodyPr>
            <a:normAutofit/>
          </a:bodyPr>
          <a:lstStyle/>
          <a:p>
            <a:r>
              <a:rPr lang="uk-UA" dirty="0" smtClean="0">
                <a:solidFill>
                  <a:schemeClr val="tx1"/>
                </a:solidFill>
              </a:rPr>
              <a:t>Зліва від точки С – крива точок пароутворення. Праворуч від т. С – крива точок конденсації. Ділянка, обмежена цими двома кривими, є зоною двофазного стану. </a:t>
            </a:r>
            <a:endParaRPr lang="uk-UA" dirty="0">
              <a:solidFill>
                <a:schemeClr val="tx1"/>
              </a:solidFill>
            </a:endParaRPr>
          </a:p>
        </p:txBody>
      </p:sp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pic>
        <p:nvPicPr>
          <p:cNvPr id="5124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1494439"/>
            <a:ext cx="4266313" cy="53635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ctrTitle"/>
          </p:nvPr>
        </p:nvSpPr>
        <p:spPr>
          <a:xfrm>
            <a:off x="755576" y="548680"/>
            <a:ext cx="7772400" cy="720079"/>
          </a:xfrm>
        </p:spPr>
        <p:txBody>
          <a:bodyPr>
            <a:noAutofit/>
          </a:bodyPr>
          <a:lstStyle/>
          <a:p>
            <a:r>
              <a:rPr lang="uk-UA" sz="3200" dirty="0" smtClean="0"/>
              <a:t/>
            </a:r>
            <a:br>
              <a:rPr lang="uk-UA" sz="3200" dirty="0" smtClean="0"/>
            </a:br>
            <a:r>
              <a:rPr lang="uk-UA" sz="2800" dirty="0" smtClean="0"/>
              <a:t>Діаграма фазового стану етану в координатах «тиск -температура»</a:t>
            </a:r>
            <a:endParaRPr lang="uk-UA" sz="2800" dirty="0"/>
          </a:p>
        </p:txBody>
      </p:sp>
      <p:sp>
        <p:nvSpPr>
          <p:cNvPr id="7" name="Подзаголовок 6"/>
          <p:cNvSpPr>
            <a:spLocks noGrp="1"/>
          </p:cNvSpPr>
          <p:nvPr>
            <p:ph type="subTitle" idx="1"/>
          </p:nvPr>
        </p:nvSpPr>
        <p:spPr>
          <a:xfrm>
            <a:off x="4211960" y="1700808"/>
            <a:ext cx="4608512" cy="4608512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uk-UA" dirty="0" smtClean="0">
                <a:solidFill>
                  <a:schemeClr val="tx1"/>
                </a:solidFill>
              </a:rPr>
              <a:t>      З наближенням тиску і температури до їх критичного значення властивості газової та рідкої фаз стають однаковими, поверхня розділу між ними зникає і їх густини зрівнюються.</a:t>
            </a:r>
          </a:p>
          <a:p>
            <a:pPr algn="just"/>
            <a:endParaRPr lang="uk-UA" dirty="0" smtClean="0">
              <a:solidFill>
                <a:schemeClr val="tx1"/>
              </a:solidFill>
            </a:endParaRPr>
          </a:p>
          <a:p>
            <a:pPr algn="just"/>
            <a:r>
              <a:rPr lang="uk-UA" dirty="0" smtClean="0">
                <a:solidFill>
                  <a:schemeClr val="tx1"/>
                </a:solidFill>
              </a:rPr>
              <a:t>       Шляхом відповідних змін тиску і температури вуглеводень можна перевести з газоподібного стану в рідкий, минаючи двофазну зону. Температуру підвищують шляхом ізобарного нагрівання від точки А до точки В, а потім підвищують тиск за постійної температури від точки В до точки D, яка розміщена вище від критичної точки С, і далі в область точки Е.</a:t>
            </a:r>
          </a:p>
          <a:p>
            <a:pPr algn="just"/>
            <a:endParaRPr lang="uk-UA" dirty="0" smtClean="0">
              <a:solidFill>
                <a:schemeClr val="tx1"/>
              </a:solidFill>
            </a:endParaRPr>
          </a:p>
          <a:p>
            <a:pPr algn="just"/>
            <a:endParaRPr lang="uk-UA" dirty="0">
              <a:solidFill>
                <a:schemeClr val="tx1"/>
              </a:solidFill>
            </a:endParaRPr>
          </a:p>
        </p:txBody>
      </p:sp>
      <p:pic>
        <p:nvPicPr>
          <p:cNvPr id="19458" name="Рисунок 483" descr="rId6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1701557"/>
            <a:ext cx="3672408" cy="5156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755576" y="332656"/>
            <a:ext cx="7772400" cy="1124744"/>
          </a:xfrm>
        </p:spPr>
        <p:txBody>
          <a:bodyPr>
            <a:normAutofit/>
          </a:bodyPr>
          <a:lstStyle/>
          <a:p>
            <a:r>
              <a:rPr lang="uk-UA" sz="2800" b="1" dirty="0" smtClean="0">
                <a:effectLst/>
              </a:rPr>
              <a:t>Схема фазових перетворень дво</a:t>
            </a:r>
            <a:r>
              <a:rPr lang="uk-UA" sz="2800" dirty="0" smtClean="0">
                <a:effectLst/>
              </a:rPr>
              <a:t>-</a:t>
            </a:r>
            <a:r>
              <a:rPr lang="uk-UA" sz="2800" b="1" dirty="0" smtClean="0">
                <a:effectLst/>
              </a:rPr>
              <a:t> і багатокомпонентних систем</a:t>
            </a:r>
            <a:endParaRPr lang="uk-UA" sz="2800" dirty="0">
              <a:effectLst/>
            </a:endParaRPr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4716016" y="1484784"/>
            <a:ext cx="4096544" cy="2520280"/>
          </a:xfrm>
        </p:spPr>
        <p:txBody>
          <a:bodyPr>
            <a:normAutofit/>
          </a:bodyPr>
          <a:lstStyle/>
          <a:p>
            <a:r>
              <a:rPr lang="uk-UA" sz="2400" dirty="0" smtClean="0">
                <a:solidFill>
                  <a:schemeClr val="tx1"/>
                </a:solidFill>
              </a:rPr>
              <a:t>Діаграми фазового стану двокомпонентної вуглеводневої системи</a:t>
            </a:r>
          </a:p>
          <a:p>
            <a:endParaRPr lang="uk-UA" dirty="0"/>
          </a:p>
        </p:txBody>
      </p:sp>
      <p:sp>
        <p:nvSpPr>
          <p:cNvPr id="2048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pic>
        <p:nvPicPr>
          <p:cNvPr id="20483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1414850"/>
            <a:ext cx="4789972" cy="5443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323528" y="980728"/>
            <a:ext cx="8229600" cy="936104"/>
          </a:xfrm>
        </p:spPr>
        <p:txBody>
          <a:bodyPr>
            <a:normAutofit fontScale="90000"/>
          </a:bodyPr>
          <a:lstStyle/>
          <a:p>
            <a:r>
              <a:rPr lang="uk-UA" sz="3100" dirty="0" smtClean="0"/>
              <a:t/>
            </a:r>
            <a:br>
              <a:rPr lang="uk-UA" sz="3100" dirty="0" smtClean="0"/>
            </a:br>
            <a:r>
              <a:rPr lang="uk-UA" sz="3100" dirty="0" smtClean="0"/>
              <a:t/>
            </a:r>
            <a:br>
              <a:rPr lang="uk-UA" sz="3100" dirty="0" smtClean="0"/>
            </a:br>
            <a:r>
              <a:rPr lang="uk-UA" sz="3100" dirty="0" smtClean="0"/>
              <a:t>Діаграма фазового стану двокомпонентних систем</a:t>
            </a:r>
            <a:r>
              <a:rPr lang="uk-UA" dirty="0" smtClean="0"/>
              <a:t/>
            </a:r>
            <a:br>
              <a:rPr lang="uk-UA" dirty="0" smtClean="0"/>
            </a:br>
            <a:endParaRPr lang="uk-UA" dirty="0"/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4146848" y="1916832"/>
            <a:ext cx="4997152" cy="3312368"/>
          </a:xfrm>
        </p:spPr>
        <p:txBody>
          <a:bodyPr>
            <a:normAutofit lnSpcReduction="10000"/>
          </a:bodyPr>
          <a:lstStyle/>
          <a:p>
            <a:pPr algn="just"/>
            <a:r>
              <a:rPr lang="uk-UA" dirty="0" smtClean="0">
                <a:solidFill>
                  <a:schemeClr val="tx1"/>
                </a:solidFill>
              </a:rPr>
              <a:t>            Крайні ліва і права криві на цій  діаграмі відповідають тиску насиченої пари для чистих компонентів етану і н-гептану з критичними точками С</a:t>
            </a:r>
            <a:r>
              <a:rPr lang="uk-UA" baseline="-25000" dirty="0" smtClean="0">
                <a:solidFill>
                  <a:schemeClr val="tx1"/>
                </a:solidFill>
              </a:rPr>
              <a:t>2</a:t>
            </a:r>
            <a:r>
              <a:rPr lang="uk-UA" dirty="0" smtClean="0">
                <a:solidFill>
                  <a:schemeClr val="tx1"/>
                </a:solidFill>
              </a:rPr>
              <a:t> та С</a:t>
            </a:r>
            <a:r>
              <a:rPr lang="uk-UA" baseline="-25000" dirty="0" smtClean="0">
                <a:solidFill>
                  <a:schemeClr val="tx1"/>
                </a:solidFill>
              </a:rPr>
              <a:t>7</a:t>
            </a:r>
            <a:r>
              <a:rPr lang="uk-UA" dirty="0" smtClean="0">
                <a:solidFill>
                  <a:schemeClr val="tx1"/>
                </a:solidFill>
              </a:rPr>
              <a:t>. Між ними розміщені фазові діаграми сумішей етану з гептаном. </a:t>
            </a:r>
          </a:p>
          <a:p>
            <a:pPr algn="just"/>
            <a:r>
              <a:rPr lang="uk-UA" dirty="0" smtClean="0">
                <a:solidFill>
                  <a:schemeClr val="tx1"/>
                </a:solidFill>
              </a:rPr>
              <a:t>             У зв’язку з цим узагальнювальна фазова діаграма  в координатах «тиск - температура» має вигляд петлі</a:t>
            </a:r>
            <a:endParaRPr lang="uk-UA" dirty="0">
              <a:solidFill>
                <a:schemeClr val="tx1"/>
              </a:solidFill>
            </a:endParaRPr>
          </a:p>
        </p:txBody>
      </p:sp>
      <p:sp>
        <p:nvSpPr>
          <p:cNvPr id="2150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pic>
        <p:nvPicPr>
          <p:cNvPr id="2150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2060848"/>
            <a:ext cx="3752501" cy="45764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 idx="4294967295"/>
          </p:nvPr>
        </p:nvSpPr>
        <p:spPr>
          <a:xfrm>
            <a:off x="684213" y="476672"/>
            <a:ext cx="8459787" cy="836613"/>
          </a:xfrm>
        </p:spPr>
        <p:txBody>
          <a:bodyPr>
            <a:noAutofit/>
          </a:bodyPr>
          <a:lstStyle/>
          <a:p>
            <a:r>
              <a:rPr lang="uk-UA" sz="2800" b="1" dirty="0" smtClean="0">
                <a:effectLst/>
              </a:rPr>
              <a:t>Діаграма фазового стану багатокомпонентної суміші</a:t>
            </a:r>
            <a:endParaRPr lang="uk-UA" sz="2800" b="1" dirty="0">
              <a:effectLst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19672" y="1412776"/>
            <a:ext cx="5772150" cy="510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2132856"/>
            <a:ext cx="8229600" cy="1143000"/>
          </a:xfrm>
        </p:spPr>
        <p:txBody>
          <a:bodyPr/>
          <a:lstStyle/>
          <a:p>
            <a:r>
              <a:rPr lang="uk-UA" dirty="0" smtClean="0"/>
              <a:t>Дякую за увагу</a:t>
            </a:r>
            <a:endParaRPr lang="uk-UA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Аспект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4682</TotalTime>
  <Words>242</Words>
  <Application>Microsoft Office PowerPoint</Application>
  <PresentationFormat>Экран (4:3)</PresentationFormat>
  <Paragraphs>24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Аспект</vt:lpstr>
      <vt:lpstr>ФАЗОВІ РІВНОВАГИ І ПЕРЕТВОРЕННЯ В СУМІШАХ  ПЛАСТОВИХ РІДИН ТА ГАЗІВ  </vt:lpstr>
      <vt:lpstr>Суть фазових перетворень</vt:lpstr>
      <vt:lpstr>Ізотерма фазового переходу</vt:lpstr>
      <vt:lpstr>Діаграма фазового стану етану в координатах «тиск-питомий об’єм»</vt:lpstr>
      <vt:lpstr> Діаграма фазового стану етану в координатах «тиск -температура»</vt:lpstr>
      <vt:lpstr>Схема фазових перетворень дво- і багатокомпонентних систем</vt:lpstr>
      <vt:lpstr>  Діаграма фазового стану двокомпонентних систем </vt:lpstr>
      <vt:lpstr>Діаграма фазового стану багатокомпонентної суміші</vt:lpstr>
      <vt:lpstr>Дякую за увагу</vt:lpstr>
    </vt:vector>
  </TitlesOfParts>
  <Company>Reanimator Extreme Edition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Ivan</dc:creator>
  <cp:lastModifiedBy>Asus</cp:lastModifiedBy>
  <cp:revision>88</cp:revision>
  <dcterms:created xsi:type="dcterms:W3CDTF">2020-10-16T05:38:48Z</dcterms:created>
  <dcterms:modified xsi:type="dcterms:W3CDTF">2023-03-29T02:20:43Z</dcterms:modified>
</cp:coreProperties>
</file>