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56" r:id="rId3"/>
    <p:sldId id="276" r:id="rId4"/>
    <p:sldId id="27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9" r:id="rId16"/>
    <p:sldId id="266" r:id="rId17"/>
    <p:sldId id="268" r:id="rId18"/>
    <p:sldId id="278" r:id="rId19"/>
    <p:sldId id="271" r:id="rId20"/>
    <p:sldId id="270" r:id="rId21"/>
    <p:sldId id="272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10556-990F-4ECA-AE51-60CFD4988BD9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18A2-822A-4232-9F3B-D95D9CB6EA8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618A2-822A-4232-9F3B-D95D9CB6EA84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0D6374-037E-4FE7-BC80-CE2312461661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550722-69E2-478C-97EA-C194A2A7A81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Способи експлуатації нафтових свердловин. Фонтанний спосіб експлуатації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Графічна інтерпретація  умов газліфтного фонтанування</a:t>
            </a:r>
            <a:endParaRPr lang="uk-UA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25658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Умова газліфтного фонтанування</a:t>
            </a:r>
            <a:endParaRPr lang="uk-UA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2887531" y="2132856"/>
          <a:ext cx="2476558" cy="729933"/>
        </p:xfrm>
        <a:graphic>
          <a:graphicData uri="http://schemas.openxmlformats.org/presentationml/2006/ole">
            <p:oleObj spid="_x0000_s31745" name="Equation" r:id="rId3" imgW="901309" imgH="266584" progId="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67544" y="3501008"/>
          <a:ext cx="8208912" cy="1476453"/>
        </p:xfrm>
        <a:graphic>
          <a:graphicData uri="http://schemas.openxmlformats.org/presentationml/2006/ole">
            <p:oleObj spid="_x0000_s31747" name="Equation" r:id="rId4" imgW="4610100" imgH="749300" progId="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7308304" cy="1296144"/>
          </a:xfrm>
        </p:spPr>
        <p:txBody>
          <a:bodyPr>
            <a:noAutofit/>
          </a:bodyPr>
          <a:lstStyle/>
          <a:p>
            <a:r>
              <a:rPr lang="uk-UA" sz="2800" dirty="0" smtClean="0"/>
              <a:t>Графік спільної роботи пласта і піднімача при газліфтному фонтануванні</a:t>
            </a:r>
            <a:endParaRPr lang="uk-UA" sz="2800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763688" y="1916832"/>
          <a:ext cx="6264696" cy="3888432"/>
        </p:xfrm>
        <a:graphic>
          <a:graphicData uri="http://schemas.openxmlformats.org/presentationml/2006/ole">
            <p:oleObj spid="_x0000_s33793" r:id="rId3" imgW="3238500" imgH="2762250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848872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Регулювальні криві роботи фонтанної свердловини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475656" y="1772816"/>
          <a:ext cx="6552728" cy="3960440"/>
        </p:xfrm>
        <a:graphic>
          <a:graphicData uri="http://schemas.openxmlformats.org/presentationml/2006/ole">
            <p:oleObj spid="_x0000_s34817" r:id="rId3" imgW="2924175" imgH="2133600" progId="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125400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b="0" dirty="0" smtClean="0"/>
              <a:t>Запобігання у</a:t>
            </a:r>
            <a:r>
              <a:rPr lang="uk-UA" sz="4000" b="0" dirty="0" smtClean="0"/>
              <a:t>складнень в роботі фонтанних свердловин</a:t>
            </a:r>
            <a:endParaRPr lang="uk-UA" sz="4000" b="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2" y="2321496"/>
            <a:ext cx="8064896" cy="453650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У процесі експлуатації слід ретельно спостерігати за роботою свердловини, що уможливлює виявлення таких ускладнень: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за зменшення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і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затр</a:t>
            </a:r>
            <a:r>
              <a:rPr lang="uk-UA" dirty="0" smtClean="0">
                <a:solidFill>
                  <a:schemeClr val="tx1"/>
                </a:solidFill>
              </a:rPr>
              <a:t> – утворення піщаної пробки або накопичення води між вибоєм і башмаком НКТ;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-за зменшення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і одночасного підвищення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затр</a:t>
            </a:r>
            <a:r>
              <a:rPr lang="uk-UA" dirty="0" smtClean="0">
                <a:solidFill>
                  <a:schemeClr val="tx1"/>
                </a:solidFill>
              </a:rPr>
              <a:t> – відкладання парафіну і солей в НКТ;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-за зменшення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і збільшення </a:t>
            </a:r>
            <a:r>
              <a:rPr lang="en-US" i="1" dirty="0" smtClean="0">
                <a:solidFill>
                  <a:schemeClr val="tx1"/>
                </a:solidFill>
              </a:rPr>
              <a:t>Q</a:t>
            </a:r>
            <a:r>
              <a:rPr lang="uk-UA" dirty="0" smtClean="0">
                <a:solidFill>
                  <a:schemeClr val="tx1"/>
                </a:solidFill>
              </a:rPr>
              <a:t> – </a:t>
            </a:r>
            <a:r>
              <a:rPr lang="uk-UA" dirty="0" err="1" smtClean="0">
                <a:solidFill>
                  <a:schemeClr val="tx1"/>
                </a:solidFill>
              </a:rPr>
              <a:t>роз’їднання</a:t>
            </a:r>
            <a:r>
              <a:rPr lang="uk-UA" dirty="0" smtClean="0">
                <a:solidFill>
                  <a:schemeClr val="tx1"/>
                </a:solidFill>
              </a:rPr>
              <a:t> штуцера;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-за збільшення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і 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baseline="-25000" dirty="0" smtClean="0">
                <a:solidFill>
                  <a:schemeClr val="tx1"/>
                </a:solidFill>
              </a:rPr>
              <a:t>затр</a:t>
            </a:r>
            <a:r>
              <a:rPr lang="uk-UA" dirty="0" smtClean="0">
                <a:solidFill>
                  <a:schemeClr val="tx1"/>
                </a:solidFill>
              </a:rPr>
              <a:t> і зменшення </a:t>
            </a:r>
            <a:r>
              <a:rPr lang="en-US" i="1" dirty="0" smtClean="0">
                <a:solidFill>
                  <a:schemeClr val="tx1"/>
                </a:solidFill>
              </a:rPr>
              <a:t>Q</a:t>
            </a:r>
            <a:r>
              <a:rPr lang="uk-UA" dirty="0" smtClean="0">
                <a:solidFill>
                  <a:schemeClr val="tx1"/>
                </a:solidFill>
              </a:rPr>
              <a:t> – забивання штуцера або відкладання парафіну в маніфольді і викидному шлейфі.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332656"/>
            <a:ext cx="4104456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Конструкція фонтанної арматури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860032" y="2060848"/>
            <a:ext cx="3960440" cy="2808312"/>
          </a:xfrm>
        </p:spPr>
        <p:txBody>
          <a:bodyPr>
            <a:normAutofit lnSpcReduction="1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1-буферна заглушка з манометром і трьохходовим краном; 2-буферна засувка; 3- </a:t>
            </a:r>
            <a:r>
              <a:rPr lang="uk-UA" dirty="0" err="1" smtClean="0">
                <a:solidFill>
                  <a:schemeClr val="tx1"/>
                </a:solidFill>
              </a:rPr>
              <a:t>засувка</a:t>
            </a:r>
            <a:r>
              <a:rPr lang="uk-UA" dirty="0" smtClean="0">
                <a:solidFill>
                  <a:schemeClr val="tx1"/>
                </a:solidFill>
              </a:rPr>
              <a:t> робочої струни; 4-штуцер; 5-проміжна засувка; 6-центральна засувка; 7,8-хрестовини для підвішування одного і другого ряду </a:t>
            </a:r>
            <a:r>
              <a:rPr lang="uk-UA" dirty="0" err="1" smtClean="0">
                <a:solidFill>
                  <a:schemeClr val="tx1"/>
                </a:solidFill>
              </a:rPr>
              <a:t>нкт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4104456" cy="6559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6176" y="548680"/>
            <a:ext cx="3431352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Фонтанна арматура</a:t>
            </a:r>
            <a:endParaRPr lang="uk-UA" dirty="0"/>
          </a:p>
        </p:txBody>
      </p:sp>
      <p:pic>
        <p:nvPicPr>
          <p:cNvPr id="55298" name="Picture 2" descr="Конотопский арматурный завод. Арматура фонтанна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725" y="548680"/>
            <a:ext cx="5302435" cy="564414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Арматура фонтанная АФК, АФК 1, АФК 2 — Торговый дом «ВолгаПромСервис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4896544" cy="58758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Типові схеми фонтанної арматури</a:t>
            </a:r>
            <a:endParaRPr lang="uk-UA" sz="3200" dirty="0"/>
          </a:p>
        </p:txBody>
      </p:sp>
      <p:pic>
        <p:nvPicPr>
          <p:cNvPr id="35842" name="Picture 2" descr="Фонтанна арматура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290" y="836713"/>
            <a:ext cx="5762885" cy="511256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6228184" y="1052736"/>
            <a:ext cx="25202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Типові схеми фонтанної арматури: 1 - манометр; 2 - вентиль; 3 - буферний фланець під манометр; 4 - запірний пристрій; 5 - трійник; 6 - дросель; 7 - перевідник трубної голівки; 8 - відповідний фланець; 9 - трубна голівка; 10 - хрестовина ялинки</a:t>
            </a: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008111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Фонтанна арматура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4896544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             </a:t>
            </a:r>
            <a:r>
              <a:rPr lang="uk-UA" sz="1800" dirty="0" smtClean="0">
                <a:solidFill>
                  <a:schemeClr val="tx1"/>
                </a:solidFill>
              </a:rPr>
              <a:t>Ш</a:t>
            </a:r>
            <a:r>
              <a:rPr lang="hr-HR" sz="1800" dirty="0" smtClean="0">
                <a:solidFill>
                  <a:schemeClr val="tx1"/>
                </a:solidFill>
              </a:rPr>
              <a:t>ифр фонтанної арматури: АФХ</a:t>
            </a:r>
            <a:r>
              <a:rPr lang="hr-HR" sz="1800" baseline="-25000" dirty="0" smtClean="0">
                <a:solidFill>
                  <a:schemeClr val="tx1"/>
                </a:solidFill>
              </a:rPr>
              <a:t>1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3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4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5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6</a:t>
            </a:r>
            <a:r>
              <a:rPr lang="hr-HR" sz="1800" dirty="0" smtClean="0">
                <a:solidFill>
                  <a:schemeClr val="tx1"/>
                </a:solidFill>
              </a:rPr>
              <a:t>Х</a:t>
            </a:r>
            <a:r>
              <a:rPr lang="hr-HR" sz="1800" baseline="-25000" dirty="0" smtClean="0">
                <a:solidFill>
                  <a:schemeClr val="tx1"/>
                </a:solidFill>
              </a:rPr>
              <a:t>7</a:t>
            </a:r>
            <a:r>
              <a:rPr lang="hr-HR" sz="1800" dirty="0" smtClean="0">
                <a:solidFill>
                  <a:schemeClr val="tx1"/>
                </a:solidFill>
              </a:rPr>
              <a:t>, де</a:t>
            </a:r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hr-HR" sz="1800" dirty="0" smtClean="0">
                <a:solidFill>
                  <a:schemeClr val="tx1"/>
                </a:solidFill>
              </a:rPr>
              <a:t> АФ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арматура фонтанна;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1</a:t>
            </a:r>
            <a:r>
              <a:rPr lang="hr-HR" sz="1800" dirty="0" smtClean="0">
                <a:solidFill>
                  <a:schemeClr val="tx1"/>
                </a:solidFill>
              </a:rPr>
              <a:t> - конструктивне виконання: підвіска НКТ на різі перевідника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К; підвіска НКТ на муфті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не </a:t>
            </a:r>
            <a:r>
              <a:rPr lang="uk-UA" sz="1800" dirty="0" smtClean="0">
                <a:solidFill>
                  <a:schemeClr val="tx1"/>
                </a:solidFill>
              </a:rPr>
              <a:t>позначає</a:t>
            </a:r>
            <a:r>
              <a:rPr lang="hr-HR" sz="1800" dirty="0" smtClean="0">
                <a:solidFill>
                  <a:schemeClr val="tx1"/>
                </a:solidFill>
              </a:rPr>
              <a:t>ться; для свердловин, обладнаних ЕВН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Е;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номер схеми монтажу трійникового</a:t>
            </a:r>
            <a:r>
              <a:rPr lang="uk-UA" sz="1800" dirty="0" smtClean="0">
                <a:solidFill>
                  <a:schemeClr val="tx1"/>
                </a:solidFill>
              </a:rPr>
              <a:t> і</a:t>
            </a:r>
            <a:r>
              <a:rPr lang="hr-HR" sz="1800" dirty="0" smtClean="0">
                <a:solidFill>
                  <a:schemeClr val="tx1"/>
                </a:solidFill>
              </a:rPr>
              <a:t> хрестового типів згідно з ГОСТ 13846-84 (8 схем); у разі дворядн</a:t>
            </a:r>
            <a:r>
              <a:rPr lang="uk-UA" sz="1800" dirty="0" err="1" smtClean="0">
                <a:solidFill>
                  <a:schemeClr val="tx1"/>
                </a:solidFill>
              </a:rPr>
              <a:t>ої</a:t>
            </a:r>
            <a:r>
              <a:rPr lang="hr-HR" sz="1800" dirty="0" smtClean="0">
                <a:solidFill>
                  <a:schemeClr val="tx1"/>
                </a:solidFill>
              </a:rPr>
              <a:t> колони НКТ додається буква “а”;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3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спосіб керування запірними пристроями: ручний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не позначається; автоматичний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А, дистанційний і автоматичний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В;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4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умовний прохід стовбура (50, 65, 80, 100 і 150 мм); через дріб зазначено умовний прохід бічного відведення (50, 65, 80 і 100 мм);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5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робочий тиск, помножений на 0,1 МПа (7, 14, 21, 35, 70 і 105 МПа);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6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кліматичне виконання: для помірної кліматичної зони - не позначається; для холодної кліматичної зони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Х</a:t>
            </a:r>
            <a:r>
              <a:rPr lang="hr-HR" sz="1800" baseline="-25000" dirty="0" smtClean="0">
                <a:solidFill>
                  <a:schemeClr val="tx1"/>
                </a:solidFill>
              </a:rPr>
              <a:t>л</a:t>
            </a:r>
            <a:r>
              <a:rPr lang="hr-HR" sz="1800" dirty="0" smtClean="0">
                <a:solidFill>
                  <a:schemeClr val="tx1"/>
                </a:solidFill>
              </a:rPr>
              <a:t>; Х</a:t>
            </a:r>
            <a:r>
              <a:rPr lang="hr-HR" sz="1800" baseline="-25000" dirty="0" smtClean="0">
                <a:solidFill>
                  <a:schemeClr val="tx1"/>
                </a:solidFill>
              </a:rPr>
              <a:t>7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виконання за корозійною стійкістю для помірної кліматичної зони; К</a:t>
            </a:r>
            <a:r>
              <a:rPr lang="uk-UA" sz="1800" baseline="-25000" dirty="0" smtClean="0">
                <a:solidFill>
                  <a:schemeClr val="tx1"/>
                </a:solidFill>
              </a:rPr>
              <a:t>1</a:t>
            </a:r>
            <a:r>
              <a:rPr lang="uk-UA" sz="1800" dirty="0" smtClean="0">
                <a:solidFill>
                  <a:schemeClr val="tx1"/>
                </a:solidFill>
              </a:rPr>
              <a:t> –</a:t>
            </a:r>
            <a:r>
              <a:rPr lang="hr-HR" sz="1800" dirty="0" smtClean="0">
                <a:solidFill>
                  <a:schemeClr val="tx1"/>
                </a:solidFill>
              </a:rPr>
              <a:t> для середовищ, в яких вміст СО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uk-UA" sz="1800" baseline="-250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  <a:sym typeface="Symbol"/>
              </a:rPr>
              <a:t>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6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%; К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для середовищ, в яких вміст Н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hr-HR" sz="1800" dirty="0" smtClean="0">
                <a:solidFill>
                  <a:schemeClr val="tx1"/>
                </a:solidFill>
              </a:rPr>
              <a:t>S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  <a:sym typeface="Symbol"/>
              </a:rPr>
              <a:t>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6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% і СО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uk-UA" sz="1800" baseline="-250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  <a:sym typeface="Symbol"/>
              </a:rPr>
              <a:t>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6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%; К</a:t>
            </a:r>
            <a:r>
              <a:rPr lang="hr-HR" sz="1800" baseline="-25000" dirty="0" smtClean="0">
                <a:solidFill>
                  <a:schemeClr val="tx1"/>
                </a:solidFill>
              </a:rPr>
              <a:t>3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для середовищ, в яких вміст Н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hr-HR" sz="1800" dirty="0" smtClean="0">
                <a:solidFill>
                  <a:schemeClr val="tx1"/>
                </a:solidFill>
              </a:rPr>
              <a:t>S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  <a:sym typeface="Symbol"/>
              </a:rPr>
              <a:t>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25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% і СО</a:t>
            </a:r>
            <a:r>
              <a:rPr lang="hr-HR" sz="1800" baseline="-25000" dirty="0" smtClean="0">
                <a:solidFill>
                  <a:schemeClr val="tx1"/>
                </a:solidFill>
              </a:rPr>
              <a:t>2</a:t>
            </a:r>
            <a:r>
              <a:rPr lang="uk-UA" sz="1800" baseline="-250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  <a:sym typeface="Symbol"/>
              </a:rPr>
              <a:t>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25</a:t>
            </a:r>
            <a:r>
              <a:rPr lang="uk-UA" sz="1800" dirty="0" smtClean="0">
                <a:solidFill>
                  <a:schemeClr val="tx1"/>
                </a:solidFill>
              </a:rPr>
              <a:t> </a:t>
            </a:r>
            <a:r>
              <a:rPr lang="hr-HR" sz="1800" dirty="0" smtClean="0">
                <a:solidFill>
                  <a:schemeClr val="tx1"/>
                </a:solidFill>
              </a:rPr>
              <a:t>%; К2І </a:t>
            </a:r>
            <a:r>
              <a:rPr lang="uk-UA" sz="1800" dirty="0" smtClean="0">
                <a:solidFill>
                  <a:schemeClr val="tx1"/>
                </a:solidFill>
              </a:rPr>
              <a:t>–</a:t>
            </a:r>
            <a:r>
              <a:rPr lang="hr-HR" sz="1800" dirty="0" smtClean="0">
                <a:solidFill>
                  <a:schemeClr val="tx1"/>
                </a:solidFill>
              </a:rPr>
              <a:t> для арматури, як</a:t>
            </a:r>
            <a:r>
              <a:rPr lang="uk-UA" sz="1800" dirty="0" smtClean="0">
                <a:solidFill>
                  <a:schemeClr val="tx1"/>
                </a:solidFill>
              </a:rPr>
              <a:t>у</a:t>
            </a:r>
            <a:r>
              <a:rPr lang="hr-HR" sz="1800" dirty="0" smtClean="0">
                <a:solidFill>
                  <a:schemeClr val="tx1"/>
                </a:solidFill>
              </a:rPr>
              <a:t> виготовлен</a:t>
            </a:r>
            <a:r>
              <a:rPr lang="uk-UA" sz="1800" dirty="0" smtClean="0">
                <a:solidFill>
                  <a:schemeClr val="tx1"/>
                </a:solidFill>
              </a:rPr>
              <a:t>о</a:t>
            </a:r>
            <a:r>
              <a:rPr lang="hr-HR" sz="1800" dirty="0" smtClean="0">
                <a:solidFill>
                  <a:schemeClr val="tx1"/>
                </a:solidFill>
              </a:rPr>
              <a:t> з малолегованої і низьковуглецевої сталі із застосуванням інгібітора у свердловині.</a:t>
            </a:r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hr-HR" sz="2400" dirty="0" smtClean="0">
                <a:solidFill>
                  <a:schemeClr val="tx1"/>
                </a:solidFill>
              </a:rPr>
              <a:t> Наприклад, АФК</a:t>
            </a:r>
            <a:r>
              <a:rPr lang="uk-UA" sz="2400" dirty="0" smtClean="0">
                <a:solidFill>
                  <a:schemeClr val="tx1"/>
                </a:solidFill>
              </a:rPr>
              <a:t> 6 </a:t>
            </a:r>
            <a:r>
              <a:rPr lang="hr-HR" sz="2400" dirty="0" smtClean="0">
                <a:solidFill>
                  <a:schemeClr val="tx1"/>
                </a:solidFill>
              </a:rPr>
              <a:t>В-100</a:t>
            </a:r>
            <a:r>
              <a:rPr lang="hr-HR" sz="2400" dirty="0" smtClean="0">
                <a:solidFill>
                  <a:schemeClr val="tx1"/>
                </a:solidFill>
                <a:sym typeface="Symbol"/>
              </a:rPr>
              <a:t></a:t>
            </a:r>
            <a:r>
              <a:rPr lang="hr-HR" sz="2400" dirty="0" smtClean="0">
                <a:solidFill>
                  <a:schemeClr val="tx1"/>
                </a:solidFill>
              </a:rPr>
              <a:t>210 К</a:t>
            </a:r>
            <a:r>
              <a:rPr lang="uk-UA" sz="2400" dirty="0" smtClean="0">
                <a:solidFill>
                  <a:schemeClr val="tx1"/>
                </a:solidFill>
              </a:rPr>
              <a:t>2 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sz="3600" dirty="0" smtClean="0"/>
              <a:t>Баланс енергії у видобувній свердловині</a:t>
            </a:r>
            <a:endParaRPr lang="uk-UA" sz="3600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27584" y="1639834"/>
            <a:ext cx="7772400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dirty="0" err="1" smtClean="0">
                <a:solidFill>
                  <a:schemeClr val="tx1"/>
                </a:solidFill>
              </a:rPr>
              <a:t>Е</a:t>
            </a:r>
            <a:r>
              <a:rPr lang="uk-UA" baseline="-25000" dirty="0" err="1" smtClean="0">
                <a:solidFill>
                  <a:schemeClr val="tx1"/>
                </a:solidFill>
              </a:rPr>
              <a:t>пл</a:t>
            </a:r>
            <a:r>
              <a:rPr lang="uk-UA" dirty="0" smtClean="0">
                <a:solidFill>
                  <a:schemeClr val="tx1"/>
                </a:solidFill>
              </a:rPr>
              <a:t> + </a:t>
            </a:r>
            <a:r>
              <a:rPr lang="uk-UA" dirty="0" err="1" smtClean="0">
                <a:solidFill>
                  <a:schemeClr val="tx1"/>
                </a:solidFill>
              </a:rPr>
              <a:t>Е</a:t>
            </a:r>
            <a:r>
              <a:rPr lang="uk-UA" baseline="-25000" dirty="0" err="1" smtClean="0">
                <a:solidFill>
                  <a:schemeClr val="tx1"/>
                </a:solidFill>
              </a:rPr>
              <a:t>шт</a:t>
            </a:r>
            <a:r>
              <a:rPr lang="uk-UA" dirty="0" smtClean="0">
                <a:solidFill>
                  <a:schemeClr val="tx1"/>
                </a:solidFill>
              </a:rPr>
              <a:t> = Е</a:t>
            </a:r>
            <a:r>
              <a:rPr lang="uk-UA" baseline="-25000" dirty="0" smtClean="0">
                <a:solidFill>
                  <a:schemeClr val="tx1"/>
                </a:solidFill>
              </a:rPr>
              <a:t>ст</a:t>
            </a:r>
            <a:r>
              <a:rPr lang="uk-UA" dirty="0" smtClean="0">
                <a:solidFill>
                  <a:schemeClr val="tx1"/>
                </a:solidFill>
              </a:rPr>
              <a:t> + </a:t>
            </a:r>
            <a:r>
              <a:rPr lang="uk-UA" dirty="0" err="1" smtClean="0">
                <a:solidFill>
                  <a:schemeClr val="tx1"/>
                </a:solidFill>
              </a:rPr>
              <a:t>Е</a:t>
            </a:r>
            <a:r>
              <a:rPr lang="uk-UA" baseline="-25000" dirty="0" err="1" smtClean="0">
                <a:solidFill>
                  <a:schemeClr val="tx1"/>
                </a:solidFill>
              </a:rPr>
              <a:t>тер</a:t>
            </a:r>
            <a:r>
              <a:rPr lang="uk-UA" dirty="0" smtClean="0">
                <a:solidFill>
                  <a:schemeClr val="tx1"/>
                </a:solidFill>
              </a:rPr>
              <a:t> + </a:t>
            </a:r>
            <a:r>
              <a:rPr lang="uk-UA" dirty="0" err="1" smtClean="0">
                <a:solidFill>
                  <a:schemeClr val="tx1"/>
                </a:solidFill>
              </a:rPr>
              <a:t>Е</a:t>
            </a:r>
            <a:r>
              <a:rPr lang="uk-UA" baseline="-25000" dirty="0" err="1" smtClean="0">
                <a:solidFill>
                  <a:schemeClr val="tx1"/>
                </a:solidFill>
              </a:rPr>
              <a:t>тр</a:t>
            </a:r>
            <a:r>
              <a:rPr lang="uk-UA" dirty="0" smtClean="0">
                <a:solidFill>
                  <a:schemeClr val="tx1"/>
                </a:solidFill>
              </a:rPr>
              <a:t> + </a:t>
            </a:r>
            <a:r>
              <a:rPr lang="uk-UA" dirty="0" err="1" smtClean="0">
                <a:solidFill>
                  <a:schemeClr val="tx1"/>
                </a:solidFill>
              </a:rPr>
              <a:t>Е</a:t>
            </a:r>
            <a:r>
              <a:rPr lang="uk-UA" baseline="-25000" dirty="0" err="1" smtClean="0">
                <a:solidFill>
                  <a:schemeClr val="tx1"/>
                </a:solidFill>
              </a:rPr>
              <a:t>ін</a:t>
            </a:r>
            <a:r>
              <a:rPr lang="uk-UA" baseline="-25000" dirty="0" smtClean="0">
                <a:solidFill>
                  <a:schemeClr val="tx1"/>
                </a:solidFill>
              </a:rPr>
              <a:t>,</a:t>
            </a: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де </a:t>
            </a:r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пл</a:t>
            </a:r>
            <a:r>
              <a:rPr lang="uk-UA" sz="1800" dirty="0" err="1" smtClean="0">
                <a:solidFill>
                  <a:schemeClr val="tx1"/>
                </a:solidFill>
              </a:rPr>
              <a:t>-</a:t>
            </a:r>
            <a:r>
              <a:rPr lang="uk-UA" sz="1800" dirty="0" smtClean="0">
                <a:solidFill>
                  <a:schemeClr val="tx1"/>
                </a:solidFill>
              </a:rPr>
              <a:t> пластова енергія;</a:t>
            </a:r>
          </a:p>
          <a:p>
            <a:pPr algn="just"/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шт</a:t>
            </a:r>
            <a:r>
              <a:rPr lang="uk-UA" sz="1800" dirty="0" smtClean="0">
                <a:solidFill>
                  <a:schemeClr val="tx1"/>
                </a:solidFill>
              </a:rPr>
              <a:t> – штучна енергія, що вводиться з поверхні;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smtClean="0">
                <a:solidFill>
                  <a:schemeClr val="tx1"/>
                </a:solidFill>
              </a:rPr>
              <a:t>ст</a:t>
            </a:r>
            <a:r>
              <a:rPr lang="uk-UA" sz="1800" dirty="0" smtClean="0">
                <a:solidFill>
                  <a:schemeClr val="tx1"/>
                </a:solidFill>
              </a:rPr>
              <a:t> – енергія, що затрачається на підйом стовпа рідини в свердловині;</a:t>
            </a:r>
          </a:p>
          <a:p>
            <a:pPr algn="just"/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тер</a:t>
            </a:r>
            <a:r>
              <a:rPr lang="uk-UA" sz="1800" dirty="0" smtClean="0">
                <a:solidFill>
                  <a:schemeClr val="tx1"/>
                </a:solidFill>
              </a:rPr>
              <a:t> – енергія, що затрачається на подолання сил тертя;</a:t>
            </a:r>
          </a:p>
          <a:p>
            <a:pPr algn="just"/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тр</a:t>
            </a:r>
            <a:r>
              <a:rPr lang="uk-UA" sz="1800" baseline="-250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– енергія, що затрачається на транспортування нафти в системі збору;</a:t>
            </a:r>
          </a:p>
          <a:p>
            <a:pPr algn="just"/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ін</a:t>
            </a:r>
            <a:r>
              <a:rPr lang="uk-UA" sz="1800" dirty="0" smtClean="0">
                <a:solidFill>
                  <a:schemeClr val="tx1"/>
                </a:solidFill>
              </a:rPr>
              <a:t> – енергія, що витрачається на подолання інерційних сил.</a:t>
            </a:r>
          </a:p>
          <a:p>
            <a:pPr algn="just"/>
            <a:endParaRPr lang="uk-UA" sz="1800" dirty="0" smtClean="0">
              <a:solidFill>
                <a:schemeClr val="tx1"/>
              </a:solidFill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          При </a:t>
            </a:r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шт</a:t>
            </a:r>
            <a:r>
              <a:rPr lang="uk-UA" sz="1800" dirty="0" smtClean="0">
                <a:solidFill>
                  <a:schemeClr val="tx1"/>
                </a:solidFill>
              </a:rPr>
              <a:t> = 0 свердловина працює тільки за рахунок пластової енергії. Такий спосіб називається фонтанним.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          При </a:t>
            </a:r>
            <a:r>
              <a:rPr lang="uk-UA" sz="1800" dirty="0" err="1" smtClean="0">
                <a:solidFill>
                  <a:schemeClr val="tx1"/>
                </a:solidFill>
              </a:rPr>
              <a:t>Е</a:t>
            </a:r>
            <a:r>
              <a:rPr lang="uk-UA" sz="1800" baseline="-25000" dirty="0" err="1" smtClean="0">
                <a:solidFill>
                  <a:schemeClr val="tx1"/>
                </a:solidFill>
              </a:rPr>
              <a:t>шт</a:t>
            </a:r>
            <a:r>
              <a:rPr lang="uk-UA" sz="1800" baseline="-25000" dirty="0" smtClean="0">
                <a:solidFill>
                  <a:schemeClr val="tx1"/>
                </a:solidFill>
              </a:rPr>
              <a:t> </a:t>
            </a:r>
            <a:r>
              <a:rPr lang="uk-UA" sz="1800" dirty="0" smtClean="0">
                <a:solidFill>
                  <a:schemeClr val="tx1"/>
                </a:solidFill>
              </a:rPr>
              <a:t> &gt; 0 спосіб експлуатації називається механізованим.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620687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Підземне обладнання фонтанних свердловин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064896" cy="403244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ГОСТ 633-80 передбачає виготовлення чотирьох типів сталевих безшовних </a:t>
            </a:r>
            <a:r>
              <a:rPr lang="uk-UA" i="1" dirty="0" smtClean="0">
                <a:solidFill>
                  <a:schemeClr val="tx1"/>
                </a:solidFill>
              </a:rPr>
              <a:t>насосно-компресорних труб</a:t>
            </a:r>
            <a:r>
              <a:rPr lang="uk-UA" dirty="0" smtClean="0">
                <a:solidFill>
                  <a:schemeClr val="tx1"/>
                </a:solidFill>
              </a:rPr>
              <a:t> (НКТ): гладких; із висадженими ззовні кінцями – В; гладких </a:t>
            </a:r>
            <a:r>
              <a:rPr lang="uk-UA" dirty="0" err="1" smtClean="0">
                <a:solidFill>
                  <a:schemeClr val="tx1"/>
                </a:solidFill>
              </a:rPr>
              <a:t>високогерметичних</a:t>
            </a:r>
            <a:r>
              <a:rPr lang="uk-UA" dirty="0" smtClean="0">
                <a:solidFill>
                  <a:schemeClr val="tx1"/>
                </a:solidFill>
              </a:rPr>
              <a:t> – НКМ і безмуфтових з висадженими ззовні кінцями – НКБ (труби перших трьох типів з’єднують між собою за допомогою муфт). На кінці кожної труби наноситься маркування (характеристика). Труби всіх типів виконання А виготовляють довжиною 10 м, а виконання Б – двох груп: перша – довжиною 5,5...8,5 м, друга – понад 8,5...10 м. Внутрішній діаметр НКТ змінюється в межах 20,7...100,3 мм за товщини стінки 3...8 мм.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Підземне обладнання фонтанних свердловин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889448"/>
            <a:ext cx="8136904" cy="449188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         </a:t>
            </a:r>
            <a:r>
              <a:rPr lang="uk-UA" dirty="0" smtClean="0">
                <a:solidFill>
                  <a:schemeClr val="tx1"/>
                </a:solidFill>
              </a:rPr>
              <a:t>В основному використовують труби з умовним діаметром (заокругленим зовнішнім) 60 і 73 мм (внутрішній діаметр відповідно 50,3 і 62 або 59 мм). Мінімальний зазор, який допускається між внутрішньою стінкою обсадної колони і зовнішньою стінкою муфти НКТ, дорівнює 12...15 мм; це означає, що за діаметра експлуатаційної колони 146 мм максимальний діаметр НКТ має не перевищувати 73 мм, за 168 мм – 89 </a:t>
            </a:r>
            <a:r>
              <a:rPr lang="uk-UA" dirty="0" err="1" smtClean="0">
                <a:solidFill>
                  <a:schemeClr val="tx1"/>
                </a:solidFill>
              </a:rPr>
              <a:t>мм</a:t>
            </a:r>
            <a:r>
              <a:rPr lang="uk-UA" dirty="0" smtClean="0">
                <a:solidFill>
                  <a:schemeClr val="tx1"/>
                </a:solidFill>
              </a:rPr>
              <a:t> і за 194 мм – 114 </a:t>
            </a:r>
            <a:r>
              <a:rPr lang="uk-UA" dirty="0" err="1" smtClean="0">
                <a:solidFill>
                  <a:schemeClr val="tx1"/>
                </a:solidFill>
              </a:rPr>
              <a:t>мм</a:t>
            </a:r>
            <a:r>
              <a:rPr lang="uk-UA" dirty="0" smtClean="0">
                <a:solidFill>
                  <a:schemeClr val="tx1"/>
                </a:solidFill>
              </a:rPr>
              <a:t> (взято за умовними діаметрами обсадних труб і НКТ).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Гранична глибина опускання НКТ у фонтанну свердловину залежно від діаметра і групи міцності сталі (Д, Е, К, Л, М, Р) становить 1780...4250 м.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Додаткове підземне обладнання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352928" cy="496855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Для експлуатації фонтанних свердловин використовують</a:t>
            </a:r>
            <a:r>
              <a:rPr lang="uk-UA" i="1" dirty="0" smtClean="0">
                <a:solidFill>
                  <a:schemeClr val="tx1"/>
                </a:solidFill>
              </a:rPr>
              <a:t> комплекси обладнання для попередження відкритих фонтанів</a:t>
            </a:r>
            <a:r>
              <a:rPr lang="uk-UA" dirty="0" smtClean="0">
                <a:solidFill>
                  <a:schemeClr val="tx1"/>
                </a:solidFill>
              </a:rPr>
              <a:t> (типів КУСА і КУСА-Е). Вони можуть обслуговувати від однієї до восьми свердловин і забезпечують герметичне перекриття стовбура свердловини у разі розгерметизації гирла, відхилення параметрів (тиску, дебіту) роботи свердловини від заданих і виникнення пожежі.</a:t>
            </a:r>
            <a:r>
              <a:rPr lang="uk-UA" dirty="0" smtClean="0"/>
              <a:t> </a:t>
            </a:r>
          </a:p>
          <a:p>
            <a:pPr algn="just"/>
            <a:r>
              <a:rPr lang="uk-UA" dirty="0" smtClean="0"/>
              <a:t>       </a:t>
            </a:r>
            <a:r>
              <a:rPr lang="uk-UA" dirty="0" smtClean="0">
                <a:solidFill>
                  <a:schemeClr val="tx1"/>
                </a:solidFill>
              </a:rPr>
              <a:t>Існують також автоматичні клапани-відсікачі, які спрацьовують у разі збільшення дебіту свердловини понад заданий. Вони встановлюються на кінці НКТ.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Для </a:t>
            </a:r>
            <a:r>
              <a:rPr lang="uk-UA" dirty="0" err="1" smtClean="0">
                <a:solidFill>
                  <a:schemeClr val="tx1"/>
                </a:solidFill>
              </a:rPr>
              <a:t>беспечного</a:t>
            </a:r>
            <a:r>
              <a:rPr lang="uk-UA" dirty="0" smtClean="0">
                <a:solidFill>
                  <a:schemeClr val="tx1"/>
                </a:solidFill>
              </a:rPr>
              <a:t> спуску приладів в </a:t>
            </a:r>
            <a:r>
              <a:rPr lang="uk-UA" dirty="0" err="1" smtClean="0">
                <a:solidFill>
                  <a:schemeClr val="tx1"/>
                </a:solidFill>
              </a:rPr>
              <a:t>кіінці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нкт</a:t>
            </a:r>
            <a:r>
              <a:rPr lang="uk-UA" dirty="0" smtClean="0">
                <a:solidFill>
                  <a:schemeClr val="tx1"/>
                </a:solidFill>
              </a:rPr>
              <a:t> передбачають </a:t>
            </a:r>
            <a:r>
              <a:rPr lang="uk-UA" dirty="0" err="1" smtClean="0">
                <a:solidFill>
                  <a:schemeClr val="tx1"/>
                </a:solidFill>
              </a:rPr>
              <a:t>раструб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для зменшення пульсації – перепускний отвір біля башмака.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увагу.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Тепер час для Ваших запитань.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Способи експлуатації нафтових свердловин</a:t>
            </a:r>
            <a:endParaRPr lang="uk-UA" sz="2800" dirty="0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84784"/>
            <a:ext cx="636307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Баланс тисків у видобувній свердловині</a:t>
            </a:r>
            <a:endParaRPr lang="uk-UA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11560" y="2341910"/>
            <a:ext cx="80648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виб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вибійний тиск (звичайно береться на рівні середини інтервалу продуктивного пласта), Па;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940425" algn="r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aseline="-25000" dirty="0" smtClean="0">
                <a:latin typeface="Times New Roman" pitchFamily="18" charset="0"/>
                <a:cs typeface="Times New Roman" pitchFamily="18" charset="0"/>
              </a:rPr>
              <a:t>ги</a:t>
            </a:r>
            <a:r>
              <a:rPr lang="uk-UA" sz="2400" baseline="-25000" dirty="0" smtClean="0"/>
              <a:t>р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тиск на гирлі (викиді) свердловини (гирловий тиск), Па;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гідростатичний тиск стовпа флюїдів (у загальному випадку – нафти, води, газу) у свердловині, Па;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втрата тиску на гідравлічний опір (тертя), Па;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ін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втрата тиску на інерційний опір (нехтують через малу величину), Па.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772816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виб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Р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гир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ΔР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+ΔР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Фонтанний спосіб експлуатації</a:t>
            </a:r>
            <a:endParaRPr lang="uk-UA" sz="32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259631" y="1340768"/>
          <a:ext cx="7142515" cy="4608512"/>
        </p:xfrm>
        <a:graphic>
          <a:graphicData uri="http://schemas.openxmlformats.org/presentationml/2006/ole">
            <p:oleObj spid="_x0000_s24577" r:id="rId3" imgW="4533900" imgH="238125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Умови артезіанського фонтанування</a:t>
            </a:r>
            <a:endParaRPr lang="uk-UA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691680" y="2492896"/>
          <a:ext cx="4104456" cy="576064"/>
        </p:xfrm>
        <a:graphic>
          <a:graphicData uri="http://schemas.openxmlformats.org/presentationml/2006/ole">
            <p:oleObj spid="_x0000_s26625" name="Equation" r:id="rId3" imgW="1651000" imgH="241300" progId="">
              <p:embed/>
            </p:oleObj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899592" y="3573016"/>
          <a:ext cx="7416824" cy="1368152"/>
        </p:xfrm>
        <a:graphic>
          <a:graphicData uri="http://schemas.openxmlformats.org/presentationml/2006/ole">
            <p:oleObj spid="_x0000_s26627" name="Equation" r:id="rId4" imgW="2832100" imgH="546100" progId="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Узгоджена робота пласта і піднімача</a:t>
            </a:r>
            <a:endParaRPr lang="uk-UA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3563888" y="1628800"/>
          <a:ext cx="2376264" cy="576064"/>
        </p:xfrm>
        <a:graphic>
          <a:graphicData uri="http://schemas.openxmlformats.org/presentationml/2006/ole">
            <p:oleObj spid="_x0000_s27649" name="Equation" r:id="rId3" imgW="1117115" imgH="253890" progId="">
              <p:embed/>
            </p:oleObj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076056" y="2204864"/>
          <a:ext cx="2825477" cy="1368152"/>
        </p:xfrm>
        <a:graphic>
          <a:graphicData uri="http://schemas.openxmlformats.org/presentationml/2006/ole">
            <p:oleObj spid="_x0000_s27651" name="Equation" r:id="rId4" imgW="1459866" imgH="583947" progId="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67744" y="3645024"/>
          <a:ext cx="5949513" cy="1440160"/>
        </p:xfrm>
        <a:graphic>
          <a:graphicData uri="http://schemas.openxmlformats.org/presentationml/2006/ole">
            <p:oleObj spid="_x0000_s27653" name="Equation" r:id="rId5" imgW="2400300" imgH="584200" progId="">
              <p:embed/>
            </p:oleObj>
          </a:graphicData>
        </a:graphic>
      </p:graphicFrame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3059832" y="5373216"/>
          <a:ext cx="2880320" cy="504056"/>
        </p:xfrm>
        <a:graphic>
          <a:graphicData uri="http://schemas.openxmlformats.org/presentationml/2006/ole">
            <p:oleObj spid="_x0000_s27655" name="Equation" r:id="rId6" imgW="1091726" imgH="228501" progId="">
              <p:embed/>
            </p:oleObj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468560" y="2708920"/>
            <a:ext cx="56876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Q = K</a:t>
            </a:r>
            <a:r>
              <a:rPr kumimoji="0" lang="en-US" sz="3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(P</a:t>
            </a:r>
            <a:r>
              <a:rPr kumimoji="0" lang="uk-UA" sz="3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</a:t>
            </a:r>
            <a:r>
              <a:rPr kumimoji="0" lang="uk-UA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uk-UA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uk-UA" sz="3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uk-UA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Графічна інтерпретація  умов артезіанського фонтанування</a:t>
            </a:r>
            <a:endParaRPr lang="uk-UA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556792"/>
            <a:ext cx="527360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467544" y="5229200"/>
          <a:ext cx="4646483" cy="1124744"/>
        </p:xfrm>
        <a:graphic>
          <a:graphicData uri="http://schemas.openxmlformats.org/presentationml/2006/ole">
            <p:oleObj spid="_x0000_s28675" name="Equation" r:id="rId5" imgW="2400300" imgH="584200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Умова газліфтного фонтанування</a:t>
            </a:r>
            <a:endParaRPr lang="uk-UA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2051720" y="1340768"/>
          <a:ext cx="4896545" cy="665550"/>
        </p:xfrm>
        <a:graphic>
          <a:graphicData uri="http://schemas.openxmlformats.org/presentationml/2006/ole">
            <p:oleObj spid="_x0000_s29697" name="Equation" r:id="rId3" imgW="1993035" imgH="266584" progId="">
              <p:embed/>
            </p:oleObj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291401" y="1988840"/>
          <a:ext cx="6010549" cy="1584176"/>
        </p:xfrm>
        <a:graphic>
          <a:graphicData uri="http://schemas.openxmlformats.org/presentationml/2006/ole">
            <p:oleObj spid="_x0000_s29699" name="Equation" r:id="rId4" imgW="2451100" imgH="647700" progId="">
              <p:embed/>
            </p:oleObj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779912" y="3140968"/>
          <a:ext cx="3267939" cy="1066619"/>
        </p:xfrm>
        <a:graphic>
          <a:graphicData uri="http://schemas.openxmlformats.org/presentationml/2006/ole">
            <p:oleObj spid="_x0000_s29701" name="Equation" r:id="rId5" imgW="1371600" imgH="444500" progId="">
              <p:embed/>
            </p:oleObj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467544" y="4149080"/>
          <a:ext cx="6849927" cy="1152128"/>
        </p:xfrm>
        <a:graphic>
          <a:graphicData uri="http://schemas.openxmlformats.org/presentationml/2006/ole">
            <p:oleObj spid="_x0000_s29703" name="Equation" r:id="rId6" imgW="3111500" imgH="520700" progId="">
              <p:embed/>
            </p:oleObj>
          </a:graphicData>
        </a:graphic>
      </p:graphicFrame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0" y="5229200"/>
          <a:ext cx="8256308" cy="1340768"/>
        </p:xfrm>
        <a:graphic>
          <a:graphicData uri="http://schemas.openxmlformats.org/presentationml/2006/ole">
            <p:oleObj spid="_x0000_s29705" name="Equation" r:id="rId7" imgW="3340100" imgH="546100" progId="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3817</TotalTime>
  <Words>979</Words>
  <Application>Microsoft Office PowerPoint</Application>
  <PresentationFormat>Экран (4:3)</PresentationFormat>
  <Paragraphs>61</Paragraphs>
  <Slides>23</Slides>
  <Notes>1</Notes>
  <HiddenSlides>1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Аспект</vt:lpstr>
      <vt:lpstr>Апекс</vt:lpstr>
      <vt:lpstr>Equation</vt:lpstr>
      <vt:lpstr>Розробка та експлуатація нафтових родовищ</vt:lpstr>
      <vt:lpstr>Баланс енергії у видобувній свердловині</vt:lpstr>
      <vt:lpstr>Способи експлуатації нафтових свердловин</vt:lpstr>
      <vt:lpstr>Баланс тисків у видобувній свердловині</vt:lpstr>
      <vt:lpstr>Фонтанний спосіб експлуатації</vt:lpstr>
      <vt:lpstr>Умови артезіанського фонтанування</vt:lpstr>
      <vt:lpstr>Узгоджена робота пласта і піднімача</vt:lpstr>
      <vt:lpstr>Графічна інтерпретація  умов артезіанського фонтанування</vt:lpstr>
      <vt:lpstr>Умова газліфтного фонтанування</vt:lpstr>
      <vt:lpstr>Графічна інтерпретація  умов газліфтного фонтанування</vt:lpstr>
      <vt:lpstr>Умова газліфтного фонтанування</vt:lpstr>
      <vt:lpstr>Графік спільної роботи пласта і піднімача при газліфтному фонтануванні</vt:lpstr>
      <vt:lpstr>Регулювальні криві роботи фонтанної свердловини </vt:lpstr>
      <vt:lpstr> Запобігання ускладнень в роботі фонтанних свердловин</vt:lpstr>
      <vt:lpstr>Конструкція фонтанної арматури</vt:lpstr>
      <vt:lpstr>Фонтанна арматура</vt:lpstr>
      <vt:lpstr>Слайд 17</vt:lpstr>
      <vt:lpstr>Типові схеми фонтанної арматури</vt:lpstr>
      <vt:lpstr>Фонтанна арматура </vt:lpstr>
      <vt:lpstr>Підземне обладнання фонтанних свердловин</vt:lpstr>
      <vt:lpstr>Підземне обладнання фонтанних свердловин</vt:lpstr>
      <vt:lpstr>Додаткове підземне обладнання</vt:lpstr>
      <vt:lpstr>Дякую за увагу.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Asus</cp:lastModifiedBy>
  <cp:revision>63</cp:revision>
  <dcterms:created xsi:type="dcterms:W3CDTF">2020-09-17T19:44:54Z</dcterms:created>
  <dcterms:modified xsi:type="dcterms:W3CDTF">2022-01-11T13:53:17Z</dcterms:modified>
</cp:coreProperties>
</file>