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69"/>
  </p:notesMasterIdLst>
  <p:sldIdLst>
    <p:sldId id="256" r:id="rId2"/>
    <p:sldId id="257" r:id="rId3"/>
    <p:sldId id="258" r:id="rId4"/>
    <p:sldId id="332" r:id="rId5"/>
    <p:sldId id="333" r:id="rId6"/>
    <p:sldId id="282" r:id="rId7"/>
    <p:sldId id="283" r:id="rId8"/>
    <p:sldId id="284" r:id="rId9"/>
    <p:sldId id="285" r:id="rId10"/>
    <p:sldId id="290" r:id="rId11"/>
    <p:sldId id="287" r:id="rId12"/>
    <p:sldId id="286" r:id="rId13"/>
    <p:sldId id="289" r:id="rId14"/>
    <p:sldId id="288" r:id="rId15"/>
    <p:sldId id="280" r:id="rId16"/>
    <p:sldId id="259" r:id="rId17"/>
    <p:sldId id="334" r:id="rId18"/>
    <p:sldId id="335" r:id="rId19"/>
    <p:sldId id="336" r:id="rId20"/>
    <p:sldId id="337" r:id="rId21"/>
    <p:sldId id="260" r:id="rId22"/>
    <p:sldId id="261" r:id="rId23"/>
    <p:sldId id="262" r:id="rId24"/>
    <p:sldId id="263" r:id="rId25"/>
    <p:sldId id="293" r:id="rId26"/>
    <p:sldId id="264" r:id="rId27"/>
    <p:sldId id="291" r:id="rId28"/>
    <p:sldId id="265" r:id="rId29"/>
    <p:sldId id="294" r:id="rId30"/>
    <p:sldId id="295" r:id="rId31"/>
    <p:sldId id="296" r:id="rId32"/>
    <p:sldId id="297" r:id="rId33"/>
    <p:sldId id="298" r:id="rId34"/>
    <p:sldId id="299" r:id="rId35"/>
    <p:sldId id="300" r:id="rId36"/>
    <p:sldId id="321" r:id="rId37"/>
    <p:sldId id="320" r:id="rId38"/>
    <p:sldId id="322" r:id="rId39"/>
    <p:sldId id="315" r:id="rId40"/>
    <p:sldId id="316" r:id="rId41"/>
    <p:sldId id="319" r:id="rId42"/>
    <p:sldId id="323" r:id="rId43"/>
    <p:sldId id="317" r:id="rId44"/>
    <p:sldId id="324" r:id="rId45"/>
    <p:sldId id="318" r:id="rId46"/>
    <p:sldId id="302" r:id="rId47"/>
    <p:sldId id="301"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25" r:id="rId61"/>
    <p:sldId id="326" r:id="rId62"/>
    <p:sldId id="327" r:id="rId63"/>
    <p:sldId id="328" r:id="rId64"/>
    <p:sldId id="329" r:id="rId65"/>
    <p:sldId id="330" r:id="rId66"/>
    <p:sldId id="331" r:id="rId67"/>
    <p:sldId id="279" r:id="rId68"/>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8" d="100"/>
          <a:sy n="58" d="100"/>
        </p:scale>
        <p:origin x="-556" y="-2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DD1533-79D3-4516-B280-B27C0B4B4FDF}" type="datetimeFigureOut">
              <a:rPr lang="uk-UA" smtClean="0"/>
              <a:pPr/>
              <a:t>31.08.2024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7C1D19-21D3-4F2D-9687-7E3C31DBD7E7}" type="slidenum">
              <a:rPr lang="uk-UA" smtClean="0"/>
              <a:pPr/>
              <a:t>‹№›</a:t>
            </a:fld>
            <a:endParaRPr lang="uk-UA"/>
          </a:p>
        </p:txBody>
      </p:sp>
    </p:spTree>
    <p:extLst>
      <p:ext uri="{BB962C8B-B14F-4D97-AF65-F5344CB8AC3E}">
        <p14:creationId xmlns:p14="http://schemas.microsoft.com/office/powerpoint/2010/main" val="53345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6331CE99-33CB-43DA-ABD7-36BB65505D21}" type="datetimeFigureOut">
              <a:rPr lang="uk-UA" smtClean="0"/>
              <a:pPr/>
              <a:t>31.08.2024</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11" name="Номер слайда 10"/>
          <p:cNvSpPr>
            <a:spLocks noGrp="1"/>
          </p:cNvSpPr>
          <p:nvPr>
            <p:ph type="sldNum" sz="quarter" idx="12"/>
          </p:nvPr>
        </p:nvSpPr>
        <p:spPr/>
        <p:txBody>
          <a:bodyPr/>
          <a:lstStyle>
            <a:extLst/>
          </a:lstStyle>
          <a:p>
            <a:fld id="{2B4297BA-8693-4376-AA14-D1E7F337BD36}"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331CE99-33CB-43DA-ABD7-36BB65505D21}" type="datetimeFigureOut">
              <a:rPr lang="uk-UA" smtClean="0"/>
              <a:pPr/>
              <a:t>31.08.2024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2B4297BA-8693-4376-AA14-D1E7F337BD36}"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331CE99-33CB-43DA-ABD7-36BB65505D21}" type="datetimeFigureOut">
              <a:rPr lang="uk-UA" smtClean="0"/>
              <a:pPr/>
              <a:t>31.08.2024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2B4297BA-8693-4376-AA14-D1E7F337BD36}"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331CE99-33CB-43DA-ABD7-36BB65505D21}" type="datetimeFigureOut">
              <a:rPr lang="uk-UA" smtClean="0"/>
              <a:pPr/>
              <a:t>31.08.2024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2B4297BA-8693-4376-AA14-D1E7F337BD36}"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6331CE99-33CB-43DA-ABD7-36BB65505D21}" type="datetimeFigureOut">
              <a:rPr lang="uk-UA" smtClean="0"/>
              <a:pPr/>
              <a:t>31.08.2024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2B4297BA-8693-4376-AA14-D1E7F337BD36}"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331CE99-33CB-43DA-ABD7-36BB65505D21}" type="datetimeFigureOut">
              <a:rPr lang="uk-UA" smtClean="0"/>
              <a:pPr/>
              <a:t>31.08.2024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2B4297BA-8693-4376-AA14-D1E7F337BD36}"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331CE99-33CB-43DA-ABD7-36BB65505D21}" type="datetimeFigureOut">
              <a:rPr lang="uk-UA" smtClean="0"/>
              <a:pPr/>
              <a:t>31.08.2024</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2B4297BA-8693-4376-AA14-D1E7F337BD36}"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6331CE99-33CB-43DA-ABD7-36BB65505D21}" type="datetimeFigureOut">
              <a:rPr lang="uk-UA" smtClean="0"/>
              <a:pPr/>
              <a:t>31.08.2024</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2B4297BA-8693-4376-AA14-D1E7F337BD36}"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6331CE99-33CB-43DA-ABD7-36BB65505D21}" type="datetimeFigureOut">
              <a:rPr lang="uk-UA" smtClean="0"/>
              <a:pPr/>
              <a:t>31.08.2024</a:t>
            </a:fld>
            <a:endParaRPr lang="uk-UA"/>
          </a:p>
        </p:txBody>
      </p:sp>
      <p:sp>
        <p:nvSpPr>
          <p:cNvPr id="3" name="Нижний колонтитул 2"/>
          <p:cNvSpPr>
            <a:spLocks noGrp="1"/>
          </p:cNvSpPr>
          <p:nvPr>
            <p:ph type="ftr" sz="quarter" idx="11"/>
          </p:nvPr>
        </p:nvSpPr>
        <p:spPr/>
        <p:txBody>
          <a:bodyPr/>
          <a:lstStyle>
            <a:extLst/>
          </a:lstStyle>
          <a:p>
            <a:endParaRPr lang="uk-UA"/>
          </a:p>
        </p:txBody>
      </p:sp>
      <p:sp>
        <p:nvSpPr>
          <p:cNvPr id="4" name="Номер слайда 3"/>
          <p:cNvSpPr>
            <a:spLocks noGrp="1"/>
          </p:cNvSpPr>
          <p:nvPr>
            <p:ph type="sldNum" sz="quarter" idx="12"/>
          </p:nvPr>
        </p:nvSpPr>
        <p:spPr/>
        <p:txBody>
          <a:bodyPr/>
          <a:lstStyle>
            <a:extLst/>
          </a:lstStyle>
          <a:p>
            <a:fld id="{2B4297BA-8693-4376-AA14-D1E7F337BD36}"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331CE99-33CB-43DA-ABD7-36BB65505D21}" type="datetimeFigureOut">
              <a:rPr lang="uk-UA" smtClean="0"/>
              <a:pPr/>
              <a:t>31.08.2024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2B4297BA-8693-4376-AA14-D1E7F337BD36}"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331CE99-33CB-43DA-ABD7-36BB65505D21}" type="datetimeFigureOut">
              <a:rPr lang="uk-UA" smtClean="0"/>
              <a:pPr/>
              <a:t>31.08.2024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2B4297BA-8693-4376-AA14-D1E7F337BD36}" type="slidenum">
              <a:rPr lang="uk-UA" smtClean="0"/>
              <a:pPr/>
              <a:t>‹№›</a:t>
            </a:fld>
            <a:endParaRPr lang="uk-UA"/>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331CE99-33CB-43DA-ABD7-36BB65505D21}" type="datetimeFigureOut">
              <a:rPr lang="uk-UA" smtClean="0"/>
              <a:pPr/>
              <a:t>31.08.2024</a:t>
            </a:fld>
            <a:endParaRPr lang="uk-UA"/>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uk-UA"/>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B4297BA-8693-4376-AA14-D1E7F337BD36}"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836712"/>
            <a:ext cx="7772400" cy="1470025"/>
          </a:xfrm>
        </p:spPr>
        <p:txBody>
          <a:bodyPr>
            <a:normAutofit fontScale="90000"/>
          </a:bodyPr>
          <a:lstStyle/>
          <a:p>
            <a:r>
              <a:rPr lang="uk-UA" dirty="0" smtClean="0"/>
              <a:t>Розробка та експлуатація нафтових родовищ</a:t>
            </a:r>
            <a:endParaRPr lang="uk-UA" dirty="0"/>
          </a:p>
        </p:txBody>
      </p:sp>
      <p:sp>
        <p:nvSpPr>
          <p:cNvPr id="3" name="Подзаголовок 2"/>
          <p:cNvSpPr>
            <a:spLocks noGrp="1"/>
          </p:cNvSpPr>
          <p:nvPr>
            <p:ph type="subTitle" idx="1"/>
          </p:nvPr>
        </p:nvSpPr>
        <p:spPr>
          <a:xfrm>
            <a:off x="827584" y="2636912"/>
            <a:ext cx="7848872" cy="2304256"/>
          </a:xfrm>
        </p:spPr>
        <p:txBody>
          <a:bodyPr>
            <a:normAutofit/>
          </a:bodyPr>
          <a:lstStyle/>
          <a:p>
            <a:r>
              <a:rPr lang="uk-UA" b="1" dirty="0" smtClean="0">
                <a:solidFill>
                  <a:schemeClr val="tx1"/>
                </a:solidFill>
              </a:rPr>
              <a:t>Лекція 1</a:t>
            </a:r>
          </a:p>
          <a:p>
            <a:endParaRPr lang="uk-UA" b="1" dirty="0" smtClean="0">
              <a:solidFill>
                <a:schemeClr val="tx1"/>
              </a:solidFill>
            </a:endParaRPr>
          </a:p>
          <a:p>
            <a:r>
              <a:rPr lang="uk-UA" dirty="0" smtClean="0">
                <a:solidFill>
                  <a:schemeClr val="tx1"/>
                </a:solidFill>
              </a:rPr>
              <a:t>Вступ. Стан та перспективи нафтовидобувної галузі.</a:t>
            </a:r>
          </a:p>
          <a:p>
            <a:r>
              <a:rPr lang="uk-UA" dirty="0" smtClean="0">
                <a:solidFill>
                  <a:schemeClr val="tx1"/>
                </a:solidFill>
              </a:rPr>
              <a:t> Формування нафтових родовищ.</a:t>
            </a:r>
          </a:p>
          <a:p>
            <a:r>
              <a:rPr lang="uk-UA" dirty="0" smtClean="0">
                <a:solidFill>
                  <a:schemeClr val="tx1"/>
                </a:solidFill>
              </a:rPr>
              <a:t>Властивості колекторів та флюїдів</a:t>
            </a:r>
            <a:r>
              <a:rPr lang="uk-UA" b="1" dirty="0" smtClean="0"/>
              <a:t>.</a:t>
            </a:r>
            <a:endParaRPr lang="uk-U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755576" y="692696"/>
            <a:ext cx="8183880" cy="504056"/>
          </a:xfrm>
        </p:spPr>
        <p:txBody>
          <a:bodyPr>
            <a:noAutofit/>
          </a:bodyPr>
          <a:lstStyle/>
          <a:p>
            <a:r>
              <a:rPr lang="uk-UA" sz="2800" dirty="0" smtClean="0"/>
              <a:t>Карта нафтових родовищ України</a:t>
            </a:r>
            <a:endParaRPr lang="uk-UA" sz="2800" dirty="0"/>
          </a:p>
        </p:txBody>
      </p:sp>
      <p:pic>
        <p:nvPicPr>
          <p:cNvPr id="61442" name="Picture 2" descr="Результат пошуку зображень за запитом Карта родовищ нафти України"/>
          <p:cNvPicPr>
            <a:picLocks noChangeAspect="1" noChangeArrowheads="1"/>
          </p:cNvPicPr>
          <p:nvPr/>
        </p:nvPicPr>
        <p:blipFill>
          <a:blip r:embed="rId2" cstate="print"/>
          <a:srcRect/>
          <a:stretch>
            <a:fillRect/>
          </a:stretch>
        </p:blipFill>
        <p:spPr bwMode="auto">
          <a:xfrm>
            <a:off x="1043608" y="1411176"/>
            <a:ext cx="7416824" cy="48291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3568" y="332656"/>
            <a:ext cx="8183880" cy="648072"/>
          </a:xfrm>
        </p:spPr>
        <p:txBody>
          <a:bodyPr/>
          <a:lstStyle/>
          <a:p>
            <a:r>
              <a:rPr lang="uk-UA" dirty="0" smtClean="0"/>
              <a:t>Аерокосмічні дослідження</a:t>
            </a:r>
            <a:endParaRPr lang="uk-UA" dirty="0"/>
          </a:p>
        </p:txBody>
      </p:sp>
      <p:pic>
        <p:nvPicPr>
          <p:cNvPr id="5" name="Рисунок 4" descr="Результат пошуку зображень за запитом Космические методы  поиска нефти картинки"/>
          <p:cNvPicPr/>
          <p:nvPr/>
        </p:nvPicPr>
        <p:blipFill>
          <a:blip r:embed="rId2" cstate="print"/>
          <a:srcRect/>
          <a:stretch>
            <a:fillRect/>
          </a:stretch>
        </p:blipFill>
        <p:spPr bwMode="auto">
          <a:xfrm>
            <a:off x="611560" y="1052736"/>
            <a:ext cx="2665730" cy="1716405"/>
          </a:xfrm>
          <a:prstGeom prst="rect">
            <a:avLst/>
          </a:prstGeom>
          <a:noFill/>
          <a:ln w="9525">
            <a:noFill/>
            <a:miter lim="800000"/>
            <a:headEnd/>
            <a:tailEnd/>
          </a:ln>
        </p:spPr>
      </p:pic>
      <p:pic>
        <p:nvPicPr>
          <p:cNvPr id="7" name="Рисунок 6" descr="Результат пошуку зображень за запитом Космические методы  поиска нефти картинки"/>
          <p:cNvPicPr/>
          <p:nvPr/>
        </p:nvPicPr>
        <p:blipFill>
          <a:blip r:embed="rId3" cstate="print"/>
          <a:srcRect/>
          <a:stretch>
            <a:fillRect/>
          </a:stretch>
        </p:blipFill>
        <p:spPr bwMode="auto">
          <a:xfrm>
            <a:off x="3203848" y="2636912"/>
            <a:ext cx="5256584" cy="381642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83568" y="548680"/>
            <a:ext cx="8183880" cy="1051560"/>
          </a:xfrm>
        </p:spPr>
        <p:txBody>
          <a:bodyPr>
            <a:normAutofit fontScale="90000"/>
          </a:bodyPr>
          <a:lstStyle/>
          <a:p>
            <a:r>
              <a:rPr lang="uk-UA" dirty="0" smtClean="0"/>
              <a:t>Геофізичні методи пошуків</a:t>
            </a:r>
            <a:br>
              <a:rPr lang="uk-UA" dirty="0" smtClean="0"/>
            </a:br>
            <a:endParaRPr lang="uk-UA" dirty="0"/>
          </a:p>
        </p:txBody>
      </p:sp>
      <p:pic>
        <p:nvPicPr>
          <p:cNvPr id="40963" name="Picture 3"/>
          <p:cNvPicPr>
            <a:picLocks noChangeAspect="1" noChangeArrowheads="1"/>
          </p:cNvPicPr>
          <p:nvPr/>
        </p:nvPicPr>
        <p:blipFill>
          <a:blip r:embed="rId2" cstate="print"/>
          <a:srcRect/>
          <a:stretch>
            <a:fillRect/>
          </a:stretch>
        </p:blipFill>
        <p:spPr bwMode="auto">
          <a:xfrm>
            <a:off x="991882" y="1628800"/>
            <a:ext cx="6843266" cy="424847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92696"/>
            <a:ext cx="8183880" cy="432048"/>
          </a:xfrm>
        </p:spPr>
        <p:txBody>
          <a:bodyPr>
            <a:normAutofit fontScale="90000"/>
          </a:bodyPr>
          <a:lstStyle/>
          <a:p>
            <a:r>
              <a:rPr lang="uk-UA" dirty="0" smtClean="0"/>
              <a:t>Сейсмічні дослідження</a:t>
            </a:r>
            <a:endParaRPr lang="uk-UA" dirty="0"/>
          </a:p>
        </p:txBody>
      </p:sp>
      <p:pic>
        <p:nvPicPr>
          <p:cNvPr id="3" name="Рисунок 2" descr="Результат пошуку зображень за запитом разработка нефтяных месторождений картинки структурная карта геологический профиль"/>
          <p:cNvPicPr/>
          <p:nvPr/>
        </p:nvPicPr>
        <p:blipFill>
          <a:blip r:embed="rId2" cstate="print"/>
          <a:srcRect/>
          <a:stretch>
            <a:fillRect/>
          </a:stretch>
        </p:blipFill>
        <p:spPr bwMode="auto">
          <a:xfrm>
            <a:off x="1115617" y="1340768"/>
            <a:ext cx="7488832" cy="460851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183880" cy="792088"/>
          </a:xfrm>
        </p:spPr>
        <p:txBody>
          <a:bodyPr/>
          <a:lstStyle/>
          <a:p>
            <a:r>
              <a:rPr lang="uk-UA" dirty="0" smtClean="0"/>
              <a:t>Геохімічні дослідження</a:t>
            </a:r>
            <a:endParaRPr lang="uk-UA" dirty="0"/>
          </a:p>
        </p:txBody>
      </p:sp>
      <p:pic>
        <p:nvPicPr>
          <p:cNvPr id="41986" name="Picture 2" descr="Результат пошуку зображень за запитом Геохимические методы  поиска нефти картинки"/>
          <p:cNvPicPr>
            <a:picLocks noChangeAspect="1" noChangeArrowheads="1"/>
          </p:cNvPicPr>
          <p:nvPr/>
        </p:nvPicPr>
        <p:blipFill>
          <a:blip r:embed="rId2" cstate="print"/>
          <a:srcRect/>
          <a:stretch>
            <a:fillRect/>
          </a:stretch>
        </p:blipFill>
        <p:spPr bwMode="auto">
          <a:xfrm>
            <a:off x="1174842" y="1628800"/>
            <a:ext cx="7069566" cy="466702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3568" y="1124744"/>
            <a:ext cx="7772400" cy="648071"/>
          </a:xfrm>
        </p:spPr>
        <p:txBody>
          <a:bodyPr>
            <a:noAutofit/>
          </a:bodyPr>
          <a:lstStyle/>
          <a:p>
            <a:r>
              <a:rPr lang="uk-UA" sz="3600" dirty="0" smtClean="0"/>
              <a:t>Три частини процесу видобування нафти</a:t>
            </a:r>
            <a:endParaRPr lang="uk-UA" sz="3600" dirty="0"/>
          </a:p>
        </p:txBody>
      </p:sp>
      <p:sp>
        <p:nvSpPr>
          <p:cNvPr id="5" name="Подзаголовок 4"/>
          <p:cNvSpPr>
            <a:spLocks noGrp="1"/>
          </p:cNvSpPr>
          <p:nvPr>
            <p:ph type="subTitle" idx="1"/>
          </p:nvPr>
        </p:nvSpPr>
        <p:spPr>
          <a:xfrm>
            <a:off x="539552" y="1988840"/>
            <a:ext cx="8136904" cy="4010000"/>
          </a:xfrm>
        </p:spPr>
        <p:txBody>
          <a:bodyPr>
            <a:normAutofit lnSpcReduction="10000"/>
          </a:bodyPr>
          <a:lstStyle/>
          <a:p>
            <a:pPr algn="just"/>
            <a:r>
              <a:rPr lang="uk-UA" dirty="0" smtClean="0">
                <a:solidFill>
                  <a:schemeClr val="tx1"/>
                </a:solidFill>
              </a:rPr>
              <a:t>       </a:t>
            </a:r>
            <a:r>
              <a:rPr lang="hr-HR" dirty="0" smtClean="0">
                <a:solidFill>
                  <a:schemeClr val="tx1"/>
                </a:solidFill>
              </a:rPr>
              <a:t>У цілому весь виробничий процес видобу</a:t>
            </a:r>
            <a:r>
              <a:rPr lang="uk-UA" dirty="0" smtClean="0">
                <a:solidFill>
                  <a:schemeClr val="tx1"/>
                </a:solidFill>
              </a:rPr>
              <a:t>вання </a:t>
            </a:r>
            <a:r>
              <a:rPr lang="hr-HR" dirty="0" smtClean="0">
                <a:solidFill>
                  <a:schemeClr val="tx1"/>
                </a:solidFill>
              </a:rPr>
              <a:t> нафти можна </a:t>
            </a:r>
            <a:r>
              <a:rPr lang="uk-UA" dirty="0" smtClean="0">
                <a:solidFill>
                  <a:schemeClr val="tx1"/>
                </a:solidFill>
              </a:rPr>
              <a:t>по</a:t>
            </a:r>
            <a:r>
              <a:rPr lang="hr-HR" dirty="0" smtClean="0">
                <a:solidFill>
                  <a:schemeClr val="tx1"/>
                </a:solidFill>
              </a:rPr>
              <a:t>ділити на три частини:</a:t>
            </a:r>
            <a:endParaRPr lang="uk-UA" dirty="0" smtClean="0">
              <a:solidFill>
                <a:schemeClr val="tx1"/>
              </a:solidFill>
            </a:endParaRPr>
          </a:p>
          <a:p>
            <a:pPr algn="just"/>
            <a:r>
              <a:rPr lang="hr-HR" dirty="0" smtClean="0">
                <a:solidFill>
                  <a:schemeClr val="tx1"/>
                </a:solidFill>
              </a:rPr>
              <a:t>1</a:t>
            </a:r>
            <a:r>
              <a:rPr lang="uk-UA" dirty="0" smtClean="0">
                <a:solidFill>
                  <a:schemeClr val="tx1"/>
                </a:solidFill>
              </a:rPr>
              <a:t>)</a:t>
            </a:r>
            <a:r>
              <a:rPr lang="hr-HR" dirty="0" smtClean="0">
                <a:solidFill>
                  <a:schemeClr val="tx1"/>
                </a:solidFill>
              </a:rPr>
              <a:t> розробка нафтового родовища (організація руху флюїдів </a:t>
            </a:r>
            <a:r>
              <a:rPr lang="uk-UA" dirty="0" smtClean="0">
                <a:solidFill>
                  <a:schemeClr val="tx1"/>
                </a:solidFill>
              </a:rPr>
              <a:t>у</a:t>
            </a:r>
            <a:r>
              <a:rPr lang="hr-HR" dirty="0" smtClean="0">
                <a:solidFill>
                  <a:schemeClr val="tx1"/>
                </a:solidFill>
              </a:rPr>
              <a:t> пласт</a:t>
            </a:r>
            <a:r>
              <a:rPr lang="uk-UA" dirty="0" smtClean="0">
                <a:solidFill>
                  <a:schemeClr val="tx1"/>
                </a:solidFill>
              </a:rPr>
              <a:t>і</a:t>
            </a:r>
            <a:r>
              <a:rPr lang="hr-HR" dirty="0" smtClean="0">
                <a:solidFill>
                  <a:schemeClr val="tx1"/>
                </a:solidFill>
              </a:rPr>
              <a:t> до видобувних свердловин і управління ними</a:t>
            </a:r>
            <a:r>
              <a:rPr lang="uk-UA" dirty="0" smtClean="0">
                <a:solidFill>
                  <a:schemeClr val="tx1"/>
                </a:solidFill>
              </a:rPr>
              <a:t>)</a:t>
            </a:r>
            <a:r>
              <a:rPr lang="hr-HR" dirty="0" smtClean="0">
                <a:solidFill>
                  <a:schemeClr val="tx1"/>
                </a:solidFill>
              </a:rPr>
              <a:t>;</a:t>
            </a:r>
            <a:endParaRPr lang="uk-UA" dirty="0" smtClean="0">
              <a:solidFill>
                <a:schemeClr val="tx1"/>
              </a:solidFill>
            </a:endParaRPr>
          </a:p>
          <a:p>
            <a:pPr algn="just"/>
            <a:r>
              <a:rPr lang="hr-HR" dirty="0" smtClean="0">
                <a:solidFill>
                  <a:schemeClr val="tx1"/>
                </a:solidFill>
              </a:rPr>
              <a:t>2</a:t>
            </a:r>
            <a:r>
              <a:rPr lang="uk-UA" dirty="0" smtClean="0">
                <a:solidFill>
                  <a:schemeClr val="tx1"/>
                </a:solidFill>
              </a:rPr>
              <a:t>)</a:t>
            </a:r>
            <a:r>
              <a:rPr lang="hr-HR" dirty="0" smtClean="0">
                <a:solidFill>
                  <a:schemeClr val="tx1"/>
                </a:solidFill>
              </a:rPr>
              <a:t> свердловинн</a:t>
            </a:r>
            <a:r>
              <a:rPr lang="uk-UA" dirty="0" smtClean="0">
                <a:solidFill>
                  <a:schemeClr val="tx1"/>
                </a:solidFill>
              </a:rPr>
              <a:t>е</a:t>
            </a:r>
            <a:r>
              <a:rPr lang="hr-HR" dirty="0" smtClean="0">
                <a:solidFill>
                  <a:schemeClr val="tx1"/>
                </a:solidFill>
              </a:rPr>
              <a:t> видобу</a:t>
            </a:r>
            <a:r>
              <a:rPr lang="uk-UA" dirty="0" smtClean="0">
                <a:solidFill>
                  <a:schemeClr val="tx1"/>
                </a:solidFill>
              </a:rPr>
              <a:t>вання</a:t>
            </a:r>
            <a:r>
              <a:rPr lang="hr-HR" dirty="0" smtClean="0">
                <a:solidFill>
                  <a:schemeClr val="tx1"/>
                </a:solidFill>
              </a:rPr>
              <a:t> </a:t>
            </a:r>
            <a:r>
              <a:rPr lang="uk-UA" dirty="0" smtClean="0">
                <a:solidFill>
                  <a:schemeClr val="tx1"/>
                </a:solidFill>
              </a:rPr>
              <a:t> </a:t>
            </a:r>
            <a:r>
              <a:rPr lang="hr-HR" dirty="0" smtClean="0">
                <a:solidFill>
                  <a:schemeClr val="tx1"/>
                </a:solidFill>
              </a:rPr>
              <a:t>нафти або технологія і техніка експлуатації свердловин </a:t>
            </a:r>
            <a:r>
              <a:rPr lang="uk-UA" dirty="0" smtClean="0">
                <a:solidFill>
                  <a:schemeClr val="tx1"/>
                </a:solidFill>
              </a:rPr>
              <a:t>(</a:t>
            </a:r>
            <a:r>
              <a:rPr lang="hr-HR" dirty="0" smtClean="0">
                <a:solidFill>
                  <a:schemeClr val="tx1"/>
                </a:solidFill>
              </a:rPr>
              <a:t>під</a:t>
            </a:r>
            <a:r>
              <a:rPr lang="uk-UA" dirty="0" smtClean="0">
                <a:solidFill>
                  <a:schemeClr val="tx1"/>
                </a:solidFill>
              </a:rPr>
              <a:t>німання </a:t>
            </a:r>
            <a:r>
              <a:rPr lang="hr-HR" dirty="0" smtClean="0">
                <a:solidFill>
                  <a:schemeClr val="tx1"/>
                </a:solidFill>
              </a:rPr>
              <a:t> флюїдів із вибоїв видобувних свердловин на поверхню і нагнітання витісню</a:t>
            </a:r>
            <a:r>
              <a:rPr lang="uk-UA" dirty="0" smtClean="0">
                <a:solidFill>
                  <a:schemeClr val="tx1"/>
                </a:solidFill>
              </a:rPr>
              <a:t>вальн</a:t>
            </a:r>
            <a:r>
              <a:rPr lang="hr-HR" dirty="0" smtClean="0">
                <a:solidFill>
                  <a:schemeClr val="tx1"/>
                </a:solidFill>
              </a:rPr>
              <a:t>их агентів у пласт</a:t>
            </a:r>
            <a:r>
              <a:rPr lang="uk-UA" dirty="0" smtClean="0">
                <a:solidFill>
                  <a:schemeClr val="tx1"/>
                </a:solidFill>
              </a:rPr>
              <a:t>)</a:t>
            </a:r>
            <a:r>
              <a:rPr lang="hr-HR" dirty="0" smtClean="0">
                <a:solidFill>
                  <a:schemeClr val="tx1"/>
                </a:solidFill>
              </a:rPr>
              <a:t>;</a:t>
            </a:r>
            <a:endParaRPr lang="uk-UA" dirty="0" smtClean="0">
              <a:solidFill>
                <a:schemeClr val="tx1"/>
              </a:solidFill>
            </a:endParaRPr>
          </a:p>
          <a:p>
            <a:pPr algn="just"/>
            <a:r>
              <a:rPr lang="hr-HR" dirty="0" smtClean="0">
                <a:solidFill>
                  <a:schemeClr val="tx1"/>
                </a:solidFill>
              </a:rPr>
              <a:t>3</a:t>
            </a:r>
            <a:r>
              <a:rPr lang="uk-UA" dirty="0" smtClean="0">
                <a:solidFill>
                  <a:schemeClr val="tx1"/>
                </a:solidFill>
              </a:rPr>
              <a:t>)</a:t>
            </a:r>
            <a:r>
              <a:rPr lang="hr-HR" dirty="0" smtClean="0">
                <a:solidFill>
                  <a:schemeClr val="tx1"/>
                </a:solidFill>
              </a:rPr>
              <a:t> збирання і підготовка нафти, нафтового газу і води </a:t>
            </a:r>
            <a:r>
              <a:rPr lang="uk-UA" dirty="0" smtClean="0">
                <a:solidFill>
                  <a:schemeClr val="tx1"/>
                </a:solidFill>
              </a:rPr>
              <a:t>(</a:t>
            </a:r>
            <a:r>
              <a:rPr lang="hr-HR" dirty="0" smtClean="0">
                <a:solidFill>
                  <a:schemeClr val="tx1"/>
                </a:solidFill>
              </a:rPr>
              <a:t>транспортування видобутої нафти трубопровода</a:t>
            </a:r>
            <a:r>
              <a:rPr lang="uk-UA" dirty="0" smtClean="0">
                <a:solidFill>
                  <a:schemeClr val="tx1"/>
                </a:solidFill>
              </a:rPr>
              <a:t>ми</a:t>
            </a:r>
            <a:r>
              <a:rPr lang="hr-HR" dirty="0" smtClean="0">
                <a:solidFill>
                  <a:schemeClr val="tx1"/>
                </a:solidFill>
              </a:rPr>
              <a:t> від свердловин до центрального збірного пункту, отримання товарної продукції</a:t>
            </a:r>
            <a:r>
              <a:rPr lang="uk-UA" dirty="0" smtClean="0">
                <a:solidFill>
                  <a:schemeClr val="tx1"/>
                </a:solidFill>
              </a:rPr>
              <a:t>,</a:t>
            </a:r>
            <a:r>
              <a:rPr lang="hr-HR" dirty="0" smtClean="0">
                <a:solidFill>
                  <a:schemeClr val="tx1"/>
                </a:solidFill>
              </a:rPr>
              <a:t> транспортування води до нагнітальних свердловин</a:t>
            </a:r>
            <a:r>
              <a:rPr lang="uk-UA" dirty="0" smtClean="0">
                <a:solidFill>
                  <a:schemeClr val="tx1"/>
                </a:solidFill>
              </a:rPr>
              <a:t>)</a:t>
            </a:r>
            <a:r>
              <a:rPr lang="hr-HR" dirty="0" smtClean="0">
                <a:solidFill>
                  <a:schemeClr val="tx1"/>
                </a:solidFill>
              </a:rPr>
              <a:t>.</a:t>
            </a:r>
            <a:endParaRPr lang="uk-UA" dirty="0" smtClean="0">
              <a:solidFill>
                <a:schemeClr val="tx1"/>
              </a:solidFill>
            </a:endParaRPr>
          </a:p>
          <a:p>
            <a:pPr algn="just"/>
            <a:endParaRPr lang="uk-UA"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827584" y="620688"/>
            <a:ext cx="7772400" cy="1080120"/>
          </a:xfrm>
        </p:spPr>
        <p:txBody>
          <a:bodyPr>
            <a:normAutofit fontScale="90000"/>
          </a:bodyPr>
          <a:lstStyle/>
          <a:p>
            <a:r>
              <a:rPr lang="hr-HR" b="1" dirty="0" smtClean="0"/>
              <a:t>Гірничо-геологічні параметри</a:t>
            </a:r>
            <a:endParaRPr lang="uk-UA" b="1" dirty="0"/>
          </a:p>
        </p:txBody>
      </p:sp>
      <p:sp>
        <p:nvSpPr>
          <p:cNvPr id="5" name="Подзаголовок 4"/>
          <p:cNvSpPr>
            <a:spLocks noGrp="1"/>
          </p:cNvSpPr>
          <p:nvPr>
            <p:ph type="subTitle" idx="1"/>
          </p:nvPr>
        </p:nvSpPr>
        <p:spPr>
          <a:xfrm>
            <a:off x="395536" y="1988840"/>
            <a:ext cx="8352928" cy="4298032"/>
          </a:xfrm>
        </p:spPr>
        <p:txBody>
          <a:bodyPr>
            <a:normAutofit/>
          </a:bodyPr>
          <a:lstStyle/>
          <a:p>
            <a:pPr algn="just"/>
            <a:r>
              <a:rPr lang="hr-HR" dirty="0" smtClean="0">
                <a:solidFill>
                  <a:schemeClr val="tx1"/>
                </a:solidFill>
              </a:rPr>
              <a:t>Серед гірничо-геологічних параметрів основними є такі:</a:t>
            </a:r>
            <a:endParaRPr lang="uk-UA" dirty="0" smtClean="0">
              <a:solidFill>
                <a:schemeClr val="tx1"/>
              </a:solidFill>
            </a:endParaRPr>
          </a:p>
          <a:p>
            <a:pPr algn="just"/>
            <a:r>
              <a:rPr lang="hr-HR" dirty="0" smtClean="0">
                <a:solidFill>
                  <a:schemeClr val="tx1"/>
                </a:solidFill>
              </a:rPr>
              <a:t>1</a:t>
            </a:r>
            <a:r>
              <a:rPr lang="uk-UA" dirty="0" smtClean="0">
                <a:solidFill>
                  <a:schemeClr val="tx1"/>
                </a:solidFill>
              </a:rPr>
              <a:t>) </a:t>
            </a:r>
            <a:r>
              <a:rPr lang="hr-HR" dirty="0" smtClean="0">
                <a:solidFill>
                  <a:schemeClr val="tx1"/>
                </a:solidFill>
              </a:rPr>
              <a:t>геометрія родовища </a:t>
            </a:r>
            <a:r>
              <a:rPr lang="uk-UA" dirty="0" smtClean="0">
                <a:solidFill>
                  <a:schemeClr val="tx1"/>
                </a:solidFill>
              </a:rPr>
              <a:t>(</a:t>
            </a:r>
            <a:r>
              <a:rPr lang="hr-HR" dirty="0" smtClean="0">
                <a:solidFill>
                  <a:schemeClr val="tx1"/>
                </a:solidFill>
              </a:rPr>
              <a:t>форма, площа і висота родовища, розчленованість на окремі поклади і продуктивні пласти, глибина залягання</a:t>
            </a:r>
            <a:r>
              <a:rPr lang="uk-UA" dirty="0" smtClean="0">
                <a:solidFill>
                  <a:schemeClr val="tx1"/>
                </a:solidFill>
              </a:rPr>
              <a:t>)</a:t>
            </a:r>
            <a:r>
              <a:rPr lang="hr-HR" dirty="0" smtClean="0">
                <a:solidFill>
                  <a:schemeClr val="tx1"/>
                </a:solidFill>
              </a:rPr>
              <a:t>;</a:t>
            </a:r>
            <a:endParaRPr lang="uk-UA" dirty="0" smtClean="0">
              <a:solidFill>
                <a:schemeClr val="tx1"/>
              </a:solidFill>
            </a:endParaRPr>
          </a:p>
          <a:p>
            <a:pPr algn="just"/>
            <a:r>
              <a:rPr lang="hr-HR" dirty="0" smtClean="0">
                <a:solidFill>
                  <a:schemeClr val="tx1"/>
                </a:solidFill>
              </a:rPr>
              <a:t>2</a:t>
            </a:r>
            <a:r>
              <a:rPr lang="uk-UA" dirty="0" smtClean="0">
                <a:solidFill>
                  <a:schemeClr val="tx1"/>
                </a:solidFill>
              </a:rPr>
              <a:t>)</a:t>
            </a:r>
            <a:r>
              <a:rPr lang="hr-HR" dirty="0" smtClean="0">
                <a:solidFill>
                  <a:schemeClr val="tx1"/>
                </a:solidFill>
              </a:rPr>
              <a:t> властивості колекторів </a:t>
            </a:r>
            <a:r>
              <a:rPr lang="uk-UA" dirty="0" smtClean="0">
                <a:solidFill>
                  <a:schemeClr val="tx1"/>
                </a:solidFill>
              </a:rPr>
              <a:t>(</a:t>
            </a:r>
            <a:r>
              <a:rPr lang="hr-HR" dirty="0" smtClean="0">
                <a:solidFill>
                  <a:schemeClr val="tx1"/>
                </a:solidFill>
              </a:rPr>
              <a:t>ємнісні – пористість, нафтонасиченість; фільтраційні – прон</a:t>
            </a:r>
            <a:r>
              <a:rPr lang="uk-UA" dirty="0" smtClean="0">
                <a:solidFill>
                  <a:schemeClr val="tx1"/>
                </a:solidFill>
              </a:rPr>
              <a:t>ик</a:t>
            </a:r>
            <a:r>
              <a:rPr lang="hr-HR" dirty="0" smtClean="0">
                <a:solidFill>
                  <a:schemeClr val="tx1"/>
                </a:solidFill>
              </a:rPr>
              <a:t>ність; літологічні – гранулометричний склад, питома поверхня, к</a:t>
            </a:r>
            <a:r>
              <a:rPr lang="uk-UA" dirty="0" smtClean="0">
                <a:solidFill>
                  <a:schemeClr val="tx1"/>
                </a:solidFill>
              </a:rPr>
              <a:t>а</a:t>
            </a:r>
            <a:r>
              <a:rPr lang="hr-HR" dirty="0" smtClean="0">
                <a:solidFill>
                  <a:schemeClr val="tx1"/>
                </a:solidFill>
              </a:rPr>
              <a:t>рбонатність; фізичні – механічні, теплофізичні та ін.</a:t>
            </a:r>
            <a:r>
              <a:rPr lang="uk-UA" dirty="0" smtClean="0">
                <a:solidFill>
                  <a:schemeClr val="tx1"/>
                </a:solidFill>
              </a:rPr>
              <a:t>)</a:t>
            </a:r>
            <a:r>
              <a:rPr lang="hr-HR" dirty="0" smtClean="0">
                <a:solidFill>
                  <a:schemeClr val="tx1"/>
                </a:solidFill>
              </a:rPr>
              <a:t>; </a:t>
            </a:r>
            <a:endParaRPr lang="uk-UA" dirty="0" smtClean="0">
              <a:solidFill>
                <a:schemeClr val="tx1"/>
              </a:solidFill>
            </a:endParaRPr>
          </a:p>
          <a:p>
            <a:pPr algn="just"/>
            <a:r>
              <a:rPr lang="hr-HR" dirty="0" smtClean="0">
                <a:solidFill>
                  <a:schemeClr val="tx1"/>
                </a:solidFill>
              </a:rPr>
              <a:t>3</a:t>
            </a:r>
            <a:r>
              <a:rPr lang="uk-UA" dirty="0" smtClean="0">
                <a:solidFill>
                  <a:schemeClr val="tx1"/>
                </a:solidFill>
              </a:rPr>
              <a:t>)</a:t>
            </a:r>
            <a:r>
              <a:rPr lang="hr-HR" dirty="0" smtClean="0">
                <a:solidFill>
                  <a:schemeClr val="tx1"/>
                </a:solidFill>
              </a:rPr>
              <a:t> фізико-хімічні властивості флюїдів; </a:t>
            </a:r>
            <a:endParaRPr lang="uk-UA" dirty="0" smtClean="0">
              <a:solidFill>
                <a:schemeClr val="tx1"/>
              </a:solidFill>
            </a:endParaRPr>
          </a:p>
          <a:p>
            <a:pPr algn="just"/>
            <a:r>
              <a:rPr lang="hr-HR" dirty="0" smtClean="0">
                <a:solidFill>
                  <a:schemeClr val="tx1"/>
                </a:solidFill>
              </a:rPr>
              <a:t>4</a:t>
            </a:r>
            <a:r>
              <a:rPr lang="uk-UA" dirty="0" smtClean="0">
                <a:solidFill>
                  <a:schemeClr val="tx1"/>
                </a:solidFill>
              </a:rPr>
              <a:t>)</a:t>
            </a:r>
            <a:r>
              <a:rPr lang="hr-HR" dirty="0" smtClean="0">
                <a:solidFill>
                  <a:schemeClr val="tx1"/>
                </a:solidFill>
              </a:rPr>
              <a:t> енергетична характеристика родовища;</a:t>
            </a:r>
            <a:endParaRPr lang="uk-UA" dirty="0" smtClean="0">
              <a:solidFill>
                <a:schemeClr val="tx1"/>
              </a:solidFill>
            </a:endParaRPr>
          </a:p>
          <a:p>
            <a:pPr algn="just"/>
            <a:r>
              <a:rPr lang="hr-HR" dirty="0" smtClean="0">
                <a:solidFill>
                  <a:schemeClr val="tx1"/>
                </a:solidFill>
              </a:rPr>
              <a:t>5</a:t>
            </a:r>
            <a:r>
              <a:rPr lang="uk-UA" dirty="0" smtClean="0">
                <a:solidFill>
                  <a:schemeClr val="tx1"/>
                </a:solidFill>
              </a:rPr>
              <a:t>)</a:t>
            </a:r>
            <a:r>
              <a:rPr lang="hr-HR" dirty="0" smtClean="0">
                <a:solidFill>
                  <a:schemeClr val="tx1"/>
                </a:solidFill>
              </a:rPr>
              <a:t> величина  запасів нафти. </a:t>
            </a:r>
            <a:endParaRPr lang="uk-UA" dirty="0" smtClean="0">
              <a:solidFill>
                <a:schemeClr val="tx1"/>
              </a:solidFill>
            </a:endParaRPr>
          </a:p>
          <a:p>
            <a:pPr algn="just"/>
            <a:endParaRPr lang="uk-U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183880" cy="1051560"/>
          </a:xfrm>
        </p:spPr>
        <p:txBody>
          <a:bodyPr>
            <a:normAutofit fontScale="90000"/>
          </a:bodyPr>
          <a:lstStyle/>
          <a:p>
            <a:r>
              <a:rPr lang="uk-UA" b="1" dirty="0" smtClean="0"/>
              <a:t>Тиск у покладах</a:t>
            </a:r>
            <a:r>
              <a:rPr lang="ru-RU" dirty="0" smtClean="0"/>
              <a:t/>
            </a:r>
            <a:br>
              <a:rPr lang="ru-RU" dirty="0" smtClean="0"/>
            </a:br>
            <a:r>
              <a:rPr lang="uk-UA" b="1" dirty="0" smtClean="0"/>
              <a:t> </a:t>
            </a:r>
            <a:endParaRPr lang="ru-RU" dirty="0"/>
          </a:p>
        </p:txBody>
      </p:sp>
      <p:sp>
        <p:nvSpPr>
          <p:cNvPr id="3" name="Содержимое 2"/>
          <p:cNvSpPr>
            <a:spLocks noGrp="1"/>
          </p:cNvSpPr>
          <p:nvPr>
            <p:ph idx="1"/>
          </p:nvPr>
        </p:nvSpPr>
        <p:spPr>
          <a:xfrm>
            <a:off x="467544" y="1196752"/>
            <a:ext cx="8183880" cy="4187952"/>
          </a:xfrm>
        </p:spPr>
        <p:txBody>
          <a:bodyPr>
            <a:normAutofit fontScale="85000" lnSpcReduction="20000"/>
          </a:bodyPr>
          <a:lstStyle/>
          <a:p>
            <a:r>
              <a:rPr lang="uk-UA" dirty="0" smtClean="0"/>
              <a:t>У нафтовидобувній промисловості використовують поняття гідростатичного, гірничого і пластового тиску.</a:t>
            </a:r>
            <a:endParaRPr lang="ru-RU" dirty="0" smtClean="0"/>
          </a:p>
          <a:p>
            <a:r>
              <a:rPr lang="uk-UA" i="1" dirty="0" smtClean="0"/>
              <a:t>Гідростатичний тиск</a:t>
            </a:r>
            <a:r>
              <a:rPr lang="uk-UA" dirty="0" smtClean="0"/>
              <a:t> – це тиск, який створює стовп води за умови нерозривності водної фази в породах (тиск водяного стовпа).</a:t>
            </a:r>
            <a:endParaRPr lang="ru-RU" dirty="0" smtClean="0"/>
          </a:p>
          <a:p>
            <a:r>
              <a:rPr lang="uk-UA" dirty="0" smtClean="0"/>
              <a:t> </a:t>
            </a:r>
            <a:r>
              <a:rPr lang="uk-UA" i="1" dirty="0" smtClean="0"/>
              <a:t>Гірничий</a:t>
            </a:r>
            <a:r>
              <a:rPr lang="uk-UA" dirty="0" smtClean="0"/>
              <a:t> </a:t>
            </a:r>
            <a:r>
              <a:rPr lang="uk-UA" i="1" dirty="0" smtClean="0"/>
              <a:t>тиск </a:t>
            </a:r>
            <a:r>
              <a:rPr lang="uk-UA" dirty="0" smtClean="0"/>
              <a:t>– це тиск, який створюють </a:t>
            </a:r>
            <a:r>
              <a:rPr lang="uk-UA" dirty="0" err="1" smtClean="0"/>
              <a:t>вищезалеглі</a:t>
            </a:r>
            <a:r>
              <a:rPr lang="uk-UA" dirty="0" smtClean="0"/>
              <a:t> породи. </a:t>
            </a:r>
          </a:p>
          <a:p>
            <a:r>
              <a:rPr lang="uk-UA" dirty="0" smtClean="0"/>
              <a:t>Пл</a:t>
            </a:r>
            <a:r>
              <a:rPr lang="uk-UA" i="1" dirty="0" smtClean="0"/>
              <a:t>астовий тиск</a:t>
            </a:r>
            <a:r>
              <a:rPr lang="uk-UA" dirty="0" smtClean="0"/>
              <a:t> – це тиск флюїдів у конкретному пласті. У верхній зоні вільного водообміну осадової товщі пластовий тиск за своєю природою є гідростатичний, тобто дорівнює останньому. </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620688"/>
            <a:ext cx="7772400" cy="857255"/>
          </a:xfrm>
        </p:spPr>
        <p:txBody>
          <a:bodyPr>
            <a:normAutofit fontScale="90000"/>
          </a:bodyPr>
          <a:lstStyle/>
          <a:p>
            <a:r>
              <a:rPr lang="uk-UA" b="1" dirty="0" smtClean="0"/>
              <a:t>Гірничий і пластовий  тиск</a:t>
            </a:r>
            <a:endParaRPr lang="ru-RU" b="1" dirty="0"/>
          </a:p>
        </p:txBody>
      </p:sp>
      <p:sp>
        <p:nvSpPr>
          <p:cNvPr id="5" name="Подзаголовок 4"/>
          <p:cNvSpPr>
            <a:spLocks noGrp="1"/>
          </p:cNvSpPr>
          <p:nvPr>
            <p:ph type="subTitle" idx="1"/>
          </p:nvPr>
        </p:nvSpPr>
        <p:spPr>
          <a:xfrm>
            <a:off x="539552" y="3140968"/>
            <a:ext cx="8352928" cy="2374554"/>
          </a:xfrm>
        </p:spPr>
        <p:txBody>
          <a:bodyPr>
            <a:normAutofit/>
          </a:bodyPr>
          <a:lstStyle/>
          <a:p>
            <a:pPr algn="l"/>
            <a:endParaRPr lang="uk-UA" dirty="0" smtClean="0"/>
          </a:p>
          <a:p>
            <a:pPr algn="l"/>
            <a:endParaRPr lang="uk-UA" dirty="0" smtClean="0"/>
          </a:p>
          <a:p>
            <a:pPr algn="l"/>
            <a:r>
              <a:rPr lang="uk-UA" sz="2400" dirty="0" smtClean="0">
                <a:solidFill>
                  <a:schemeClr val="tx1"/>
                </a:solidFill>
              </a:rPr>
              <a:t>де </a:t>
            </a:r>
            <a:r>
              <a:rPr lang="uk-UA" sz="2400" dirty="0" smtClean="0">
                <a:solidFill>
                  <a:schemeClr val="tx1"/>
                </a:solidFill>
                <a:sym typeface="Symbol"/>
              </a:rPr>
              <a:t></a:t>
            </a:r>
            <a:r>
              <a:rPr lang="uk-UA" sz="2400" baseline="-25000" dirty="0" smtClean="0">
                <a:solidFill>
                  <a:schemeClr val="tx1"/>
                </a:solidFill>
              </a:rPr>
              <a:t>п</a:t>
            </a:r>
            <a:r>
              <a:rPr lang="uk-UA" sz="2400" dirty="0" smtClean="0">
                <a:solidFill>
                  <a:schemeClr val="tx1"/>
                </a:solidFill>
              </a:rPr>
              <a:t> – середня густина </a:t>
            </a:r>
            <a:r>
              <a:rPr lang="uk-UA" sz="2400" dirty="0" err="1" smtClean="0">
                <a:solidFill>
                  <a:schemeClr val="tx1"/>
                </a:solidFill>
              </a:rPr>
              <a:t>вищезалеглих</a:t>
            </a:r>
            <a:r>
              <a:rPr lang="uk-UA" sz="2400" dirty="0" smtClean="0">
                <a:solidFill>
                  <a:schemeClr val="tx1"/>
                </a:solidFill>
              </a:rPr>
              <a:t> насичених порід, причому </a:t>
            </a:r>
            <a:r>
              <a:rPr lang="uk-UA" sz="2400" dirty="0" smtClean="0">
                <a:solidFill>
                  <a:schemeClr val="tx1"/>
                </a:solidFill>
                <a:sym typeface="Symbol"/>
              </a:rPr>
              <a:t></a:t>
            </a:r>
            <a:r>
              <a:rPr lang="uk-UA" sz="2400" baseline="-25000" dirty="0" smtClean="0">
                <a:solidFill>
                  <a:schemeClr val="tx1"/>
                </a:solidFill>
              </a:rPr>
              <a:t>п</a:t>
            </a:r>
            <a:r>
              <a:rPr lang="uk-UA" sz="2400" dirty="0" smtClean="0">
                <a:solidFill>
                  <a:schemeClr val="tx1"/>
                </a:solidFill>
              </a:rPr>
              <a:t> = 2300-2600 кг/м</a:t>
            </a:r>
            <a:r>
              <a:rPr lang="uk-UA" sz="2400" baseline="30000" dirty="0" smtClean="0">
                <a:solidFill>
                  <a:schemeClr val="tx1"/>
                </a:solidFill>
              </a:rPr>
              <a:t>3</a:t>
            </a:r>
            <a:endParaRPr lang="ru-RU" sz="2400" dirty="0">
              <a:solidFill>
                <a:schemeClr val="tx1"/>
              </a:solidFill>
            </a:endParaRPr>
          </a:p>
        </p:txBody>
      </p:sp>
      <p:sp>
        <p:nvSpPr>
          <p:cNvPr id="40961" name="Rectangle 1"/>
          <p:cNvSpPr>
            <a:spLocks noChangeArrowheads="1"/>
          </p:cNvSpPr>
          <p:nvPr/>
        </p:nvSpPr>
        <p:spPr bwMode="auto">
          <a:xfrm>
            <a:off x="0" y="522920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t>
            </a:r>
            <a:r>
              <a:rPr kumimoji="0" lang="uk-UA" sz="4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пл</a:t>
            </a:r>
            <a:r>
              <a:rPr kumimoji="0" lang="uk-UA"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a:t>
            </a:r>
            <a:r>
              <a:rPr kumimoji="0" lang="uk-UA" sz="4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sym typeface="Symbol" pitchFamily="18" charset="2"/>
              </a:rPr>
              <a:t></a:t>
            </a:r>
            <a:r>
              <a:rPr kumimoji="0" lang="uk-UA" sz="4000" b="1"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gH</a:t>
            </a:r>
            <a:r>
              <a:rPr kumimoji="0" lang="uk-UA" sz="40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uk-UA"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  </a:t>
            </a:r>
          </a:p>
        </p:txBody>
      </p:sp>
      <p:sp>
        <p:nvSpPr>
          <p:cNvPr id="40962" name="Rectangle 2"/>
          <p:cNvSpPr>
            <a:spLocks noChangeArrowheads="1"/>
          </p:cNvSpPr>
          <p:nvPr/>
        </p:nvSpPr>
        <p:spPr bwMode="auto">
          <a:xfrm>
            <a:off x="3275856" y="2174087"/>
            <a:ext cx="225734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t>
            </a:r>
            <a:r>
              <a:rPr kumimoji="0" lang="uk-UA" sz="40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г</a:t>
            </a:r>
            <a:r>
              <a:rPr kumimoji="0" lang="uk-UA"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a:t>
            </a:r>
            <a:r>
              <a:rPr kumimoji="0" lang="uk-UA" sz="4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sym typeface="Symbol" pitchFamily="18" charset="2"/>
              </a:rPr>
              <a:t></a:t>
            </a:r>
            <a:r>
              <a:rPr kumimoji="0" lang="uk-UA" sz="4000" b="1" i="0" u="none" strike="noStrike" cap="none" normalizeH="0" baseline="-30000" dirty="0" err="1" smtClean="0">
                <a:ln>
                  <a:noFill/>
                </a:ln>
                <a:solidFill>
                  <a:schemeClr val="tx1"/>
                </a:solidFill>
                <a:effectLst/>
                <a:latin typeface="Calibri" pitchFamily="34" charset="0"/>
                <a:ea typeface="Calibri" pitchFamily="34" charset="0"/>
                <a:cs typeface="Times New Roman" pitchFamily="18" charset="0"/>
              </a:rPr>
              <a:t>п</a:t>
            </a:r>
            <a:r>
              <a:rPr kumimoji="0" lang="uk-UA" sz="4000" b="1"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sym typeface="Symbol" pitchFamily="18" charset="2"/>
              </a:rPr>
              <a:t>gH</a:t>
            </a:r>
            <a:r>
              <a:rPr kumimoji="0" lang="uk-UA" sz="40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a:t>
            </a:r>
            <a:r>
              <a:rPr kumimoji="0" lang="uk-UA"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404664"/>
            <a:ext cx="7772400" cy="1828800"/>
          </a:xfrm>
        </p:spPr>
        <p:txBody>
          <a:bodyPr>
            <a:normAutofit/>
          </a:bodyPr>
          <a:lstStyle/>
          <a:p>
            <a:r>
              <a:rPr lang="uk-UA" sz="3200" b="1" dirty="0" smtClean="0"/>
              <a:t>Аномально-високий і аномально низький пластовий тиск</a:t>
            </a:r>
            <a:endParaRPr lang="ru-RU" sz="3200" b="1" dirty="0"/>
          </a:p>
        </p:txBody>
      </p:sp>
      <p:sp>
        <p:nvSpPr>
          <p:cNvPr id="3" name="Содержимое 2"/>
          <p:cNvSpPr>
            <a:spLocks noGrp="1"/>
          </p:cNvSpPr>
          <p:nvPr>
            <p:ph type="subTitle" idx="1"/>
          </p:nvPr>
        </p:nvSpPr>
        <p:spPr>
          <a:xfrm>
            <a:off x="467544" y="2564904"/>
            <a:ext cx="7772400" cy="3704408"/>
          </a:xfrm>
        </p:spPr>
        <p:txBody>
          <a:bodyPr>
            <a:normAutofit fontScale="25000" lnSpcReduction="20000"/>
          </a:bodyPr>
          <a:lstStyle/>
          <a:p>
            <a:pPr algn="just">
              <a:buNone/>
            </a:pPr>
            <a:r>
              <a:rPr lang="uk-UA" sz="7400" dirty="0" smtClean="0">
                <a:solidFill>
                  <a:schemeClr val="tx1"/>
                </a:solidFill>
              </a:rPr>
              <a:t>            Загалом пластовий тиск (Па) обчислюють за формулою:</a:t>
            </a:r>
            <a:endParaRPr lang="ru-RU" sz="7400" dirty="0" smtClean="0">
              <a:solidFill>
                <a:schemeClr val="tx1"/>
              </a:solidFill>
            </a:endParaRPr>
          </a:p>
          <a:p>
            <a:pPr algn="just">
              <a:buNone/>
            </a:pPr>
            <a:endParaRPr lang="uk-UA" sz="7400" dirty="0" smtClean="0">
              <a:solidFill>
                <a:schemeClr val="tx1"/>
              </a:solidFill>
            </a:endParaRPr>
          </a:p>
          <a:p>
            <a:pPr algn="just">
              <a:buNone/>
            </a:pPr>
            <a:r>
              <a:rPr lang="uk-UA" sz="9600" b="1" dirty="0" smtClean="0">
                <a:solidFill>
                  <a:schemeClr val="tx1"/>
                </a:solidFill>
              </a:rPr>
              <a:t>                       </a:t>
            </a:r>
            <a:r>
              <a:rPr lang="en-US" sz="9600" b="1" dirty="0" smtClean="0">
                <a:solidFill>
                  <a:schemeClr val="tx1"/>
                </a:solidFill>
              </a:rPr>
              <a:t>P</a:t>
            </a:r>
            <a:r>
              <a:rPr lang="uk-UA" sz="9600" b="1" dirty="0" err="1" smtClean="0">
                <a:solidFill>
                  <a:schemeClr val="tx1"/>
                </a:solidFill>
              </a:rPr>
              <a:t>пл</a:t>
            </a:r>
            <a:r>
              <a:rPr lang="uk-UA" sz="9600" b="1" dirty="0" smtClean="0">
                <a:solidFill>
                  <a:schemeClr val="tx1"/>
                </a:solidFill>
              </a:rPr>
              <a:t> = </a:t>
            </a:r>
            <a:r>
              <a:rPr lang="uk-UA" sz="9600" b="1" i="1" dirty="0" err="1" smtClean="0">
                <a:solidFill>
                  <a:schemeClr val="tx1"/>
                </a:solidFill>
              </a:rPr>
              <a:t>k</a:t>
            </a:r>
            <a:r>
              <a:rPr lang="uk-UA" sz="9600" b="1" baseline="-25000" dirty="0" err="1" smtClean="0">
                <a:solidFill>
                  <a:schemeClr val="tx1"/>
                </a:solidFill>
              </a:rPr>
              <a:t>а</a:t>
            </a:r>
            <a:r>
              <a:rPr lang="uk-UA" sz="9600" b="1" dirty="0" err="1" smtClean="0">
                <a:solidFill>
                  <a:schemeClr val="tx1"/>
                </a:solidFill>
                <a:sym typeface="Symbol"/>
              </a:rPr>
              <a:t></a:t>
            </a:r>
            <a:r>
              <a:rPr lang="uk-UA" sz="9600" b="1" i="1" dirty="0" err="1" smtClean="0">
                <a:solidFill>
                  <a:schemeClr val="tx1"/>
                </a:solidFill>
              </a:rPr>
              <a:t>gH</a:t>
            </a:r>
            <a:r>
              <a:rPr lang="uk-UA" sz="9600" b="1" i="1" dirty="0" smtClean="0">
                <a:solidFill>
                  <a:schemeClr val="tx1"/>
                </a:solidFill>
              </a:rPr>
              <a:t>,</a:t>
            </a:r>
            <a:r>
              <a:rPr lang="uk-UA" sz="9600" b="1" dirty="0" smtClean="0">
                <a:solidFill>
                  <a:schemeClr val="tx1"/>
                </a:solidFill>
              </a:rPr>
              <a:t>  </a:t>
            </a:r>
          </a:p>
          <a:p>
            <a:pPr algn="just">
              <a:buNone/>
            </a:pPr>
            <a:r>
              <a:rPr lang="uk-UA" sz="9600" dirty="0" smtClean="0">
                <a:solidFill>
                  <a:schemeClr val="tx1"/>
                </a:solidFill>
              </a:rPr>
              <a:t>                  </a:t>
            </a:r>
            <a:endParaRPr lang="ru-RU" sz="9600" dirty="0" smtClean="0">
              <a:solidFill>
                <a:schemeClr val="tx1"/>
              </a:solidFill>
            </a:endParaRPr>
          </a:p>
          <a:p>
            <a:pPr algn="just">
              <a:buNone/>
            </a:pPr>
            <a:r>
              <a:rPr lang="uk-UA" sz="3800" dirty="0" smtClean="0">
                <a:solidFill>
                  <a:schemeClr val="tx1"/>
                </a:solidFill>
              </a:rPr>
              <a:t>            </a:t>
            </a:r>
            <a:r>
              <a:rPr lang="uk-UA" sz="7400" dirty="0" smtClean="0">
                <a:solidFill>
                  <a:schemeClr val="tx1"/>
                </a:solidFill>
              </a:rPr>
              <a:t>де </a:t>
            </a:r>
            <a:r>
              <a:rPr lang="uk-UA" sz="7400" i="1" dirty="0" err="1" smtClean="0">
                <a:solidFill>
                  <a:schemeClr val="tx1"/>
                </a:solidFill>
              </a:rPr>
              <a:t>k</a:t>
            </a:r>
            <a:r>
              <a:rPr lang="uk-UA" sz="7400" baseline="-25000" dirty="0" err="1" smtClean="0">
                <a:solidFill>
                  <a:schemeClr val="tx1"/>
                </a:solidFill>
              </a:rPr>
              <a:t>а</a:t>
            </a:r>
            <a:r>
              <a:rPr lang="uk-UA" sz="7400" dirty="0" smtClean="0">
                <a:solidFill>
                  <a:schemeClr val="tx1"/>
                </a:solidFill>
              </a:rPr>
              <a:t> – коефіцієнт аномалії тиску; </a:t>
            </a:r>
            <a:endParaRPr lang="ru-RU" sz="7400" dirty="0" smtClean="0">
              <a:solidFill>
                <a:schemeClr val="tx1"/>
              </a:solidFill>
            </a:endParaRPr>
          </a:p>
          <a:p>
            <a:pPr algn="just">
              <a:buNone/>
            </a:pPr>
            <a:r>
              <a:rPr lang="uk-UA" sz="7400" i="1" dirty="0" smtClean="0">
                <a:solidFill>
                  <a:schemeClr val="tx1"/>
                </a:solidFill>
              </a:rPr>
              <a:t>           H</a:t>
            </a:r>
            <a:r>
              <a:rPr lang="uk-UA" sz="7400" dirty="0" smtClean="0">
                <a:solidFill>
                  <a:schemeClr val="tx1"/>
                </a:solidFill>
              </a:rPr>
              <a:t> – глибина залягання розглядуваного пласта, м; </a:t>
            </a:r>
            <a:endParaRPr lang="ru-RU" sz="7400" dirty="0" smtClean="0">
              <a:solidFill>
                <a:schemeClr val="tx1"/>
              </a:solidFill>
            </a:endParaRPr>
          </a:p>
          <a:p>
            <a:pPr algn="just">
              <a:buNone/>
            </a:pPr>
            <a:r>
              <a:rPr lang="uk-UA" sz="7400" dirty="0" smtClean="0">
                <a:solidFill>
                  <a:schemeClr val="tx1"/>
                </a:solidFill>
              </a:rPr>
              <a:t>           </a:t>
            </a:r>
            <a:r>
              <a:rPr lang="uk-UA" sz="7400" dirty="0" smtClean="0">
                <a:solidFill>
                  <a:schemeClr val="tx1"/>
                </a:solidFill>
                <a:sym typeface="Symbol"/>
              </a:rPr>
              <a:t></a:t>
            </a:r>
            <a:r>
              <a:rPr lang="uk-UA" sz="7400" dirty="0" smtClean="0">
                <a:solidFill>
                  <a:schemeClr val="tx1"/>
                </a:solidFill>
              </a:rPr>
              <a:t> – густина прісної води, кг/м</a:t>
            </a:r>
            <a:r>
              <a:rPr lang="uk-UA" sz="7400" baseline="30000" dirty="0" smtClean="0">
                <a:solidFill>
                  <a:schemeClr val="tx1"/>
                </a:solidFill>
              </a:rPr>
              <a:t>3</a:t>
            </a:r>
            <a:r>
              <a:rPr lang="uk-UA" sz="7400" dirty="0" smtClean="0">
                <a:solidFill>
                  <a:schemeClr val="tx1"/>
                </a:solidFill>
              </a:rPr>
              <a:t>; </a:t>
            </a:r>
            <a:endParaRPr lang="ru-RU" sz="7400" dirty="0" smtClean="0">
              <a:solidFill>
                <a:schemeClr val="tx1"/>
              </a:solidFill>
            </a:endParaRPr>
          </a:p>
          <a:p>
            <a:pPr algn="just">
              <a:buNone/>
            </a:pPr>
            <a:r>
              <a:rPr lang="uk-UA" sz="7400" i="1" dirty="0" smtClean="0">
                <a:solidFill>
                  <a:schemeClr val="tx1"/>
                </a:solidFill>
              </a:rPr>
              <a:t>           g</a:t>
            </a:r>
            <a:r>
              <a:rPr lang="uk-UA" sz="7400" dirty="0" smtClean="0">
                <a:solidFill>
                  <a:schemeClr val="tx1"/>
                </a:solidFill>
              </a:rPr>
              <a:t> – прискоренння вільного падіння, м/с</a:t>
            </a:r>
            <a:r>
              <a:rPr lang="uk-UA" sz="7400" baseline="30000" dirty="0" smtClean="0">
                <a:solidFill>
                  <a:schemeClr val="tx1"/>
                </a:solidFill>
              </a:rPr>
              <a:t>2</a:t>
            </a:r>
            <a:r>
              <a:rPr lang="uk-UA" sz="7400" dirty="0" smtClean="0">
                <a:solidFill>
                  <a:schemeClr val="tx1"/>
                </a:solidFill>
              </a:rPr>
              <a:t>.</a:t>
            </a:r>
            <a:endParaRPr lang="ru-RU" sz="7400" dirty="0" smtClean="0">
              <a:solidFill>
                <a:schemeClr val="tx1"/>
              </a:solidFill>
            </a:endParaRPr>
          </a:p>
          <a:p>
            <a:pPr algn="just">
              <a:buNone/>
            </a:pPr>
            <a:r>
              <a:rPr lang="uk-UA" sz="7400" dirty="0" smtClean="0">
                <a:solidFill>
                  <a:schemeClr val="tx1"/>
                </a:solidFill>
              </a:rPr>
              <a:t>        Якщо </a:t>
            </a:r>
            <a:r>
              <a:rPr lang="uk-UA" sz="7400" i="1" dirty="0" err="1" smtClean="0">
                <a:solidFill>
                  <a:schemeClr val="tx1"/>
                </a:solidFill>
              </a:rPr>
              <a:t>k</a:t>
            </a:r>
            <a:r>
              <a:rPr lang="uk-UA" sz="7400" baseline="-25000" dirty="0" err="1" smtClean="0">
                <a:solidFill>
                  <a:schemeClr val="tx1"/>
                </a:solidFill>
              </a:rPr>
              <a:t>а</a:t>
            </a:r>
            <a:r>
              <a:rPr lang="uk-UA" sz="7400" dirty="0" smtClean="0">
                <a:solidFill>
                  <a:schemeClr val="tx1"/>
                </a:solidFill>
              </a:rPr>
              <a:t> &gt; 1,2, то тиск називають </a:t>
            </a:r>
            <a:r>
              <a:rPr lang="uk-UA" sz="7400" i="1" dirty="0" smtClean="0">
                <a:solidFill>
                  <a:schemeClr val="tx1"/>
                </a:solidFill>
              </a:rPr>
              <a:t>аномально високим пластовим тиском</a:t>
            </a:r>
            <a:r>
              <a:rPr lang="uk-UA" sz="7400" dirty="0" smtClean="0">
                <a:solidFill>
                  <a:schemeClr val="tx1"/>
                </a:solidFill>
              </a:rPr>
              <a:t> (АВПТ), а якщо </a:t>
            </a:r>
            <a:r>
              <a:rPr lang="uk-UA" sz="7400" i="1" dirty="0" err="1" smtClean="0">
                <a:solidFill>
                  <a:schemeClr val="tx1"/>
                </a:solidFill>
              </a:rPr>
              <a:t>k</a:t>
            </a:r>
            <a:r>
              <a:rPr lang="uk-UA" sz="7400" baseline="-25000" dirty="0" err="1" smtClean="0">
                <a:solidFill>
                  <a:schemeClr val="tx1"/>
                </a:solidFill>
              </a:rPr>
              <a:t>а</a:t>
            </a:r>
            <a:r>
              <a:rPr lang="uk-UA" sz="7400" dirty="0" smtClean="0">
                <a:solidFill>
                  <a:schemeClr val="tx1"/>
                </a:solidFill>
              </a:rPr>
              <a:t> &lt; 1 – </a:t>
            </a:r>
            <a:r>
              <a:rPr lang="uk-UA" sz="7400" i="1" dirty="0" smtClean="0">
                <a:solidFill>
                  <a:schemeClr val="tx1"/>
                </a:solidFill>
              </a:rPr>
              <a:t>аномально низьким</a:t>
            </a:r>
            <a:r>
              <a:rPr lang="uk-UA" sz="7400" dirty="0" smtClean="0">
                <a:solidFill>
                  <a:schemeClr val="tx1"/>
                </a:solidFill>
              </a:rPr>
              <a:t> (АНПТ). Звідси зрозуміло, що </a:t>
            </a:r>
            <a:r>
              <a:rPr lang="uk-UA" sz="7400" i="1" dirty="0" smtClean="0">
                <a:solidFill>
                  <a:schemeClr val="tx1"/>
                </a:solidFill>
              </a:rPr>
              <a:t>коефіцієнт аномалії</a:t>
            </a:r>
            <a:r>
              <a:rPr lang="uk-UA" sz="7400" dirty="0" smtClean="0">
                <a:solidFill>
                  <a:schemeClr val="tx1"/>
                </a:solidFill>
              </a:rPr>
              <a:t> </a:t>
            </a:r>
            <a:r>
              <a:rPr lang="uk-UA" sz="7400" i="1" dirty="0" smtClean="0">
                <a:solidFill>
                  <a:schemeClr val="tx1"/>
                </a:solidFill>
              </a:rPr>
              <a:t>тиску</a:t>
            </a:r>
            <a:r>
              <a:rPr lang="uk-UA" sz="7400" dirty="0" smtClean="0">
                <a:solidFill>
                  <a:schemeClr val="tx1"/>
                </a:solidFill>
              </a:rPr>
              <a:t> – це відношення фактичного пластового тиску до умовного гідростатичного.</a:t>
            </a:r>
            <a:endParaRPr lang="ru-RU" sz="7400" dirty="0" smtClean="0"/>
          </a:p>
          <a:p>
            <a:pPr algn="just">
              <a:buNone/>
            </a:pPr>
            <a:r>
              <a:rPr lang="uk-UA" sz="3800" dirty="0" smtClean="0"/>
              <a:t>                          .</a:t>
            </a:r>
            <a:endParaRPr lang="ru-RU" sz="3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683568" y="620688"/>
            <a:ext cx="7772400" cy="576063"/>
          </a:xfrm>
        </p:spPr>
        <p:txBody>
          <a:bodyPr>
            <a:normAutofit fontScale="90000"/>
          </a:bodyPr>
          <a:lstStyle/>
          <a:p>
            <a:r>
              <a:rPr lang="uk-UA" dirty="0" smtClean="0"/>
              <a:t>Література</a:t>
            </a:r>
            <a:endParaRPr lang="uk-UA" dirty="0"/>
          </a:p>
        </p:txBody>
      </p:sp>
      <p:sp>
        <p:nvSpPr>
          <p:cNvPr id="4" name="Подзаголовок 3"/>
          <p:cNvSpPr>
            <a:spLocks noGrp="1"/>
          </p:cNvSpPr>
          <p:nvPr>
            <p:ph type="subTitle" idx="1"/>
          </p:nvPr>
        </p:nvSpPr>
        <p:spPr>
          <a:xfrm>
            <a:off x="467544" y="1268760"/>
            <a:ext cx="8136904" cy="6165304"/>
          </a:xfrm>
        </p:spPr>
        <p:txBody>
          <a:bodyPr>
            <a:normAutofit fontScale="32500" lnSpcReduction="20000"/>
          </a:bodyPr>
          <a:lstStyle/>
          <a:p>
            <a:endParaRPr lang="uk-UA" sz="5100" b="1" dirty="0" smtClean="0">
              <a:solidFill>
                <a:schemeClr val="tx1"/>
              </a:solidFill>
            </a:endParaRPr>
          </a:p>
          <a:p>
            <a:endParaRPr lang="uk-UA" sz="5100" b="1" dirty="0" smtClean="0">
              <a:solidFill>
                <a:schemeClr val="tx1"/>
              </a:solidFill>
            </a:endParaRPr>
          </a:p>
          <a:p>
            <a:endParaRPr lang="uk-UA" sz="5100" b="1" dirty="0" smtClean="0">
              <a:solidFill>
                <a:schemeClr val="tx1"/>
              </a:solidFill>
            </a:endParaRPr>
          </a:p>
          <a:p>
            <a:r>
              <a:rPr lang="uk-UA" sz="5100" b="1" dirty="0" smtClean="0">
                <a:solidFill>
                  <a:schemeClr val="tx1"/>
                </a:solidFill>
              </a:rPr>
              <a:t> 1 Основна література</a:t>
            </a:r>
            <a:endParaRPr lang="uk-UA" sz="5100" dirty="0" smtClean="0">
              <a:solidFill>
                <a:schemeClr val="tx1"/>
              </a:solidFill>
            </a:endParaRPr>
          </a:p>
          <a:p>
            <a:endParaRPr lang="uk-UA" sz="5000" dirty="0" smtClean="0">
              <a:solidFill>
                <a:schemeClr val="tx1"/>
              </a:solidFill>
            </a:endParaRPr>
          </a:p>
          <a:p>
            <a:pPr marL="530225" indent="-530225" algn="l">
              <a:buFont typeface="+mj-lt"/>
              <a:buAutoNum type="arabicPeriod"/>
            </a:pPr>
            <a:r>
              <a:rPr lang="uk-UA" sz="5000" dirty="0" smtClean="0">
                <a:solidFill>
                  <a:schemeClr val="tx1"/>
                </a:solidFill>
              </a:rPr>
              <a:t>Бойко В.С. Розробка та експлуатація нафтових родовищ. – Київ: Реал-Принт, 2004. – 695 с.</a:t>
            </a:r>
          </a:p>
          <a:p>
            <a:pPr marL="514350" lvl="0" indent="-514350" algn="just">
              <a:buFont typeface="+mj-lt"/>
              <a:buAutoNum type="arabicPeriod"/>
            </a:pPr>
            <a:r>
              <a:rPr lang="uk-UA" sz="5000" dirty="0" smtClean="0">
                <a:solidFill>
                  <a:schemeClr val="tx1"/>
                </a:solidFill>
              </a:rPr>
              <a:t>Купер І.М. Розробка та експлуатація нафтових родовищ. Методичні вказівки.-Івано-Франківськ: ІФНТУНГ, 2019. - 14 с.</a:t>
            </a:r>
          </a:p>
          <a:p>
            <a:pPr marL="514350" lvl="0" indent="-514350" algn="just">
              <a:buFont typeface="+mj-lt"/>
              <a:buAutoNum type="arabicPeriod"/>
            </a:pPr>
            <a:r>
              <a:rPr lang="uk-UA" sz="5000" dirty="0" smtClean="0">
                <a:solidFill>
                  <a:schemeClr val="tx1"/>
                </a:solidFill>
              </a:rPr>
              <a:t>Купер І.М.Розробка та експлуатація нафтових родовищ: Практикум. – Івано-Франківськ: ІФНТУНГ, 2017. с.</a:t>
            </a:r>
          </a:p>
          <a:p>
            <a:pPr marL="514350" lvl="0" indent="-514350" algn="just">
              <a:buFont typeface="+mj-lt"/>
              <a:buAutoNum type="arabicPeriod"/>
            </a:pPr>
            <a:r>
              <a:rPr lang="uk-UA" sz="5000" dirty="0" smtClean="0">
                <a:solidFill>
                  <a:schemeClr val="tx1"/>
                </a:solidFill>
              </a:rPr>
              <a:t>Бойко В.С., Тарко Я.Б., Вольченко Д.О., Соломчак Я.В., Псюк М.О. Лабораторний практикум з технології і техніки видобування нафти. Частина 1. Роботи №№1-9. Методичні вказівки для студентів спеціальності видобування нафти і газу ”. – Івано-Франківськ: Факел, 200. – 100 с.</a:t>
            </a:r>
          </a:p>
          <a:p>
            <a:pPr marL="514350" lvl="0" indent="-514350" algn="just">
              <a:buFont typeface="+mj-lt"/>
              <a:buAutoNum type="arabicPeriod"/>
            </a:pPr>
            <a:r>
              <a:rPr lang="uk-UA" sz="5000" dirty="0" smtClean="0">
                <a:solidFill>
                  <a:schemeClr val="tx1"/>
                </a:solidFill>
              </a:rPr>
              <a:t>Купер І.М., Мороз Л.Б. Розробка та експлуатація нафтових родовищ: курсове проектування.- Івано-Франківськ: ІФНТУНГ, </a:t>
            </a:r>
            <a:r>
              <a:rPr lang="uk-UA" sz="5000" dirty="0" smtClean="0">
                <a:solidFill>
                  <a:schemeClr val="tx1"/>
                </a:solidFill>
              </a:rPr>
              <a:t>2024,- </a:t>
            </a:r>
            <a:r>
              <a:rPr lang="uk-UA" sz="5000" dirty="0" smtClean="0">
                <a:solidFill>
                  <a:schemeClr val="tx1"/>
                </a:solidFill>
              </a:rPr>
              <a:t>21 с.</a:t>
            </a:r>
          </a:p>
          <a:p>
            <a:pPr marL="514350" lvl="0" indent="-514350" algn="just">
              <a:buFont typeface="+mj-lt"/>
              <a:buAutoNum type="arabicPeriod"/>
            </a:pPr>
            <a:r>
              <a:rPr lang="uk-UA" sz="5000" dirty="0" smtClean="0">
                <a:solidFill>
                  <a:schemeClr val="tx1"/>
                </a:solidFill>
              </a:rPr>
              <a:t>Довідник з нафтогазової справи. Під заг.ред. В.С. Бойка, Р.М. Кондрата, Р.С. Яремійчука. – К.:Львів, 1996.-620 с</a:t>
            </a:r>
          </a:p>
          <a:p>
            <a:pPr marL="514350" lvl="0" indent="-514350" algn="just">
              <a:buFont typeface="+mj-lt"/>
              <a:buAutoNum type="arabicPeriod"/>
            </a:pPr>
            <a:r>
              <a:rPr lang="uk-UA" sz="5000" dirty="0" smtClean="0">
                <a:solidFill>
                  <a:schemeClr val="tx1"/>
                </a:solidFill>
              </a:rPr>
              <a:t>Купер І.М. Угриновський А.В. Фізика нафтового і газового пласта: Підручник.- Івано-Франківськ:Фоліант 2018.- 448с.</a:t>
            </a:r>
          </a:p>
          <a:p>
            <a:pPr algn="just"/>
            <a:r>
              <a:rPr lang="uk-UA" sz="5000" dirty="0" smtClean="0">
                <a:solidFill>
                  <a:schemeClr val="tx1"/>
                </a:solidFill>
              </a:rPr>
              <a:t> </a:t>
            </a:r>
          </a:p>
          <a:p>
            <a:pPr algn="just"/>
            <a:endParaRPr lang="uk-UA" sz="4200" dirty="0" smtClean="0"/>
          </a:p>
          <a:p>
            <a:pPr algn="just"/>
            <a:endParaRPr lang="uk-UA" sz="4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340768"/>
            <a:ext cx="7772400" cy="4176464"/>
          </a:xfrm>
        </p:spPr>
        <p:txBody>
          <a:bodyPr>
            <a:normAutofit fontScale="90000"/>
          </a:bodyPr>
          <a:lstStyle/>
          <a:p>
            <a:pPr algn="l"/>
            <a:r>
              <a:rPr lang="uk-UA" sz="3600" b="1" dirty="0" smtClean="0"/>
              <a:t>              Пластова температура</a:t>
            </a:r>
            <a:br>
              <a:rPr lang="uk-UA" sz="3600" b="1" dirty="0" smtClean="0"/>
            </a:br>
            <a:r>
              <a:rPr lang="uk-UA" sz="3600" dirty="0" smtClean="0"/>
              <a:t/>
            </a:r>
            <a:br>
              <a:rPr lang="uk-UA" sz="3600" dirty="0" smtClean="0"/>
            </a:br>
            <a:r>
              <a:rPr lang="uk-UA" sz="3600" dirty="0" smtClean="0"/>
              <a:t/>
            </a:r>
            <a:br>
              <a:rPr lang="uk-UA" sz="3600" dirty="0" smtClean="0"/>
            </a:br>
            <a:r>
              <a:rPr lang="uk-UA" sz="2700" b="0" i="1" dirty="0" smtClean="0">
                <a:effectLst>
                  <a:outerShdw blurRad="38100" dist="38100" dir="2700000" algn="tl">
                    <a:srgbClr val="000000">
                      <a:alpha val="43137"/>
                    </a:srgbClr>
                  </a:outerShdw>
                </a:effectLst>
              </a:rPr>
              <a:t>Пластова температура</a:t>
            </a:r>
            <a:r>
              <a:rPr lang="uk-UA" sz="2700" b="0" dirty="0" smtClean="0">
                <a:effectLst>
                  <a:outerShdw blurRad="38100" dist="38100" dir="2700000" algn="tl">
                    <a:srgbClr val="000000">
                      <a:alpha val="43137"/>
                    </a:srgbClr>
                  </a:outerShdw>
                </a:effectLst>
              </a:rPr>
              <a:t> – це температура в покладі.</a:t>
            </a:r>
            <a:r>
              <a:rPr lang="uk-UA" sz="2700" b="0" i="1" dirty="0" smtClean="0">
                <a:effectLst>
                  <a:outerShdw blurRad="38100" dist="38100" dir="2700000" algn="tl">
                    <a:srgbClr val="000000">
                      <a:alpha val="43137"/>
                    </a:srgbClr>
                  </a:outerShdw>
                </a:effectLst>
              </a:rPr>
              <a:t> </a:t>
            </a:r>
            <a:br>
              <a:rPr lang="uk-UA" sz="2700" b="0" i="1" dirty="0" smtClean="0">
                <a:effectLst>
                  <a:outerShdw blurRad="38100" dist="38100" dir="2700000" algn="tl">
                    <a:srgbClr val="000000">
                      <a:alpha val="43137"/>
                    </a:srgbClr>
                  </a:outerShdw>
                </a:effectLst>
              </a:rPr>
            </a:br>
            <a:r>
              <a:rPr lang="uk-UA" sz="2700" b="0" i="1" dirty="0" smtClean="0">
                <a:effectLst>
                  <a:outerShdw blurRad="38100" dist="38100" dir="2700000" algn="tl">
                    <a:srgbClr val="000000">
                      <a:alpha val="43137"/>
                    </a:srgbClr>
                  </a:outerShdw>
                </a:effectLst>
              </a:rPr>
              <a:t>Геотермічний градієнт</a:t>
            </a:r>
            <a:r>
              <a:rPr lang="uk-UA" sz="2700" b="0" dirty="0" smtClean="0">
                <a:effectLst>
                  <a:outerShdw blurRad="38100" dist="38100" dir="2700000" algn="tl">
                    <a:srgbClr val="000000">
                      <a:alpha val="43137"/>
                    </a:srgbClr>
                  </a:outerShdw>
                </a:effectLst>
              </a:rPr>
              <a:t> </a:t>
            </a:r>
            <a:r>
              <a:rPr lang="uk-UA" sz="2700" b="0" i="1" dirty="0" smtClean="0">
                <a:effectLst>
                  <a:outerShdw blurRad="38100" dist="38100" dir="2700000" algn="tl">
                    <a:srgbClr val="000000">
                      <a:alpha val="43137"/>
                    </a:srgbClr>
                  </a:outerShdw>
                </a:effectLst>
              </a:rPr>
              <a:t>Г</a:t>
            </a:r>
            <a:r>
              <a:rPr lang="uk-UA" sz="2700" b="0" baseline="-25000" dirty="0" smtClean="0">
                <a:effectLst>
                  <a:outerShdw blurRad="38100" dist="38100" dir="2700000" algn="tl">
                    <a:srgbClr val="000000">
                      <a:alpha val="43137"/>
                    </a:srgbClr>
                  </a:outerShdw>
                </a:effectLst>
              </a:rPr>
              <a:t>Т </a:t>
            </a:r>
            <a:r>
              <a:rPr lang="uk-UA" sz="2700" b="0" dirty="0" smtClean="0">
                <a:effectLst>
                  <a:outerShdw blurRad="38100" dist="38100" dir="2700000" algn="tl">
                    <a:srgbClr val="000000">
                      <a:alpha val="43137"/>
                    </a:srgbClr>
                  </a:outerShdw>
                </a:effectLst>
              </a:rPr>
              <a:t>, що є зміною температури </a:t>
            </a:r>
            <a:r>
              <a:rPr lang="uk-UA" sz="2700" b="0" i="1" dirty="0" smtClean="0">
                <a:effectLst>
                  <a:outerShdw blurRad="38100" dist="38100" dir="2700000" algn="tl">
                    <a:srgbClr val="000000">
                      <a:alpha val="43137"/>
                    </a:srgbClr>
                  </a:outerShdw>
                </a:effectLst>
              </a:rPr>
              <a:t>Т </a:t>
            </a:r>
            <a:r>
              <a:rPr lang="uk-UA" sz="2700" b="0" dirty="0" smtClean="0">
                <a:effectLst>
                  <a:outerShdw blurRad="38100" dist="38100" dir="2700000" algn="tl">
                    <a:srgbClr val="000000">
                      <a:alpha val="43137"/>
                    </a:srgbClr>
                  </a:outerShdw>
                </a:effectLst>
              </a:rPr>
              <a:t>за зміни глибини </a:t>
            </a:r>
            <a:r>
              <a:rPr lang="uk-UA" sz="2700" b="0" i="1" dirty="0" smtClean="0">
                <a:effectLst>
                  <a:outerShdw blurRad="38100" dist="38100" dir="2700000" algn="tl">
                    <a:srgbClr val="000000">
                      <a:alpha val="43137"/>
                    </a:srgbClr>
                  </a:outerShdw>
                </a:effectLst>
              </a:rPr>
              <a:t>z</a:t>
            </a:r>
            <a:r>
              <a:rPr lang="uk-UA" sz="2700" b="0" dirty="0" smtClean="0">
                <a:effectLst>
                  <a:outerShdw blurRad="38100" dist="38100" dir="2700000" algn="tl">
                    <a:srgbClr val="000000">
                      <a:alpha val="43137"/>
                    </a:srgbClr>
                  </a:outerShdw>
                </a:effectLst>
              </a:rPr>
              <a:t>, тобто</a:t>
            </a:r>
            <a:r>
              <a:rPr lang="uk-UA" sz="3600" dirty="0" smtClean="0">
                <a:effectLst>
                  <a:outerShdw blurRad="38100" dist="38100" dir="2700000" algn="tl">
                    <a:srgbClr val="000000">
                      <a:alpha val="43137"/>
                    </a:srgbClr>
                  </a:outerShdw>
                </a:effectLst>
              </a:rPr>
              <a:t/>
            </a:r>
            <a:br>
              <a:rPr lang="uk-UA" sz="3600" dirty="0" smtClean="0">
                <a:effectLst>
                  <a:outerShdw blurRad="38100" dist="38100" dir="2700000" algn="tl">
                    <a:srgbClr val="000000">
                      <a:alpha val="43137"/>
                    </a:srgbClr>
                  </a:outerShdw>
                </a:effectLst>
              </a:rPr>
            </a:br>
            <a:r>
              <a:rPr lang="uk-UA" dirty="0" smtClean="0">
                <a:effectLst>
                  <a:outerShdw blurRad="38100" dist="38100" dir="2700000" algn="tl">
                    <a:srgbClr val="000000">
                      <a:alpha val="43137"/>
                    </a:srgbClr>
                  </a:outerShdw>
                </a:effectLst>
              </a:rPr>
              <a:t> </a:t>
            </a:r>
            <a:r>
              <a:rPr lang="ru-RU" dirty="0" smtClean="0"/>
              <a:t/>
            </a:r>
            <a:br>
              <a:rPr lang="ru-RU" dirty="0" smtClean="0"/>
            </a:br>
            <a:endParaRPr lang="ru-RU" dirty="0"/>
          </a:p>
        </p:txBody>
      </p:sp>
      <p:pic>
        <p:nvPicPr>
          <p:cNvPr id="2052" name="Picture 4"/>
          <p:cNvPicPr>
            <a:picLocks noChangeAspect="1" noChangeArrowheads="1"/>
          </p:cNvPicPr>
          <p:nvPr/>
        </p:nvPicPr>
        <p:blipFill>
          <a:blip r:embed="rId2" cstate="print"/>
          <a:srcRect/>
          <a:stretch>
            <a:fillRect/>
          </a:stretch>
        </p:blipFill>
        <p:spPr bwMode="auto">
          <a:xfrm>
            <a:off x="2915816" y="4581128"/>
            <a:ext cx="2428892" cy="1143008"/>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3568" y="0"/>
            <a:ext cx="7772400" cy="1152127"/>
          </a:xfrm>
        </p:spPr>
        <p:txBody>
          <a:bodyPr/>
          <a:lstStyle/>
          <a:p>
            <a:r>
              <a:rPr lang="uk-UA" dirty="0" smtClean="0"/>
              <a:t>Поклад і родовище</a:t>
            </a:r>
            <a:endParaRPr lang="uk-UA" dirty="0"/>
          </a:p>
        </p:txBody>
      </p:sp>
      <p:sp>
        <p:nvSpPr>
          <p:cNvPr id="5" name="Подзаголовок 4"/>
          <p:cNvSpPr>
            <a:spLocks noGrp="1"/>
          </p:cNvSpPr>
          <p:nvPr>
            <p:ph type="subTitle" idx="1"/>
          </p:nvPr>
        </p:nvSpPr>
        <p:spPr>
          <a:xfrm>
            <a:off x="323528" y="1268760"/>
            <a:ext cx="8496944" cy="5328592"/>
          </a:xfrm>
        </p:spPr>
        <p:txBody>
          <a:bodyPr>
            <a:normAutofit/>
          </a:bodyPr>
          <a:lstStyle/>
          <a:p>
            <a:pPr algn="just"/>
            <a:r>
              <a:rPr lang="uk-UA" i="1" dirty="0" smtClean="0">
                <a:solidFill>
                  <a:schemeClr val="tx1"/>
                </a:solidFill>
              </a:rPr>
              <a:t>       </a:t>
            </a:r>
            <a:r>
              <a:rPr lang="hr-HR" i="1" dirty="0" smtClean="0">
                <a:solidFill>
                  <a:schemeClr val="tx1"/>
                </a:solidFill>
              </a:rPr>
              <a:t>Покладом</a:t>
            </a:r>
            <a:r>
              <a:rPr lang="hr-HR" dirty="0" smtClean="0">
                <a:solidFill>
                  <a:schemeClr val="tx1"/>
                </a:solidFill>
              </a:rPr>
              <a:t> називається природне локальне одиничне скупчення нафти в одному або кількох сполучених між собою пластах-колекторах, тобто в гірських породах, здатних вміщувати в собі та від</a:t>
            </a:r>
            <a:r>
              <a:rPr lang="uk-UA" dirty="0" smtClean="0">
                <a:solidFill>
                  <a:schemeClr val="tx1"/>
                </a:solidFill>
              </a:rPr>
              <a:t>д</a:t>
            </a:r>
            <a:r>
              <a:rPr lang="hr-HR" dirty="0" smtClean="0">
                <a:solidFill>
                  <a:schemeClr val="tx1"/>
                </a:solidFill>
              </a:rPr>
              <a:t>авати </a:t>
            </a:r>
            <a:r>
              <a:rPr lang="uk-UA" dirty="0" smtClean="0">
                <a:solidFill>
                  <a:schemeClr val="tx1"/>
                </a:solidFill>
              </a:rPr>
              <a:t>в процесі</a:t>
            </a:r>
            <a:r>
              <a:rPr lang="hr-HR" dirty="0" smtClean="0">
                <a:solidFill>
                  <a:schemeClr val="tx1"/>
                </a:solidFill>
              </a:rPr>
              <a:t> розроб</a:t>
            </a:r>
            <a:r>
              <a:rPr lang="uk-UA" dirty="0" smtClean="0">
                <a:solidFill>
                  <a:schemeClr val="tx1"/>
                </a:solidFill>
              </a:rPr>
              <a:t>ки</a:t>
            </a:r>
            <a:r>
              <a:rPr lang="hr-HR" dirty="0" smtClean="0">
                <a:solidFill>
                  <a:schemeClr val="tx1"/>
                </a:solidFill>
              </a:rPr>
              <a:t> нафту.</a:t>
            </a:r>
            <a:endParaRPr lang="uk-UA" dirty="0" smtClean="0">
              <a:solidFill>
                <a:schemeClr val="tx1"/>
              </a:solidFill>
            </a:endParaRPr>
          </a:p>
          <a:p>
            <a:pPr algn="just"/>
            <a:endParaRPr lang="uk-UA" dirty="0" smtClean="0">
              <a:solidFill>
                <a:schemeClr val="tx1"/>
              </a:solidFill>
            </a:endParaRPr>
          </a:p>
          <a:p>
            <a:pPr algn="just"/>
            <a:r>
              <a:rPr lang="uk-UA" i="1" dirty="0" smtClean="0">
                <a:solidFill>
                  <a:schemeClr val="tx1"/>
                </a:solidFill>
              </a:rPr>
              <a:t>       </a:t>
            </a:r>
            <a:r>
              <a:rPr lang="hr-HR" i="1" dirty="0" smtClean="0">
                <a:solidFill>
                  <a:schemeClr val="tx1"/>
                </a:solidFill>
              </a:rPr>
              <a:t>Родовище</a:t>
            </a:r>
            <a:r>
              <a:rPr lang="hr-HR" dirty="0" smtClean="0">
                <a:solidFill>
                  <a:schemeClr val="tx1"/>
                </a:solidFill>
              </a:rPr>
              <a:t> – це сукупність одиничних покладів нафти, які належать до одн</a:t>
            </a:r>
            <a:r>
              <a:rPr lang="uk-UA" dirty="0" err="1" smtClean="0">
                <a:solidFill>
                  <a:schemeClr val="tx1"/>
                </a:solidFill>
              </a:rPr>
              <a:t>ого</a:t>
            </a:r>
            <a:r>
              <a:rPr lang="hr-HR" dirty="0" smtClean="0">
                <a:solidFill>
                  <a:schemeClr val="tx1"/>
                </a:solidFill>
              </a:rPr>
              <a:t> або кількох природних пластів, приурочених до одного стратиграфічного комплексу і розміщених на одній локальній площі. Родовище може бути одно- або багатопластовим. </a:t>
            </a:r>
            <a:r>
              <a:rPr lang="uk-UA" dirty="0" smtClean="0">
                <a:solidFill>
                  <a:schemeClr val="tx1"/>
                </a:solidFill>
              </a:rPr>
              <a:t>У</a:t>
            </a:r>
            <a:r>
              <a:rPr lang="hr-HR" dirty="0" smtClean="0">
                <a:solidFill>
                  <a:schemeClr val="tx1"/>
                </a:solidFill>
              </a:rPr>
              <a:t> середньому на одне родовище припадає біля трьох покладів. </a:t>
            </a:r>
            <a:endParaRPr lang="uk-UA" dirty="0" smtClean="0">
              <a:solidFill>
                <a:schemeClr val="tx1"/>
              </a:solidFill>
            </a:endParaRPr>
          </a:p>
          <a:p>
            <a:pPr algn="just"/>
            <a:r>
              <a:rPr lang="uk-UA" dirty="0" smtClean="0">
                <a:solidFill>
                  <a:schemeClr val="tx1"/>
                </a:solidFill>
              </a:rPr>
              <a:t>        </a:t>
            </a:r>
            <a:r>
              <a:rPr lang="hr-HR" dirty="0" smtClean="0">
                <a:solidFill>
                  <a:schemeClr val="tx1"/>
                </a:solidFill>
              </a:rPr>
              <a:t>Товщина продуктивних пластів змінюється від кількох метрів до десятків, а інколи і сотень метрів. Розміри родовищ у середньому становлять: довжина – 5...10 км, ширина – 2...3 км, висота </a:t>
            </a:r>
            <a:r>
              <a:rPr lang="uk-UA" dirty="0" smtClean="0">
                <a:solidFill>
                  <a:schemeClr val="tx1"/>
                </a:solidFill>
              </a:rPr>
              <a:t>(</a:t>
            </a:r>
            <a:r>
              <a:rPr lang="hr-HR" dirty="0" smtClean="0">
                <a:solidFill>
                  <a:schemeClr val="tx1"/>
                </a:solidFill>
              </a:rPr>
              <a:t>поверх нафтогазоносності</a:t>
            </a:r>
            <a:r>
              <a:rPr lang="uk-UA" dirty="0" smtClean="0">
                <a:solidFill>
                  <a:schemeClr val="tx1"/>
                </a:solidFill>
              </a:rPr>
              <a:t>)</a:t>
            </a:r>
            <a:r>
              <a:rPr lang="hr-HR" dirty="0" smtClean="0">
                <a:solidFill>
                  <a:schemeClr val="tx1"/>
                </a:solidFill>
              </a:rPr>
              <a:t> – 50...70 м. </a:t>
            </a:r>
            <a:endParaRPr lang="uk-UA" dirty="0" smtClean="0">
              <a:solidFill>
                <a:schemeClr val="tx1"/>
              </a:solidFill>
            </a:endParaRPr>
          </a:p>
          <a:p>
            <a:endParaRPr lang="uk-U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188641"/>
            <a:ext cx="7772400" cy="1008111"/>
          </a:xfrm>
        </p:spPr>
        <p:txBody>
          <a:bodyPr/>
          <a:lstStyle/>
          <a:p>
            <a:r>
              <a:rPr lang="uk-UA" dirty="0" smtClean="0"/>
              <a:t>Родовища вуглеводнів</a:t>
            </a:r>
            <a:endParaRPr lang="uk-UA" dirty="0"/>
          </a:p>
        </p:txBody>
      </p:sp>
      <p:sp>
        <p:nvSpPr>
          <p:cNvPr id="5" name="Подзаголовок 4"/>
          <p:cNvSpPr>
            <a:spLocks noGrp="1"/>
          </p:cNvSpPr>
          <p:nvPr>
            <p:ph type="subTitle" idx="1"/>
          </p:nvPr>
        </p:nvSpPr>
        <p:spPr>
          <a:xfrm>
            <a:off x="467544" y="1385392"/>
            <a:ext cx="8280920" cy="5472608"/>
          </a:xfrm>
        </p:spPr>
        <p:txBody>
          <a:bodyPr>
            <a:normAutofit/>
          </a:bodyPr>
          <a:lstStyle/>
          <a:p>
            <a:pPr algn="just"/>
            <a:r>
              <a:rPr lang="uk-UA" dirty="0" smtClean="0">
                <a:solidFill>
                  <a:schemeClr val="tx1"/>
                </a:solidFill>
              </a:rPr>
              <a:t>У надрах</a:t>
            </a:r>
            <a:r>
              <a:rPr lang="hr-HR" dirty="0" smtClean="0">
                <a:solidFill>
                  <a:schemeClr val="tx1"/>
                </a:solidFill>
              </a:rPr>
              <a:t> виділяють </a:t>
            </a:r>
            <a:r>
              <a:rPr lang="uk-UA" dirty="0" smtClean="0">
                <a:solidFill>
                  <a:schemeClr val="tx1"/>
                </a:solidFill>
              </a:rPr>
              <a:t> такі </a:t>
            </a:r>
            <a:r>
              <a:rPr lang="hr-HR" dirty="0" smtClean="0">
                <a:solidFill>
                  <a:schemeClr val="tx1"/>
                </a:solidFill>
              </a:rPr>
              <a:t>поклади</a:t>
            </a:r>
            <a:r>
              <a:rPr lang="uk-UA" dirty="0" smtClean="0">
                <a:solidFill>
                  <a:schemeClr val="tx1"/>
                </a:solidFill>
              </a:rPr>
              <a:t> (родовища)</a:t>
            </a:r>
            <a:r>
              <a:rPr lang="hr-HR" dirty="0" smtClean="0">
                <a:solidFill>
                  <a:schemeClr val="tx1"/>
                </a:solidFill>
              </a:rPr>
              <a:t>:</a:t>
            </a:r>
            <a:endParaRPr lang="uk-UA" dirty="0" smtClean="0">
              <a:solidFill>
                <a:schemeClr val="tx1"/>
              </a:solidFill>
            </a:endParaRPr>
          </a:p>
          <a:p>
            <a:pPr marL="514350" indent="-514350" algn="just">
              <a:buFont typeface="+mj-lt"/>
              <a:buAutoNum type="arabicPeriod"/>
            </a:pPr>
            <a:r>
              <a:rPr lang="uk-UA" b="1" i="1" dirty="0" smtClean="0">
                <a:solidFill>
                  <a:schemeClr val="tx1"/>
                </a:solidFill>
              </a:rPr>
              <a:t>Г</a:t>
            </a:r>
            <a:r>
              <a:rPr lang="hr-HR" b="1" i="1" dirty="0" smtClean="0">
                <a:solidFill>
                  <a:schemeClr val="tx1"/>
                </a:solidFill>
              </a:rPr>
              <a:t>азові</a:t>
            </a:r>
            <a:r>
              <a:rPr lang="hr-HR" dirty="0" smtClean="0">
                <a:solidFill>
                  <a:schemeClr val="tx1"/>
                </a:solidFill>
              </a:rPr>
              <a:t>,</a:t>
            </a:r>
            <a:r>
              <a:rPr lang="uk-UA" dirty="0" smtClean="0">
                <a:solidFill>
                  <a:schemeClr val="tx1"/>
                </a:solidFill>
              </a:rPr>
              <a:t>  які містять тільки газ;</a:t>
            </a:r>
          </a:p>
          <a:p>
            <a:pPr marL="514350" indent="-514350" algn="just">
              <a:buFont typeface="+mj-lt"/>
              <a:buAutoNum type="arabicPeriod"/>
            </a:pPr>
            <a:r>
              <a:rPr lang="uk-UA" b="1" i="1" dirty="0" smtClean="0">
                <a:solidFill>
                  <a:schemeClr val="tx1"/>
                </a:solidFill>
              </a:rPr>
              <a:t>Г</a:t>
            </a:r>
            <a:r>
              <a:rPr lang="hr-HR" b="1" i="1" dirty="0" smtClean="0">
                <a:solidFill>
                  <a:schemeClr val="tx1"/>
                </a:solidFill>
              </a:rPr>
              <a:t>азоконденсатні</a:t>
            </a:r>
            <a:r>
              <a:rPr lang="uk-UA" dirty="0" smtClean="0">
                <a:solidFill>
                  <a:schemeClr val="tx1"/>
                </a:solidFill>
              </a:rPr>
              <a:t>, в газі яких міститься газоконденсат;</a:t>
            </a:r>
          </a:p>
          <a:p>
            <a:pPr marL="514350" indent="-514350" algn="just">
              <a:buFont typeface="+mj-lt"/>
              <a:buAutoNum type="arabicPeriod"/>
            </a:pPr>
            <a:r>
              <a:rPr lang="uk-UA" b="1" i="1" dirty="0" smtClean="0">
                <a:solidFill>
                  <a:schemeClr val="tx1"/>
                </a:solidFill>
              </a:rPr>
              <a:t>Н</a:t>
            </a:r>
            <a:r>
              <a:rPr lang="hr-HR" b="1" i="1" dirty="0" smtClean="0">
                <a:solidFill>
                  <a:schemeClr val="tx1"/>
                </a:solidFill>
              </a:rPr>
              <a:t>афтові </a:t>
            </a:r>
            <a:r>
              <a:rPr lang="hr-HR" dirty="0" smtClean="0">
                <a:solidFill>
                  <a:schemeClr val="tx1"/>
                </a:solidFill>
              </a:rPr>
              <a:t>з різним вмістом розчиненого газу (як правило, менше 200-250 м</a:t>
            </a:r>
            <a:r>
              <a:rPr lang="hr-HR" baseline="30000" dirty="0" smtClean="0">
                <a:solidFill>
                  <a:schemeClr val="tx1"/>
                </a:solidFill>
              </a:rPr>
              <a:t>3</a:t>
            </a:r>
            <a:r>
              <a:rPr lang="hr-HR" dirty="0" smtClean="0">
                <a:solidFill>
                  <a:schemeClr val="tx1"/>
                </a:solidFill>
              </a:rPr>
              <a:t>/т, а іноді для покладів перехідного стану і більше, коли вуглеводні за своїми фізичними властивостями – в’язк</a:t>
            </a:r>
            <a:r>
              <a:rPr lang="uk-UA" dirty="0" smtClean="0">
                <a:solidFill>
                  <a:schemeClr val="tx1"/>
                </a:solidFill>
              </a:rPr>
              <a:t>і</a:t>
            </a:r>
            <a:r>
              <a:rPr lang="hr-HR" dirty="0" smtClean="0">
                <a:solidFill>
                  <a:schemeClr val="tx1"/>
                </a:solidFill>
              </a:rPr>
              <a:t>ст</a:t>
            </a:r>
            <a:r>
              <a:rPr lang="uk-UA" dirty="0" smtClean="0">
                <a:solidFill>
                  <a:schemeClr val="tx1"/>
                </a:solidFill>
              </a:rPr>
              <a:t>ю</a:t>
            </a:r>
            <a:r>
              <a:rPr lang="hr-HR" dirty="0" smtClean="0">
                <a:solidFill>
                  <a:schemeClr val="tx1"/>
                </a:solidFill>
              </a:rPr>
              <a:t> й густин</a:t>
            </a:r>
            <a:r>
              <a:rPr lang="uk-UA" dirty="0" err="1" smtClean="0">
                <a:solidFill>
                  <a:schemeClr val="tx1"/>
                </a:solidFill>
              </a:rPr>
              <a:t>ою</a:t>
            </a:r>
            <a:r>
              <a:rPr lang="hr-HR" dirty="0" smtClean="0">
                <a:solidFill>
                  <a:schemeClr val="tx1"/>
                </a:solidFill>
              </a:rPr>
              <a:t> – </a:t>
            </a:r>
            <a:r>
              <a:rPr lang="uk-UA" dirty="0" smtClean="0">
                <a:solidFill>
                  <a:schemeClr val="tx1"/>
                </a:solidFill>
              </a:rPr>
              <a:t>в</a:t>
            </a:r>
            <a:r>
              <a:rPr lang="hr-HR" dirty="0" smtClean="0">
                <a:solidFill>
                  <a:schemeClr val="tx1"/>
                </a:solidFill>
              </a:rPr>
              <a:t> пластових умовах близькі до критичного стану і займають проміжне положення між рідиною та газом</a:t>
            </a:r>
            <a:r>
              <a:rPr lang="uk-UA" dirty="0" smtClean="0">
                <a:solidFill>
                  <a:schemeClr val="tx1"/>
                </a:solidFill>
              </a:rPr>
              <a:t>)</a:t>
            </a:r>
            <a:r>
              <a:rPr lang="hr-HR" dirty="0" smtClean="0">
                <a:solidFill>
                  <a:schemeClr val="tx1"/>
                </a:solidFill>
              </a:rPr>
              <a:t>;</a:t>
            </a:r>
            <a:endParaRPr lang="uk-UA" dirty="0" smtClean="0">
              <a:solidFill>
                <a:schemeClr val="tx1"/>
              </a:solidFill>
            </a:endParaRPr>
          </a:p>
          <a:p>
            <a:pPr marL="514350" indent="-514350" algn="just">
              <a:buFont typeface="+mj-lt"/>
              <a:buAutoNum type="arabicPeriod"/>
            </a:pPr>
            <a:r>
              <a:rPr lang="uk-UA" b="1" i="1" dirty="0" smtClean="0">
                <a:solidFill>
                  <a:schemeClr val="tx1"/>
                </a:solidFill>
              </a:rPr>
              <a:t>Г</a:t>
            </a:r>
            <a:r>
              <a:rPr lang="hr-HR" b="1" i="1" dirty="0" smtClean="0">
                <a:solidFill>
                  <a:schemeClr val="tx1"/>
                </a:solidFill>
              </a:rPr>
              <a:t>азонафтові</a:t>
            </a:r>
            <a:r>
              <a:rPr lang="hr-HR" dirty="0" smtClean="0">
                <a:solidFill>
                  <a:schemeClr val="tx1"/>
                </a:solidFill>
              </a:rPr>
              <a:t> (чи нафтогазові) </a:t>
            </a:r>
            <a:r>
              <a:rPr lang="uk-UA" dirty="0" smtClean="0">
                <a:solidFill>
                  <a:schemeClr val="tx1"/>
                </a:solidFill>
              </a:rPr>
              <a:t>за</a:t>
            </a:r>
            <a:r>
              <a:rPr lang="hr-HR" dirty="0" smtClean="0">
                <a:solidFill>
                  <a:schemeClr val="tx1"/>
                </a:solidFill>
              </a:rPr>
              <a:t> різно</a:t>
            </a:r>
            <a:r>
              <a:rPr lang="uk-UA" dirty="0" err="1" smtClean="0">
                <a:solidFill>
                  <a:schemeClr val="tx1"/>
                </a:solidFill>
              </a:rPr>
              <a:t>го</a:t>
            </a:r>
            <a:r>
              <a:rPr lang="hr-HR" dirty="0" smtClean="0">
                <a:solidFill>
                  <a:schemeClr val="tx1"/>
                </a:solidFill>
              </a:rPr>
              <a:t> співвідношенн</a:t>
            </a:r>
            <a:r>
              <a:rPr lang="uk-UA" dirty="0" smtClean="0">
                <a:solidFill>
                  <a:schemeClr val="tx1"/>
                </a:solidFill>
              </a:rPr>
              <a:t>я</a:t>
            </a:r>
            <a:r>
              <a:rPr lang="hr-HR" dirty="0" smtClean="0">
                <a:solidFill>
                  <a:schemeClr val="tx1"/>
                </a:solidFill>
              </a:rPr>
              <a:t> запасів нафти</a:t>
            </a:r>
            <a:r>
              <a:rPr lang="uk-UA" dirty="0" smtClean="0">
                <a:solidFill>
                  <a:schemeClr val="tx1"/>
                </a:solidFill>
              </a:rPr>
              <a:t>;</a:t>
            </a:r>
          </a:p>
          <a:p>
            <a:pPr marL="514350" indent="-514350" algn="just">
              <a:buFont typeface="+mj-lt"/>
              <a:buAutoNum type="arabicPeriod"/>
            </a:pPr>
            <a:r>
              <a:rPr lang="uk-UA" b="1" i="1" dirty="0" smtClean="0">
                <a:solidFill>
                  <a:schemeClr val="tx1"/>
                </a:solidFill>
              </a:rPr>
              <a:t> </a:t>
            </a:r>
            <a:r>
              <a:rPr lang="uk-UA" b="1" i="1" dirty="0" err="1" smtClean="0">
                <a:solidFill>
                  <a:schemeClr val="tx1"/>
                </a:solidFill>
              </a:rPr>
              <a:t>Нафтогазоконденсатні</a:t>
            </a:r>
            <a:r>
              <a:rPr lang="uk-UA" dirty="0" smtClean="0">
                <a:solidFill>
                  <a:schemeClr val="tx1"/>
                </a:solidFill>
              </a:rPr>
              <a:t>, які містять нафту, газ і газоконденсат.</a:t>
            </a:r>
          </a:p>
          <a:p>
            <a:pPr algn="just"/>
            <a:endParaRPr lang="uk-UA"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11560" y="980728"/>
            <a:ext cx="7772400" cy="864095"/>
          </a:xfrm>
        </p:spPr>
        <p:txBody>
          <a:bodyPr>
            <a:normAutofit fontScale="90000"/>
          </a:bodyPr>
          <a:lstStyle/>
          <a:p>
            <a:r>
              <a:rPr lang="uk-UA" dirty="0" smtClean="0"/>
              <a:t>Запаси нафти за величиною</a:t>
            </a:r>
            <a:endParaRPr lang="uk-UA" dirty="0"/>
          </a:p>
        </p:txBody>
      </p:sp>
      <p:sp>
        <p:nvSpPr>
          <p:cNvPr id="5" name="Подзаголовок 4"/>
          <p:cNvSpPr>
            <a:spLocks noGrp="1"/>
          </p:cNvSpPr>
          <p:nvPr>
            <p:ph type="subTitle" idx="1"/>
          </p:nvPr>
        </p:nvSpPr>
        <p:spPr>
          <a:xfrm>
            <a:off x="251520" y="1988840"/>
            <a:ext cx="8496944" cy="5328592"/>
          </a:xfrm>
        </p:spPr>
        <p:txBody>
          <a:bodyPr>
            <a:normAutofit/>
          </a:bodyPr>
          <a:lstStyle/>
          <a:p>
            <a:pPr algn="just"/>
            <a:r>
              <a:rPr lang="uk-UA" dirty="0" smtClean="0"/>
              <a:t>       </a:t>
            </a:r>
            <a:r>
              <a:rPr lang="hr-HR" dirty="0" smtClean="0">
                <a:solidFill>
                  <a:schemeClr val="tx1"/>
                </a:solidFill>
              </a:rPr>
              <a:t>За величиною ви</a:t>
            </a:r>
            <a:r>
              <a:rPr lang="uk-UA" dirty="0" smtClean="0">
                <a:solidFill>
                  <a:schemeClr val="tx1"/>
                </a:solidFill>
              </a:rPr>
              <a:t>добувних</a:t>
            </a:r>
            <a:r>
              <a:rPr lang="hr-HR" dirty="0" smtClean="0">
                <a:solidFill>
                  <a:schemeClr val="tx1"/>
                </a:solidFill>
              </a:rPr>
              <a:t> запасів </a:t>
            </a:r>
            <a:r>
              <a:rPr lang="uk-UA" dirty="0" smtClean="0">
                <a:solidFill>
                  <a:schemeClr val="tx1"/>
                </a:solidFill>
              </a:rPr>
              <a:t>(у </a:t>
            </a:r>
            <a:r>
              <a:rPr lang="hr-HR" dirty="0" smtClean="0">
                <a:solidFill>
                  <a:schemeClr val="tx1"/>
                </a:solidFill>
              </a:rPr>
              <a:t>млн.т.</a:t>
            </a:r>
            <a:r>
              <a:rPr lang="uk-UA" dirty="0" smtClean="0">
                <a:solidFill>
                  <a:schemeClr val="tx1"/>
                </a:solidFill>
              </a:rPr>
              <a:t>) родовища</a:t>
            </a:r>
            <a:r>
              <a:rPr lang="hr-HR" dirty="0" smtClean="0">
                <a:solidFill>
                  <a:schemeClr val="tx1"/>
                </a:solidFill>
              </a:rPr>
              <a:t> нафти умовно</a:t>
            </a:r>
            <a:r>
              <a:rPr lang="uk-UA" dirty="0" smtClean="0">
                <a:solidFill>
                  <a:schemeClr val="tx1"/>
                </a:solidFill>
              </a:rPr>
              <a:t>,</a:t>
            </a:r>
            <a:r>
              <a:rPr lang="hr-HR" dirty="0" smtClean="0">
                <a:solidFill>
                  <a:schemeClr val="tx1"/>
                </a:solidFill>
              </a:rPr>
              <a:t> в останній час</a:t>
            </a:r>
            <a:r>
              <a:rPr lang="uk-UA" dirty="0" smtClean="0">
                <a:solidFill>
                  <a:schemeClr val="tx1"/>
                </a:solidFill>
              </a:rPr>
              <a:t>,</a:t>
            </a:r>
            <a:r>
              <a:rPr lang="hr-HR" dirty="0" smtClean="0">
                <a:solidFill>
                  <a:schemeClr val="tx1"/>
                </a:solidFill>
              </a:rPr>
              <a:t> поділяють на</a:t>
            </a:r>
            <a:r>
              <a:rPr lang="uk-UA" dirty="0" smtClean="0">
                <a:solidFill>
                  <a:schemeClr val="tx1"/>
                </a:solidFill>
              </a:rPr>
              <a:t>:</a:t>
            </a:r>
          </a:p>
          <a:p>
            <a:pPr marL="514350" indent="-514350" algn="just">
              <a:buFont typeface="+mj-lt"/>
              <a:buAutoNum type="arabicPeriod"/>
            </a:pPr>
            <a:r>
              <a:rPr lang="uk-UA" dirty="0" smtClean="0">
                <a:solidFill>
                  <a:schemeClr val="tx1"/>
                </a:solidFill>
              </a:rPr>
              <a:t> дуже дрібні (до 1,0);</a:t>
            </a:r>
          </a:p>
          <a:p>
            <a:pPr marL="514350" indent="-514350" algn="just">
              <a:buFont typeface="+mj-lt"/>
              <a:buAutoNum type="arabicPeriod"/>
            </a:pPr>
            <a:r>
              <a:rPr lang="hr-HR" dirty="0" smtClean="0">
                <a:solidFill>
                  <a:schemeClr val="tx1"/>
                </a:solidFill>
              </a:rPr>
              <a:t>дрібні (1-5)</a:t>
            </a:r>
            <a:r>
              <a:rPr lang="uk-UA" dirty="0" smtClean="0">
                <a:solidFill>
                  <a:schemeClr val="tx1"/>
                </a:solidFill>
              </a:rPr>
              <a:t>;</a:t>
            </a:r>
          </a:p>
          <a:p>
            <a:pPr marL="514350" indent="-514350" algn="just">
              <a:buFont typeface="+mj-lt"/>
              <a:buAutoNum type="arabicPeriod"/>
            </a:pPr>
            <a:r>
              <a:rPr lang="uk-UA" dirty="0" smtClean="0">
                <a:solidFill>
                  <a:schemeClr val="tx1"/>
                </a:solidFill>
              </a:rPr>
              <a:t>невеликі (5-10);</a:t>
            </a:r>
            <a:r>
              <a:rPr lang="hr-HR" dirty="0" smtClean="0">
                <a:solidFill>
                  <a:schemeClr val="tx1"/>
                </a:solidFill>
              </a:rPr>
              <a:t> </a:t>
            </a:r>
            <a:endParaRPr lang="uk-UA" dirty="0" smtClean="0">
              <a:solidFill>
                <a:schemeClr val="tx1"/>
              </a:solidFill>
            </a:endParaRPr>
          </a:p>
          <a:p>
            <a:pPr marL="514350" indent="-514350" algn="just">
              <a:buFont typeface="+mj-lt"/>
              <a:buAutoNum type="arabicPeriod"/>
            </a:pPr>
            <a:r>
              <a:rPr lang="hr-HR" dirty="0" smtClean="0">
                <a:solidFill>
                  <a:schemeClr val="tx1"/>
                </a:solidFill>
              </a:rPr>
              <a:t>середні (10-30)</a:t>
            </a:r>
            <a:r>
              <a:rPr lang="uk-UA" dirty="0" smtClean="0">
                <a:solidFill>
                  <a:schemeClr val="tx1"/>
                </a:solidFill>
              </a:rPr>
              <a:t>;</a:t>
            </a:r>
            <a:r>
              <a:rPr lang="hr-HR" dirty="0" smtClean="0">
                <a:solidFill>
                  <a:schemeClr val="tx1"/>
                </a:solidFill>
              </a:rPr>
              <a:t> </a:t>
            </a:r>
            <a:endParaRPr lang="uk-UA" dirty="0" smtClean="0">
              <a:solidFill>
                <a:schemeClr val="tx1"/>
              </a:solidFill>
            </a:endParaRPr>
          </a:p>
          <a:p>
            <a:pPr marL="514350" indent="-514350" algn="just">
              <a:buFont typeface="+mj-lt"/>
              <a:buAutoNum type="arabicPeriod"/>
            </a:pPr>
            <a:r>
              <a:rPr lang="hr-HR" dirty="0" smtClean="0">
                <a:solidFill>
                  <a:schemeClr val="tx1"/>
                </a:solidFill>
              </a:rPr>
              <a:t>великі (30-100)</a:t>
            </a:r>
            <a:r>
              <a:rPr lang="uk-UA" dirty="0" smtClean="0">
                <a:solidFill>
                  <a:schemeClr val="tx1"/>
                </a:solidFill>
              </a:rPr>
              <a:t>;</a:t>
            </a:r>
            <a:r>
              <a:rPr lang="hr-HR" dirty="0" smtClean="0">
                <a:solidFill>
                  <a:schemeClr val="tx1"/>
                </a:solidFill>
              </a:rPr>
              <a:t> </a:t>
            </a:r>
            <a:endParaRPr lang="uk-UA" dirty="0" smtClean="0">
              <a:solidFill>
                <a:schemeClr val="tx1"/>
              </a:solidFill>
            </a:endParaRPr>
          </a:p>
          <a:p>
            <a:pPr marL="514350" indent="-514350" algn="just">
              <a:buFont typeface="+mj-lt"/>
              <a:buAutoNum type="arabicPeriod"/>
            </a:pPr>
            <a:r>
              <a:rPr lang="hr-HR" dirty="0" smtClean="0">
                <a:solidFill>
                  <a:schemeClr val="tx1"/>
                </a:solidFill>
              </a:rPr>
              <a:t>дуже великі (100-300)</a:t>
            </a:r>
            <a:r>
              <a:rPr lang="uk-UA" dirty="0" smtClean="0">
                <a:solidFill>
                  <a:schemeClr val="tx1"/>
                </a:solidFill>
              </a:rPr>
              <a:t>;</a:t>
            </a:r>
          </a:p>
          <a:p>
            <a:pPr marL="514350" indent="-514350" algn="just">
              <a:buFont typeface="+mj-lt"/>
              <a:buAutoNum type="arabicPeriod"/>
            </a:pPr>
            <a:r>
              <a:rPr lang="hr-HR" dirty="0" smtClean="0">
                <a:solidFill>
                  <a:schemeClr val="tx1"/>
                </a:solidFill>
              </a:rPr>
              <a:t>унікальні (понад 300). </a:t>
            </a:r>
            <a:endParaRPr lang="uk-UA"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755576" y="620688"/>
            <a:ext cx="7772400" cy="936104"/>
          </a:xfrm>
        </p:spPr>
        <p:txBody>
          <a:bodyPr>
            <a:noAutofit/>
          </a:bodyPr>
          <a:lstStyle/>
          <a:p>
            <a:r>
              <a:rPr lang="uk-UA" sz="3200" dirty="0" smtClean="0"/>
              <a:t>Запаси нафти за промисловим значенням</a:t>
            </a:r>
            <a:endParaRPr lang="uk-UA" sz="3200" dirty="0"/>
          </a:p>
        </p:txBody>
      </p:sp>
      <p:sp>
        <p:nvSpPr>
          <p:cNvPr id="6" name="Подзаголовок 5"/>
          <p:cNvSpPr>
            <a:spLocks noGrp="1"/>
          </p:cNvSpPr>
          <p:nvPr>
            <p:ph type="subTitle" idx="1"/>
          </p:nvPr>
        </p:nvSpPr>
        <p:spPr>
          <a:xfrm>
            <a:off x="251520" y="1628800"/>
            <a:ext cx="8568952" cy="5229200"/>
          </a:xfrm>
        </p:spPr>
        <p:txBody>
          <a:bodyPr>
            <a:normAutofit fontScale="85000" lnSpcReduction="10000"/>
          </a:bodyPr>
          <a:lstStyle/>
          <a:p>
            <a:pPr algn="just">
              <a:buFont typeface="Arial" pitchFamily="34" charset="0"/>
              <a:buChar char="•"/>
            </a:pPr>
            <a:r>
              <a:rPr lang="uk-UA" dirty="0" smtClean="0"/>
              <a:t>      </a:t>
            </a:r>
            <a:r>
              <a:rPr lang="uk-UA" b="1" i="1" dirty="0" smtClean="0">
                <a:solidFill>
                  <a:schemeClr val="tx1"/>
                </a:solidFill>
              </a:rPr>
              <a:t>Балансові</a:t>
            </a:r>
            <a:r>
              <a:rPr lang="uk-UA" dirty="0" smtClean="0">
                <a:solidFill>
                  <a:schemeClr val="tx1"/>
                </a:solidFill>
              </a:rPr>
              <a:t> (нормально економічні) запаси, які на момент підрахунку можна, згідно з техніко-економічними розрахунками, економічно ефективно видобути і використати за умови застосування сучасної техніки і технології видобування та переробки вуглеводневої сировини, що забезпечують дотримання вимог раціонального використання надр і охорони навколишнього природного середовища;</a:t>
            </a:r>
          </a:p>
          <a:p>
            <a:pPr algn="just"/>
            <a:r>
              <a:rPr lang="uk-UA" dirty="0" smtClean="0">
                <a:solidFill>
                  <a:schemeClr val="tx1"/>
                </a:solidFill>
              </a:rPr>
              <a:t>      </a:t>
            </a:r>
            <a:r>
              <a:rPr lang="uk-UA" b="1" i="1" dirty="0" smtClean="0">
                <a:solidFill>
                  <a:schemeClr val="tx1"/>
                </a:solidFill>
              </a:rPr>
              <a:t>Умовно балансові </a:t>
            </a:r>
            <a:r>
              <a:rPr lang="uk-UA" dirty="0" smtClean="0">
                <a:solidFill>
                  <a:schemeClr val="tx1"/>
                </a:solidFill>
              </a:rPr>
              <a:t>(обмежено економічні) запаси, ефективність видобування і використання яких на момент оцінки не може бути однозначно визначена, а також запаси, що відповідають вимогам до балансових запасів, але з різних причин не можуть бути використані на момент оцінки. Зокрема використання цієї групи запасів можливе в разі надання пільгових умов видобування або іншої підтримки інвесторів з боку держави;</a:t>
            </a:r>
          </a:p>
          <a:p>
            <a:pPr algn="just"/>
            <a:r>
              <a:rPr lang="uk-UA" dirty="0" smtClean="0">
                <a:solidFill>
                  <a:schemeClr val="tx1"/>
                </a:solidFill>
              </a:rPr>
              <a:t>       </a:t>
            </a:r>
            <a:r>
              <a:rPr lang="uk-UA" b="1" i="1" dirty="0" smtClean="0">
                <a:solidFill>
                  <a:schemeClr val="tx1"/>
                </a:solidFill>
              </a:rPr>
              <a:t>Позабалансов</a:t>
            </a:r>
            <a:r>
              <a:rPr lang="uk-UA" b="1" dirty="0" smtClean="0">
                <a:solidFill>
                  <a:schemeClr val="tx1"/>
                </a:solidFill>
              </a:rPr>
              <a:t>і</a:t>
            </a:r>
            <a:r>
              <a:rPr lang="uk-UA" dirty="0" smtClean="0">
                <a:solidFill>
                  <a:schemeClr val="tx1"/>
                </a:solidFill>
              </a:rPr>
              <a:t> (потенційно економічні) запаси, ефективність видобування і використання яких на момент оцінки є економічно недоцільними, але в майбутньому вони можуть стати об</a:t>
            </a:r>
            <a:r>
              <a:rPr lang="ru-RU" dirty="0" smtClean="0">
                <a:solidFill>
                  <a:schemeClr val="tx1"/>
                </a:solidFill>
              </a:rPr>
              <a:t>’</a:t>
            </a:r>
            <a:r>
              <a:rPr lang="uk-UA" dirty="0" err="1" smtClean="0">
                <a:solidFill>
                  <a:schemeClr val="tx1"/>
                </a:solidFill>
              </a:rPr>
              <a:t>єктом</a:t>
            </a:r>
            <a:r>
              <a:rPr lang="uk-UA" dirty="0" smtClean="0">
                <a:solidFill>
                  <a:schemeClr val="tx1"/>
                </a:solidFill>
              </a:rPr>
              <a:t> промислового значення;</a:t>
            </a:r>
          </a:p>
          <a:p>
            <a:pPr algn="just"/>
            <a:r>
              <a:rPr lang="uk-UA" dirty="0" smtClean="0">
                <a:solidFill>
                  <a:schemeClr val="tx1"/>
                </a:solidFill>
              </a:rPr>
              <a:t>      </a:t>
            </a:r>
            <a:r>
              <a:rPr lang="uk-UA" b="1" i="1" dirty="0" smtClean="0">
                <a:solidFill>
                  <a:schemeClr val="tx1"/>
                </a:solidFill>
              </a:rPr>
              <a:t>З невеликим промисловим значенням </a:t>
            </a:r>
            <a:r>
              <a:rPr lang="uk-UA" dirty="0" smtClean="0">
                <a:solidFill>
                  <a:schemeClr val="tx1"/>
                </a:solidFill>
              </a:rPr>
              <a:t>(можливо економічні) запаси, для яких виконано тільки початкову геолого-економічну оцінку з використанням припущених технологічних та економічних вхідних даних</a:t>
            </a:r>
            <a:r>
              <a:rPr lang="uk-UA" dirty="0" smtClean="0"/>
              <a:t>.</a:t>
            </a:r>
            <a:endParaRPr lang="uk-U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827584" y="692696"/>
            <a:ext cx="7772400" cy="548679"/>
          </a:xfrm>
        </p:spPr>
        <p:txBody>
          <a:bodyPr>
            <a:noAutofit/>
          </a:bodyPr>
          <a:lstStyle/>
          <a:p>
            <a:r>
              <a:rPr lang="uk-UA" sz="3200" dirty="0" smtClean="0"/>
              <a:t>Запаси за ступенем вивченості </a:t>
            </a:r>
            <a:endParaRPr lang="uk-UA" sz="3200" dirty="0"/>
          </a:p>
        </p:txBody>
      </p:sp>
      <p:sp>
        <p:nvSpPr>
          <p:cNvPr id="5" name="Подзаголовок 4"/>
          <p:cNvSpPr>
            <a:spLocks noGrp="1"/>
          </p:cNvSpPr>
          <p:nvPr>
            <p:ph type="subTitle" idx="1"/>
          </p:nvPr>
        </p:nvSpPr>
        <p:spPr>
          <a:xfrm>
            <a:off x="251520" y="1412776"/>
            <a:ext cx="8496944" cy="4752528"/>
          </a:xfrm>
        </p:spPr>
        <p:txBody>
          <a:bodyPr>
            <a:normAutofit fontScale="85000" lnSpcReduction="10000"/>
          </a:bodyPr>
          <a:lstStyle/>
          <a:p>
            <a:pPr algn="just"/>
            <a:r>
              <a:rPr lang="uk-UA" b="1" i="1" dirty="0" smtClean="0">
                <a:solidFill>
                  <a:schemeClr val="tx1"/>
                </a:solidFill>
              </a:rPr>
              <a:t>        Розвідані запаси </a:t>
            </a:r>
            <a:r>
              <a:rPr lang="uk-UA" dirty="0" smtClean="0">
                <a:solidFill>
                  <a:schemeClr val="tx1"/>
                </a:solidFill>
              </a:rPr>
              <a:t>– це обсяги нафти і газу, кількість, якість, технологічні властивості, гірничо-геологічні та інші умови залягання яких вивчено з повнотою, достатньою для складання проектів розробки і облаштування родовищ. Серед них за зменшенням ступеня розвіданості виділяють запаси категорії А, В і С</a:t>
            </a:r>
            <a:r>
              <a:rPr lang="uk-UA" baseline="-25000" dirty="0" smtClean="0">
                <a:solidFill>
                  <a:schemeClr val="tx1"/>
                </a:solidFill>
              </a:rPr>
              <a:t>1</a:t>
            </a:r>
            <a:r>
              <a:rPr lang="uk-UA" dirty="0" smtClean="0">
                <a:solidFill>
                  <a:schemeClr val="tx1"/>
                </a:solidFill>
              </a:rPr>
              <a:t>. Розвідані запаси є підставою для проектування будівництва видобувного підприємства і проведення промислової розробки родовища (покладу). Розвідані запаси визначаються за даними закінченої геологічної розвідки та дослідно-промислової розробки.</a:t>
            </a:r>
          </a:p>
          <a:p>
            <a:pPr algn="just"/>
            <a:r>
              <a:rPr lang="uk-UA" dirty="0" smtClean="0">
                <a:solidFill>
                  <a:schemeClr val="tx1"/>
                </a:solidFill>
              </a:rPr>
              <a:t>       </a:t>
            </a:r>
            <a:r>
              <a:rPr lang="uk-UA" b="1" i="1" dirty="0" smtClean="0">
                <a:solidFill>
                  <a:schemeClr val="tx1"/>
                </a:solidFill>
              </a:rPr>
              <a:t>Попередньо розвідані запаси </a:t>
            </a:r>
            <a:r>
              <a:rPr lang="uk-UA" dirty="0" smtClean="0">
                <a:solidFill>
                  <a:schemeClr val="tx1"/>
                </a:solidFill>
              </a:rPr>
              <a:t>– це група запасів нафти і газу,  кількість, якість, технологічні властивості, гірничо-геологічні та інші умови залягання яких вивчено з повнотою, достатньою для техніко-економічного обґрунтування промислового значення родовища. Попередньо розвідані запаси є основою для обґрунтування доцільності подальшої розвідки. Попередньо розвідані запаси можуть бути проіндексовані літерою категорії запасів С</a:t>
            </a:r>
            <a:r>
              <a:rPr lang="uk-UA" baseline="-25000" dirty="0" smtClean="0">
                <a:solidFill>
                  <a:schemeClr val="tx1"/>
                </a:solidFill>
              </a:rPr>
              <a:t>2</a:t>
            </a:r>
            <a:r>
              <a:rPr lang="uk-UA" dirty="0" smtClean="0">
                <a:solidFill>
                  <a:schemeClr val="tx1"/>
                </a:solidFill>
              </a:rPr>
              <a:t>. Попередньо розвідані запаси використовуються для визначення перспектив родовища, планування геологорозвідувальних робіт чи геолого-промислових досліджень і за умов значної складності геологічної будови для проектування розробки покладів.</a:t>
            </a:r>
          </a:p>
          <a:p>
            <a:pPr algn="just"/>
            <a:endParaRPr lang="uk-U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11560" y="476672"/>
            <a:ext cx="7772400" cy="936104"/>
          </a:xfrm>
        </p:spPr>
        <p:txBody>
          <a:bodyPr>
            <a:normAutofit/>
          </a:bodyPr>
          <a:lstStyle/>
          <a:p>
            <a:pPr algn="ctr"/>
            <a:r>
              <a:rPr lang="uk-UA" sz="2400" dirty="0" smtClean="0"/>
              <a:t>Категорія важкодобувних і виснажених запасів нафти і газу</a:t>
            </a:r>
            <a:r>
              <a:rPr lang="uk-UA" sz="2400" b="0" dirty="0" smtClean="0"/>
              <a:t> </a:t>
            </a:r>
            <a:endParaRPr lang="uk-UA" sz="2400" dirty="0"/>
          </a:p>
        </p:txBody>
      </p:sp>
      <p:sp>
        <p:nvSpPr>
          <p:cNvPr id="5" name="Подзаголовок 4"/>
          <p:cNvSpPr>
            <a:spLocks noGrp="1"/>
          </p:cNvSpPr>
          <p:nvPr>
            <p:ph type="subTitle" idx="1"/>
          </p:nvPr>
        </p:nvSpPr>
        <p:spPr>
          <a:xfrm>
            <a:off x="722376" y="1700808"/>
            <a:ext cx="7772400" cy="4752528"/>
          </a:xfrm>
        </p:spPr>
        <p:txBody>
          <a:bodyPr>
            <a:noAutofit/>
          </a:bodyPr>
          <a:lstStyle/>
          <a:p>
            <a:pPr algn="l"/>
            <a:r>
              <a:rPr lang="uk-UA" sz="1400" dirty="0" smtClean="0">
                <a:solidFill>
                  <a:schemeClr val="tx1"/>
                </a:solidFill>
              </a:rPr>
              <a:t>1.Запаси родовищ і покладів з геолого-технологічними умовами залягання та розробки, які ускладнюють їх вилучення, а саме:</a:t>
            </a:r>
          </a:p>
          <a:p>
            <a:pPr lvl="1" algn="l"/>
            <a:r>
              <a:rPr lang="uk-UA" sz="1400" dirty="0" err="1" smtClean="0"/>
              <a:t>-запаси</a:t>
            </a:r>
            <a:r>
              <a:rPr lang="uk-UA" sz="1400" dirty="0" smtClean="0"/>
              <a:t> високов'язких нафт (з динамічним коефіцієнтом в'язкості в пластових умовах понад 30 мПа∙с).</a:t>
            </a:r>
          </a:p>
          <a:p>
            <a:pPr lvl="1" algn="l"/>
            <a:r>
              <a:rPr lang="uk-UA" sz="1400" dirty="0" smtClean="0"/>
              <a:t>- запаси в низько проникних колекторах (коефіцієнт проникності менше 0,05 мкм</a:t>
            </a:r>
            <a:r>
              <a:rPr lang="uk-UA" sz="1400" baseline="30000" dirty="0" smtClean="0"/>
              <a:t>2</a:t>
            </a:r>
            <a:r>
              <a:rPr lang="uk-UA" sz="1400" dirty="0" smtClean="0"/>
              <a:t> для нафти і менше 0,02 мкм</a:t>
            </a:r>
            <a:r>
              <a:rPr lang="uk-UA" sz="1400" baseline="30000" dirty="0" smtClean="0"/>
              <a:t>2</a:t>
            </a:r>
            <a:r>
              <a:rPr lang="uk-UA" sz="1400" dirty="0" smtClean="0"/>
              <a:t> для природного газу).</a:t>
            </a:r>
          </a:p>
          <a:p>
            <a:pPr lvl="1" algn="l"/>
            <a:r>
              <a:rPr lang="uk-UA" sz="1400" dirty="0" smtClean="0"/>
              <a:t>- запаси нафтових облямівок і підгазових зон нафтогазоконденсатних родовищ з висотою нафтового покладу, меншою від 30 м і шириною до 200 м.</a:t>
            </a:r>
          </a:p>
          <a:p>
            <a:pPr lvl="1" algn="l"/>
            <a:r>
              <a:rPr lang="uk-UA" sz="1400" dirty="0" smtClean="0"/>
              <a:t>- запаси виснажених покладів зі ступенем вироблення початкових видобувних запасів нафти понад 80 % і природного газу — понад 85 %.</a:t>
            </a:r>
          </a:p>
          <a:p>
            <a:pPr lvl="1" algn="l"/>
            <a:r>
              <a:rPr lang="uk-UA" sz="1400" dirty="0" smtClean="0"/>
              <a:t>- запаси нафтових покладів з середньою обводненістю продукції понад 80 % за умови вилучення більше 60 % початкових видобувних запасів.</a:t>
            </a:r>
          </a:p>
          <a:p>
            <a:pPr algn="l"/>
            <a:r>
              <a:rPr lang="uk-UA" sz="1400" dirty="0" smtClean="0">
                <a:solidFill>
                  <a:schemeClr val="tx1"/>
                </a:solidFill>
              </a:rPr>
              <a:t>2.Запаси родовищ і покладів з природно-географічними та екологічними умовами залягання, які ускладнюють їх розробку, а саме:</a:t>
            </a:r>
          </a:p>
          <a:p>
            <a:pPr lvl="1" algn="l"/>
            <a:r>
              <a:rPr lang="uk-UA" sz="1400" dirty="0" smtClean="0"/>
              <a:t>- запаси родовищ, розташованих у морських акваторіях.</a:t>
            </a:r>
          </a:p>
          <a:p>
            <a:pPr lvl="1" algn="l"/>
            <a:r>
              <a:rPr lang="uk-UA" sz="1400" dirty="0" smtClean="0"/>
              <a:t>- запаси родовищ, розташованих у межах державних заповідників, заказників або охоронних зон.</a:t>
            </a:r>
            <a:endParaRPr lang="uk-UA"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55576" y="620688"/>
            <a:ext cx="7772400" cy="1470025"/>
          </a:xfrm>
        </p:spPr>
        <p:txBody>
          <a:bodyPr>
            <a:noAutofit/>
          </a:bodyPr>
          <a:lstStyle/>
          <a:p>
            <a:r>
              <a:rPr lang="uk-UA" sz="3200" dirty="0" smtClean="0"/>
              <a:t>Класифікація родовищ і свердловин за їх глибиною і початковим дебітом</a:t>
            </a:r>
            <a:endParaRPr lang="uk-UA" sz="3200" dirty="0"/>
          </a:p>
        </p:txBody>
      </p:sp>
      <p:sp>
        <p:nvSpPr>
          <p:cNvPr id="5" name="Подзаголовок 4"/>
          <p:cNvSpPr>
            <a:spLocks noGrp="1"/>
          </p:cNvSpPr>
          <p:nvPr>
            <p:ph type="subTitle" idx="1"/>
          </p:nvPr>
        </p:nvSpPr>
        <p:spPr>
          <a:xfrm>
            <a:off x="755576" y="2564904"/>
            <a:ext cx="7560840" cy="3987824"/>
          </a:xfrm>
        </p:spPr>
        <p:txBody>
          <a:bodyPr>
            <a:normAutofit/>
          </a:bodyPr>
          <a:lstStyle/>
          <a:p>
            <a:pPr algn="just"/>
            <a:r>
              <a:rPr lang="uk-UA" b="1" i="1" dirty="0" smtClean="0">
                <a:solidFill>
                  <a:schemeClr val="tx1"/>
                </a:solidFill>
              </a:rPr>
              <a:t>Г</a:t>
            </a:r>
            <a:r>
              <a:rPr lang="hr-HR" b="1" i="1" dirty="0" smtClean="0">
                <a:solidFill>
                  <a:schemeClr val="tx1"/>
                </a:solidFill>
              </a:rPr>
              <a:t>либокими </a:t>
            </a:r>
            <a:r>
              <a:rPr lang="hr-HR" dirty="0" smtClean="0">
                <a:solidFill>
                  <a:schemeClr val="tx1"/>
                </a:solidFill>
              </a:rPr>
              <a:t>називають свердловини з глибиною від 4500 до 7500 м</a:t>
            </a:r>
            <a:r>
              <a:rPr lang="uk-UA" dirty="0" smtClean="0">
                <a:solidFill>
                  <a:schemeClr val="tx1"/>
                </a:solidFill>
              </a:rPr>
              <a:t>;</a:t>
            </a:r>
            <a:r>
              <a:rPr lang="hr-HR" dirty="0" smtClean="0">
                <a:solidFill>
                  <a:schemeClr val="tx1"/>
                </a:solidFill>
              </a:rPr>
              <a:t> </a:t>
            </a:r>
            <a:endParaRPr lang="uk-UA" dirty="0" smtClean="0">
              <a:solidFill>
                <a:schemeClr val="tx1"/>
              </a:solidFill>
            </a:endParaRPr>
          </a:p>
          <a:p>
            <a:pPr algn="just"/>
            <a:endParaRPr lang="uk-UA" dirty="0" smtClean="0">
              <a:solidFill>
                <a:schemeClr val="tx1"/>
              </a:solidFill>
            </a:endParaRPr>
          </a:p>
          <a:p>
            <a:pPr algn="just"/>
            <a:r>
              <a:rPr lang="uk-UA" b="1" i="1" dirty="0" smtClean="0">
                <a:solidFill>
                  <a:schemeClr val="tx1"/>
                </a:solidFill>
              </a:rPr>
              <a:t>Н</a:t>
            </a:r>
            <a:r>
              <a:rPr lang="hr-HR" b="1" i="1" dirty="0" smtClean="0">
                <a:solidFill>
                  <a:schemeClr val="tx1"/>
                </a:solidFill>
              </a:rPr>
              <a:t>адглибокими </a:t>
            </a:r>
            <a:r>
              <a:rPr lang="hr-HR" dirty="0" smtClean="0">
                <a:solidFill>
                  <a:schemeClr val="tx1"/>
                </a:solidFill>
              </a:rPr>
              <a:t>– від 7500 до 15000 м. </a:t>
            </a:r>
            <a:endParaRPr lang="uk-UA" dirty="0" smtClean="0">
              <a:solidFill>
                <a:schemeClr val="tx1"/>
              </a:solidFill>
            </a:endParaRPr>
          </a:p>
          <a:p>
            <a:pPr algn="just"/>
            <a:r>
              <a:rPr lang="hr-HR" dirty="0" smtClean="0">
                <a:solidFill>
                  <a:schemeClr val="tx1"/>
                </a:solidFill>
              </a:rPr>
              <a:t>За початковими знач</a:t>
            </a:r>
            <a:r>
              <a:rPr lang="uk-UA" dirty="0" err="1" smtClean="0">
                <a:solidFill>
                  <a:schemeClr val="tx1"/>
                </a:solidFill>
              </a:rPr>
              <a:t>еннями</a:t>
            </a:r>
            <a:r>
              <a:rPr lang="hr-HR" dirty="0" smtClean="0">
                <a:solidFill>
                  <a:schemeClr val="tx1"/>
                </a:solidFill>
              </a:rPr>
              <a:t> дебіту </a:t>
            </a:r>
            <a:r>
              <a:rPr lang="uk-UA" dirty="0" smtClean="0">
                <a:solidFill>
                  <a:schemeClr val="tx1"/>
                </a:solidFill>
              </a:rPr>
              <a:t>(в </a:t>
            </a:r>
            <a:r>
              <a:rPr lang="hr-HR" dirty="0" smtClean="0">
                <a:solidFill>
                  <a:schemeClr val="tx1"/>
                </a:solidFill>
              </a:rPr>
              <a:t>т/добу) розрізняють </a:t>
            </a:r>
            <a:r>
              <a:rPr lang="uk-UA" dirty="0" smtClean="0">
                <a:solidFill>
                  <a:schemeClr val="tx1"/>
                </a:solidFill>
              </a:rPr>
              <a:t>:</a:t>
            </a:r>
          </a:p>
          <a:p>
            <a:pPr algn="just"/>
            <a:r>
              <a:rPr lang="hr-HR" dirty="0" smtClean="0">
                <a:solidFill>
                  <a:schemeClr val="tx1"/>
                </a:solidFill>
              </a:rPr>
              <a:t>низько- </a:t>
            </a:r>
            <a:r>
              <a:rPr lang="uk-UA" dirty="0" smtClean="0">
                <a:solidFill>
                  <a:schemeClr val="tx1"/>
                </a:solidFill>
              </a:rPr>
              <a:t>(</a:t>
            </a:r>
            <a:r>
              <a:rPr lang="hr-HR" dirty="0" smtClean="0">
                <a:solidFill>
                  <a:schemeClr val="tx1"/>
                </a:solidFill>
              </a:rPr>
              <a:t>до 7)</a:t>
            </a:r>
            <a:r>
              <a:rPr lang="uk-UA" dirty="0" smtClean="0">
                <a:solidFill>
                  <a:schemeClr val="tx1"/>
                </a:solidFill>
              </a:rPr>
              <a:t>;</a:t>
            </a:r>
          </a:p>
          <a:p>
            <a:pPr algn="just"/>
            <a:r>
              <a:rPr lang="hr-HR" dirty="0" smtClean="0">
                <a:solidFill>
                  <a:schemeClr val="tx1"/>
                </a:solidFill>
              </a:rPr>
              <a:t>середньо- (від 7 до 25)</a:t>
            </a:r>
            <a:r>
              <a:rPr lang="uk-UA" dirty="0" smtClean="0">
                <a:solidFill>
                  <a:schemeClr val="tx1"/>
                </a:solidFill>
              </a:rPr>
              <a:t>;</a:t>
            </a:r>
            <a:r>
              <a:rPr lang="hr-HR" dirty="0" smtClean="0">
                <a:solidFill>
                  <a:schemeClr val="tx1"/>
                </a:solidFill>
              </a:rPr>
              <a:t> </a:t>
            </a:r>
            <a:endParaRPr lang="uk-UA" dirty="0" smtClean="0">
              <a:solidFill>
                <a:schemeClr val="tx1"/>
              </a:solidFill>
            </a:endParaRPr>
          </a:p>
          <a:p>
            <a:pPr algn="just"/>
            <a:r>
              <a:rPr lang="hr-HR" dirty="0" smtClean="0">
                <a:solidFill>
                  <a:schemeClr val="tx1"/>
                </a:solidFill>
              </a:rPr>
              <a:t>високо- (від 25 до 200)</a:t>
            </a:r>
            <a:r>
              <a:rPr lang="uk-UA" dirty="0" smtClean="0">
                <a:solidFill>
                  <a:schemeClr val="tx1"/>
                </a:solidFill>
              </a:rPr>
              <a:t>;</a:t>
            </a:r>
            <a:r>
              <a:rPr lang="hr-HR" dirty="0" smtClean="0">
                <a:solidFill>
                  <a:schemeClr val="tx1"/>
                </a:solidFill>
              </a:rPr>
              <a:t> </a:t>
            </a:r>
            <a:endParaRPr lang="uk-UA" dirty="0" smtClean="0">
              <a:solidFill>
                <a:schemeClr val="tx1"/>
              </a:solidFill>
            </a:endParaRPr>
          </a:p>
          <a:p>
            <a:pPr algn="just"/>
            <a:r>
              <a:rPr lang="hr-HR" dirty="0" smtClean="0">
                <a:solidFill>
                  <a:schemeClr val="tx1"/>
                </a:solidFill>
              </a:rPr>
              <a:t> надвисокодебітні (понад 200) </a:t>
            </a:r>
            <a:r>
              <a:rPr lang="uk-UA" dirty="0" smtClean="0">
                <a:solidFill>
                  <a:schemeClr val="tx1"/>
                </a:solidFill>
              </a:rPr>
              <a:t>свердловини і </a:t>
            </a:r>
            <a:r>
              <a:rPr lang="hr-HR" dirty="0" smtClean="0">
                <a:solidFill>
                  <a:schemeClr val="tx1"/>
                </a:solidFill>
              </a:rPr>
              <a:t>нафтові поклади.</a:t>
            </a:r>
            <a:endParaRPr lang="uk-UA" dirty="0" smtClean="0">
              <a:solidFill>
                <a:schemeClr val="tx1"/>
              </a:solidFill>
            </a:endParaRPr>
          </a:p>
          <a:p>
            <a:endParaRPr lang="uk-UA"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55576" y="692696"/>
            <a:ext cx="7772400" cy="528674"/>
          </a:xfrm>
        </p:spPr>
        <p:txBody>
          <a:bodyPr>
            <a:normAutofit/>
          </a:bodyPr>
          <a:lstStyle/>
          <a:p>
            <a:pPr algn="ctr"/>
            <a:r>
              <a:rPr lang="uk-UA" sz="2400" dirty="0" smtClean="0"/>
              <a:t>Газонафтові родовища</a:t>
            </a:r>
            <a:endParaRPr lang="uk-UA" sz="2400" dirty="0"/>
          </a:p>
        </p:txBody>
      </p:sp>
      <p:sp>
        <p:nvSpPr>
          <p:cNvPr id="5" name="Подзаголовок 4"/>
          <p:cNvSpPr>
            <a:spLocks noGrp="1"/>
          </p:cNvSpPr>
          <p:nvPr>
            <p:ph type="subTitle" idx="1"/>
          </p:nvPr>
        </p:nvSpPr>
        <p:spPr>
          <a:xfrm>
            <a:off x="722376" y="2276872"/>
            <a:ext cx="7772400" cy="2736304"/>
          </a:xfrm>
        </p:spPr>
        <p:txBody>
          <a:bodyPr>
            <a:normAutofit lnSpcReduction="10000"/>
          </a:bodyPr>
          <a:lstStyle/>
          <a:p>
            <a:pPr algn="l"/>
            <a:r>
              <a:rPr lang="uk-UA" sz="1400" dirty="0" smtClean="0">
                <a:solidFill>
                  <a:schemeClr val="tx1"/>
                </a:solidFill>
              </a:rPr>
              <a:t>Де </a:t>
            </a:r>
            <a:r>
              <a:rPr lang="en-US" sz="1400" dirty="0" smtClean="0">
                <a:solidFill>
                  <a:schemeClr val="tx1"/>
                </a:solidFill>
              </a:rPr>
              <a:t>V</a:t>
            </a:r>
            <a:r>
              <a:rPr lang="uk-UA" sz="1400" baseline="-25000" dirty="0" smtClean="0">
                <a:solidFill>
                  <a:schemeClr val="tx1"/>
                </a:solidFill>
              </a:rPr>
              <a:t>н  </a:t>
            </a:r>
            <a:r>
              <a:rPr lang="uk-UA" sz="1400" dirty="0" smtClean="0">
                <a:solidFill>
                  <a:schemeClr val="tx1"/>
                </a:solidFill>
              </a:rPr>
              <a:t>- об’єм нафтової частини покладу; </a:t>
            </a:r>
            <a:r>
              <a:rPr lang="en-US" sz="1400" dirty="0" smtClean="0">
                <a:solidFill>
                  <a:schemeClr val="tx1"/>
                </a:solidFill>
              </a:rPr>
              <a:t>V</a:t>
            </a:r>
            <a:r>
              <a:rPr lang="uk-UA" sz="1400" baseline="-25000" dirty="0" smtClean="0">
                <a:solidFill>
                  <a:schemeClr val="tx1"/>
                </a:solidFill>
              </a:rPr>
              <a:t>н </a:t>
            </a:r>
            <a:r>
              <a:rPr lang="uk-UA" sz="1400" dirty="0" smtClean="0">
                <a:solidFill>
                  <a:schemeClr val="tx1"/>
                </a:solidFill>
              </a:rPr>
              <a:t>+ V</a:t>
            </a:r>
            <a:r>
              <a:rPr lang="uk-UA" sz="1400" baseline="-25000" dirty="0" smtClean="0">
                <a:solidFill>
                  <a:schemeClr val="tx1"/>
                </a:solidFill>
              </a:rPr>
              <a:t>г</a:t>
            </a:r>
            <a:r>
              <a:rPr lang="uk-UA" sz="1400" dirty="0" smtClean="0">
                <a:solidFill>
                  <a:schemeClr val="tx1"/>
                </a:solidFill>
              </a:rPr>
              <a:t> – об’єм всього покладу.</a:t>
            </a:r>
          </a:p>
          <a:p>
            <a:pPr algn="l"/>
            <a:endParaRPr lang="uk-UA" sz="1400" dirty="0" smtClean="0">
              <a:solidFill>
                <a:schemeClr val="tx1"/>
              </a:solidFill>
            </a:endParaRPr>
          </a:p>
          <a:p>
            <a:pPr algn="l"/>
            <a:endParaRPr lang="uk-UA" sz="1400" dirty="0" smtClean="0">
              <a:solidFill>
                <a:schemeClr val="tx1"/>
              </a:solidFill>
            </a:endParaRPr>
          </a:p>
          <a:p>
            <a:pPr algn="l"/>
            <a:r>
              <a:rPr lang="uk-UA" sz="1400" b="1" dirty="0" smtClean="0">
                <a:solidFill>
                  <a:schemeClr val="tx1"/>
                </a:solidFill>
              </a:rPr>
              <a:t>Двофазні поклади поділяють на:</a:t>
            </a:r>
          </a:p>
          <a:p>
            <a:pPr algn="l"/>
            <a:endParaRPr lang="uk-UA" sz="1400" dirty="0" smtClean="0">
              <a:solidFill>
                <a:schemeClr val="tx1"/>
              </a:solidFill>
            </a:endParaRPr>
          </a:p>
          <a:p>
            <a:pPr algn="l"/>
            <a:r>
              <a:rPr lang="uk-UA" sz="1400" dirty="0" smtClean="0">
                <a:solidFill>
                  <a:schemeClr val="tx1"/>
                </a:solidFill>
              </a:rPr>
              <a:t>1.нафтові з газовою або газоконденсатною шапкою  </a:t>
            </a:r>
            <a:r>
              <a:rPr lang="en-US" sz="1400" dirty="0" smtClean="0">
                <a:solidFill>
                  <a:schemeClr val="tx1"/>
                </a:solidFill>
              </a:rPr>
              <a:t>V</a:t>
            </a:r>
            <a:r>
              <a:rPr lang="uk-UA" sz="1400" baseline="-25000" dirty="0" smtClean="0">
                <a:solidFill>
                  <a:schemeClr val="tx1"/>
                </a:solidFill>
              </a:rPr>
              <a:t>ст</a:t>
            </a:r>
            <a:r>
              <a:rPr lang="uk-UA" sz="1400" dirty="0" smtClean="0">
                <a:solidFill>
                  <a:schemeClr val="tx1"/>
                </a:solidFill>
              </a:rPr>
              <a:t>  &gt;0,75;</a:t>
            </a:r>
          </a:p>
          <a:p>
            <a:pPr algn="l"/>
            <a:endParaRPr lang="uk-UA" sz="1400" dirty="0" smtClean="0">
              <a:solidFill>
                <a:schemeClr val="tx1"/>
              </a:solidFill>
            </a:endParaRPr>
          </a:p>
          <a:p>
            <a:pPr algn="l"/>
            <a:r>
              <a:rPr lang="uk-UA" sz="1400" dirty="0" smtClean="0">
                <a:solidFill>
                  <a:schemeClr val="tx1"/>
                </a:solidFill>
              </a:rPr>
              <a:t>2. газонафтові або газоконденсатонафтові  0,5 &lt;</a:t>
            </a:r>
            <a:r>
              <a:rPr lang="en-US" sz="1400" dirty="0" smtClean="0">
                <a:solidFill>
                  <a:schemeClr val="tx1"/>
                </a:solidFill>
              </a:rPr>
              <a:t>V</a:t>
            </a:r>
            <a:r>
              <a:rPr lang="uk-UA" sz="1400" baseline="-25000" dirty="0" smtClean="0">
                <a:solidFill>
                  <a:schemeClr val="tx1"/>
                </a:solidFill>
              </a:rPr>
              <a:t>ст  </a:t>
            </a:r>
            <a:r>
              <a:rPr lang="uk-UA" sz="1400" dirty="0" smtClean="0">
                <a:solidFill>
                  <a:schemeClr val="tx1"/>
                </a:solidFill>
              </a:rPr>
              <a:t>≤  0,75;</a:t>
            </a:r>
          </a:p>
          <a:p>
            <a:pPr algn="l"/>
            <a:endParaRPr lang="uk-UA" sz="1400" dirty="0" smtClean="0">
              <a:solidFill>
                <a:schemeClr val="tx1"/>
              </a:solidFill>
            </a:endParaRPr>
          </a:p>
          <a:p>
            <a:pPr algn="l"/>
            <a:r>
              <a:rPr lang="uk-UA" sz="1400" dirty="0" smtClean="0">
                <a:solidFill>
                  <a:schemeClr val="tx1"/>
                </a:solidFill>
              </a:rPr>
              <a:t>3. нафтогазові або нафтогазоконденсатні  0,25 &lt; </a:t>
            </a:r>
            <a:r>
              <a:rPr lang="en-US" sz="1400" dirty="0" smtClean="0">
                <a:solidFill>
                  <a:schemeClr val="tx1"/>
                </a:solidFill>
              </a:rPr>
              <a:t>V</a:t>
            </a:r>
            <a:r>
              <a:rPr lang="uk-UA" sz="1400" baseline="-25000" dirty="0" smtClean="0">
                <a:solidFill>
                  <a:schemeClr val="tx1"/>
                </a:solidFill>
              </a:rPr>
              <a:t>ст  </a:t>
            </a:r>
            <a:r>
              <a:rPr lang="uk-UA" sz="1400" dirty="0" smtClean="0">
                <a:solidFill>
                  <a:schemeClr val="tx1"/>
                </a:solidFill>
              </a:rPr>
              <a:t>≤ 0,5;</a:t>
            </a:r>
          </a:p>
          <a:p>
            <a:pPr algn="l"/>
            <a:endParaRPr lang="uk-UA" sz="1400" dirty="0" smtClean="0">
              <a:solidFill>
                <a:schemeClr val="tx1"/>
              </a:solidFill>
            </a:endParaRPr>
          </a:p>
          <a:p>
            <a:pPr algn="l"/>
            <a:r>
              <a:rPr lang="uk-UA" sz="1400" dirty="0" smtClean="0">
                <a:solidFill>
                  <a:schemeClr val="tx1"/>
                </a:solidFill>
              </a:rPr>
              <a:t>4.газові чи газоконденсатні з нафтовою облямівкою  </a:t>
            </a:r>
            <a:r>
              <a:rPr lang="en-US" sz="1400" dirty="0" smtClean="0">
                <a:solidFill>
                  <a:schemeClr val="tx1"/>
                </a:solidFill>
              </a:rPr>
              <a:t>V</a:t>
            </a:r>
            <a:r>
              <a:rPr lang="uk-UA" sz="1400" baseline="-25000" dirty="0" smtClean="0">
                <a:solidFill>
                  <a:schemeClr val="tx1"/>
                </a:solidFill>
              </a:rPr>
              <a:t>ст  </a:t>
            </a:r>
            <a:r>
              <a:rPr lang="uk-UA" sz="1400" dirty="0" smtClean="0">
                <a:solidFill>
                  <a:schemeClr val="tx1"/>
                </a:solidFill>
              </a:rPr>
              <a:t>≤ 0,25.</a:t>
            </a:r>
          </a:p>
          <a:p>
            <a:pPr algn="l"/>
            <a:r>
              <a:rPr lang="uk-UA" sz="1400" dirty="0" smtClean="0">
                <a:solidFill>
                  <a:schemeClr val="tx1"/>
                </a:solidFill>
              </a:rPr>
              <a:t> </a:t>
            </a:r>
          </a:p>
          <a:p>
            <a:pPr algn="just"/>
            <a:endParaRPr lang="uk-UA" sz="1400" dirty="0">
              <a:solidFill>
                <a:schemeClr val="tx1"/>
              </a:solidFill>
            </a:endParaRPr>
          </a:p>
        </p:txBody>
      </p:sp>
      <p:pic>
        <p:nvPicPr>
          <p:cNvPr id="50180" name="Picture 4"/>
          <p:cNvPicPr>
            <a:picLocks noChangeAspect="1" noChangeArrowheads="1"/>
          </p:cNvPicPr>
          <p:nvPr/>
        </p:nvPicPr>
        <p:blipFill>
          <a:blip r:embed="rId2" cstate="print"/>
          <a:srcRect/>
          <a:stretch>
            <a:fillRect/>
          </a:stretch>
        </p:blipFill>
        <p:spPr bwMode="auto">
          <a:xfrm>
            <a:off x="3995936" y="1412776"/>
            <a:ext cx="1584176" cy="7053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404665"/>
            <a:ext cx="7772400" cy="1008111"/>
          </a:xfrm>
        </p:spPr>
        <p:txBody>
          <a:bodyPr/>
          <a:lstStyle/>
          <a:p>
            <a:r>
              <a:rPr lang="uk-UA" dirty="0" smtClean="0"/>
              <a:t>Література</a:t>
            </a:r>
            <a:endParaRPr lang="uk-UA" dirty="0"/>
          </a:p>
        </p:txBody>
      </p:sp>
      <p:sp>
        <p:nvSpPr>
          <p:cNvPr id="5" name="Подзаголовок 4"/>
          <p:cNvSpPr>
            <a:spLocks noGrp="1"/>
          </p:cNvSpPr>
          <p:nvPr>
            <p:ph type="subTitle" idx="1"/>
          </p:nvPr>
        </p:nvSpPr>
        <p:spPr>
          <a:xfrm>
            <a:off x="539552" y="1772816"/>
            <a:ext cx="8208912" cy="2448272"/>
          </a:xfrm>
        </p:spPr>
        <p:txBody>
          <a:bodyPr>
            <a:normAutofit lnSpcReduction="10000"/>
          </a:bodyPr>
          <a:lstStyle/>
          <a:p>
            <a:r>
              <a:rPr lang="uk-UA" b="1" dirty="0" smtClean="0">
                <a:solidFill>
                  <a:schemeClr val="tx1"/>
                </a:solidFill>
              </a:rPr>
              <a:t>2 Додаткова література</a:t>
            </a:r>
            <a:endParaRPr lang="uk-UA" dirty="0" smtClean="0">
              <a:solidFill>
                <a:schemeClr val="tx1"/>
              </a:solidFill>
            </a:endParaRPr>
          </a:p>
          <a:p>
            <a:pPr algn="just"/>
            <a:r>
              <a:rPr lang="uk-UA" dirty="0" smtClean="0"/>
              <a:t> </a:t>
            </a:r>
          </a:p>
          <a:p>
            <a:pPr algn="just"/>
            <a:r>
              <a:rPr lang="uk-UA" dirty="0" smtClean="0">
                <a:solidFill>
                  <a:schemeClr val="tx1"/>
                </a:solidFill>
              </a:rPr>
              <a:t>7. Бойко В.С.,  Бойко Р. В. Підземна гідрогазомеханіка: Підручник. – Львів: Апріорі, 2005. – 452 с.</a:t>
            </a:r>
          </a:p>
          <a:p>
            <a:pPr algn="just"/>
            <a:r>
              <a:rPr lang="uk-UA" dirty="0" smtClean="0">
                <a:solidFill>
                  <a:schemeClr val="tx1"/>
                </a:solidFill>
              </a:rPr>
              <a:t>8. Бойко В.С. Проектування експлуатації нафтових свердловин. – Івано-Франківськ: Факел, 2002. Ч.1. – 215 с.</a:t>
            </a:r>
          </a:p>
          <a:p>
            <a:pPr algn="just"/>
            <a:r>
              <a:rPr lang="uk-UA" b="1" dirty="0" smtClean="0">
                <a:solidFill>
                  <a:schemeClr val="tx1"/>
                </a:solidFill>
              </a:rPr>
              <a:t> </a:t>
            </a:r>
            <a:endParaRPr lang="uk-UA" dirty="0" smtClean="0">
              <a:solidFill>
                <a:schemeClr val="tx1"/>
              </a:solidFill>
            </a:endParaRPr>
          </a:p>
          <a:p>
            <a:pPr algn="just"/>
            <a:endParaRPr lang="uk-U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827584" y="620688"/>
            <a:ext cx="7772400" cy="672690"/>
          </a:xfrm>
        </p:spPr>
        <p:txBody>
          <a:bodyPr>
            <a:normAutofit fontScale="90000"/>
          </a:bodyPr>
          <a:lstStyle/>
          <a:p>
            <a:pPr algn="ctr"/>
            <a:r>
              <a:rPr lang="uk-UA" sz="2800" dirty="0" smtClean="0"/>
              <a:t>Розподіл нафтових родовищ </a:t>
            </a:r>
            <a:br>
              <a:rPr lang="uk-UA" sz="2800" dirty="0" smtClean="0"/>
            </a:br>
            <a:r>
              <a:rPr lang="uk-UA" sz="2800" dirty="0" smtClean="0"/>
              <a:t>за в'язкістю пластової нафти</a:t>
            </a:r>
            <a:endParaRPr lang="uk-UA" sz="2800" dirty="0"/>
          </a:p>
        </p:txBody>
      </p:sp>
      <p:sp>
        <p:nvSpPr>
          <p:cNvPr id="5" name="Подзаголовок 4"/>
          <p:cNvSpPr>
            <a:spLocks noGrp="1"/>
          </p:cNvSpPr>
          <p:nvPr>
            <p:ph type="subTitle" idx="1"/>
          </p:nvPr>
        </p:nvSpPr>
        <p:spPr>
          <a:xfrm>
            <a:off x="323528" y="2276872"/>
            <a:ext cx="8352928" cy="3186656"/>
          </a:xfrm>
        </p:spPr>
        <p:txBody>
          <a:bodyPr>
            <a:normAutofit/>
          </a:bodyPr>
          <a:lstStyle/>
          <a:p>
            <a:pPr marL="493776" indent="-457200" algn="just"/>
            <a:r>
              <a:rPr lang="uk-UA" dirty="0" smtClean="0">
                <a:solidFill>
                  <a:schemeClr val="tx1"/>
                </a:solidFill>
              </a:rPr>
              <a:t>1. поклади малов'язкої нафти     </a:t>
            </a:r>
            <a:r>
              <a:rPr lang="en-US" dirty="0" smtClean="0">
                <a:solidFill>
                  <a:schemeClr val="tx1"/>
                </a:solidFill>
              </a:rPr>
              <a:t>μ</a:t>
            </a:r>
            <a:r>
              <a:rPr lang="uk-UA" baseline="-25000" dirty="0" smtClean="0">
                <a:solidFill>
                  <a:schemeClr val="tx1"/>
                </a:solidFill>
              </a:rPr>
              <a:t>н </a:t>
            </a:r>
            <a:r>
              <a:rPr lang="uk-UA" baseline="-25000" dirty="0" err="1" smtClean="0">
                <a:solidFill>
                  <a:schemeClr val="tx1"/>
                </a:solidFill>
              </a:rPr>
              <a:t>пл</a:t>
            </a:r>
            <a:r>
              <a:rPr lang="uk-UA" dirty="0" smtClean="0">
                <a:solidFill>
                  <a:schemeClr val="tx1"/>
                </a:solidFill>
              </a:rPr>
              <a:t>  ≤ 5 </a:t>
            </a:r>
            <a:r>
              <a:rPr lang="uk-UA" dirty="0" err="1" smtClean="0">
                <a:solidFill>
                  <a:schemeClr val="tx1"/>
                </a:solidFill>
              </a:rPr>
              <a:t>мПа·с</a:t>
            </a:r>
            <a:r>
              <a:rPr lang="uk-UA" dirty="0" smtClean="0">
                <a:solidFill>
                  <a:schemeClr val="tx1"/>
                </a:solidFill>
              </a:rPr>
              <a:t>; </a:t>
            </a:r>
          </a:p>
          <a:p>
            <a:pPr marL="493776" indent="-457200" algn="just">
              <a:buAutoNum type="arabicPeriod"/>
            </a:pPr>
            <a:endParaRPr lang="uk-UA" dirty="0" smtClean="0">
              <a:solidFill>
                <a:schemeClr val="tx1"/>
              </a:solidFill>
            </a:endParaRPr>
          </a:p>
          <a:p>
            <a:pPr marL="493776" indent="-457200" algn="just"/>
            <a:r>
              <a:rPr lang="uk-UA" dirty="0" smtClean="0">
                <a:solidFill>
                  <a:schemeClr val="tx1"/>
                </a:solidFill>
              </a:rPr>
              <a:t>2. поклади </a:t>
            </a:r>
            <a:r>
              <a:rPr lang="uk-UA" dirty="0" err="1" smtClean="0">
                <a:solidFill>
                  <a:schemeClr val="tx1"/>
                </a:solidFill>
              </a:rPr>
              <a:t>середньов’язкої</a:t>
            </a:r>
            <a:r>
              <a:rPr lang="uk-UA" dirty="0" smtClean="0">
                <a:solidFill>
                  <a:schemeClr val="tx1"/>
                </a:solidFill>
              </a:rPr>
              <a:t> нафти  5 &lt; </a:t>
            </a:r>
            <a:r>
              <a:rPr lang="en-US" dirty="0" smtClean="0">
                <a:solidFill>
                  <a:schemeClr val="tx1"/>
                </a:solidFill>
              </a:rPr>
              <a:t>μ</a:t>
            </a:r>
            <a:r>
              <a:rPr lang="uk-UA" baseline="-25000" dirty="0" smtClean="0">
                <a:solidFill>
                  <a:schemeClr val="tx1"/>
                </a:solidFill>
              </a:rPr>
              <a:t>н </a:t>
            </a:r>
            <a:r>
              <a:rPr lang="uk-UA" baseline="-25000" dirty="0" err="1" smtClean="0">
                <a:solidFill>
                  <a:schemeClr val="tx1"/>
                </a:solidFill>
              </a:rPr>
              <a:t>пл</a:t>
            </a:r>
            <a:r>
              <a:rPr lang="uk-UA" dirty="0" smtClean="0">
                <a:solidFill>
                  <a:schemeClr val="tx1"/>
                </a:solidFill>
              </a:rPr>
              <a:t>  ≤ 10 </a:t>
            </a:r>
            <a:r>
              <a:rPr lang="uk-UA" dirty="0" err="1" smtClean="0">
                <a:solidFill>
                  <a:schemeClr val="tx1"/>
                </a:solidFill>
              </a:rPr>
              <a:t>мПа·с</a:t>
            </a:r>
            <a:r>
              <a:rPr lang="uk-UA" dirty="0" smtClean="0">
                <a:solidFill>
                  <a:schemeClr val="tx1"/>
                </a:solidFill>
              </a:rPr>
              <a:t>;</a:t>
            </a:r>
          </a:p>
          <a:p>
            <a:pPr marL="493776" indent="-457200" algn="just">
              <a:buAutoNum type="arabicPeriod" startAt="2"/>
            </a:pPr>
            <a:endParaRPr lang="uk-UA" dirty="0" smtClean="0">
              <a:solidFill>
                <a:schemeClr val="tx1"/>
              </a:solidFill>
            </a:endParaRPr>
          </a:p>
          <a:p>
            <a:pPr algn="just"/>
            <a:r>
              <a:rPr lang="uk-UA" dirty="0" smtClean="0">
                <a:solidFill>
                  <a:schemeClr val="tx1"/>
                </a:solidFill>
              </a:rPr>
              <a:t>3.поклади в’язкої нафти 10 &lt; </a:t>
            </a:r>
            <a:r>
              <a:rPr lang="en-US" dirty="0" smtClean="0">
                <a:solidFill>
                  <a:schemeClr val="tx1"/>
                </a:solidFill>
              </a:rPr>
              <a:t>μ</a:t>
            </a:r>
            <a:r>
              <a:rPr lang="uk-UA" baseline="-25000" dirty="0" smtClean="0">
                <a:solidFill>
                  <a:schemeClr val="tx1"/>
                </a:solidFill>
              </a:rPr>
              <a:t>н </a:t>
            </a:r>
            <a:r>
              <a:rPr lang="uk-UA" baseline="-25000" dirty="0" err="1" smtClean="0">
                <a:solidFill>
                  <a:schemeClr val="tx1"/>
                </a:solidFill>
              </a:rPr>
              <a:t>пл</a:t>
            </a:r>
            <a:r>
              <a:rPr lang="uk-UA" dirty="0" smtClean="0">
                <a:solidFill>
                  <a:schemeClr val="tx1"/>
                </a:solidFill>
              </a:rPr>
              <a:t>  ≤ 30 </a:t>
            </a:r>
            <a:r>
              <a:rPr lang="uk-UA" dirty="0" err="1" smtClean="0">
                <a:solidFill>
                  <a:schemeClr val="tx1"/>
                </a:solidFill>
              </a:rPr>
              <a:t>мПа·с</a:t>
            </a:r>
            <a:r>
              <a:rPr lang="uk-UA" dirty="0" smtClean="0">
                <a:solidFill>
                  <a:schemeClr val="tx1"/>
                </a:solidFill>
              </a:rPr>
              <a:t>;</a:t>
            </a:r>
          </a:p>
          <a:p>
            <a:pPr algn="just"/>
            <a:endParaRPr lang="uk-UA" dirty="0" smtClean="0">
              <a:solidFill>
                <a:schemeClr val="tx1"/>
              </a:solidFill>
            </a:endParaRPr>
          </a:p>
          <a:p>
            <a:pPr algn="just"/>
            <a:r>
              <a:rPr lang="uk-UA" dirty="0" smtClean="0">
                <a:solidFill>
                  <a:schemeClr val="tx1"/>
                </a:solidFill>
              </a:rPr>
              <a:t>4.поклади </a:t>
            </a:r>
            <a:r>
              <a:rPr lang="uk-UA" dirty="0" err="1" smtClean="0">
                <a:solidFill>
                  <a:schemeClr val="tx1"/>
                </a:solidFill>
              </a:rPr>
              <a:t>високоов’язкої</a:t>
            </a:r>
            <a:r>
              <a:rPr lang="uk-UA" dirty="0" smtClean="0">
                <a:solidFill>
                  <a:schemeClr val="tx1"/>
                </a:solidFill>
              </a:rPr>
              <a:t> нафти </a:t>
            </a:r>
            <a:r>
              <a:rPr lang="en-US" dirty="0" smtClean="0">
                <a:solidFill>
                  <a:schemeClr val="tx1"/>
                </a:solidFill>
              </a:rPr>
              <a:t>μ</a:t>
            </a:r>
            <a:r>
              <a:rPr lang="uk-UA" baseline="-25000" dirty="0" smtClean="0">
                <a:solidFill>
                  <a:schemeClr val="tx1"/>
                </a:solidFill>
              </a:rPr>
              <a:t>н </a:t>
            </a:r>
            <a:r>
              <a:rPr lang="uk-UA" baseline="-25000" dirty="0" err="1" smtClean="0">
                <a:solidFill>
                  <a:schemeClr val="tx1"/>
                </a:solidFill>
              </a:rPr>
              <a:t>пл</a:t>
            </a:r>
            <a:r>
              <a:rPr lang="uk-UA" dirty="0" smtClean="0">
                <a:solidFill>
                  <a:schemeClr val="tx1"/>
                </a:solidFill>
              </a:rPr>
              <a:t>  &gt; 30 </a:t>
            </a:r>
            <a:r>
              <a:rPr lang="uk-UA" dirty="0" err="1" smtClean="0">
                <a:solidFill>
                  <a:schemeClr val="tx1"/>
                </a:solidFill>
              </a:rPr>
              <a:t>мПа·с</a:t>
            </a:r>
            <a:r>
              <a:rPr lang="uk-UA" dirty="0" smtClean="0">
                <a:solidFill>
                  <a:schemeClr val="tx1"/>
                </a:solidFill>
              </a:rPr>
              <a:t>;</a:t>
            </a:r>
          </a:p>
          <a:p>
            <a:pPr algn="just"/>
            <a:endParaRPr lang="uk-UA" dirty="0" smtClean="0">
              <a:solidFill>
                <a:schemeClr val="tx1"/>
              </a:solidFill>
            </a:endParaRPr>
          </a:p>
          <a:p>
            <a:pPr algn="just"/>
            <a:r>
              <a:rPr lang="uk-UA" dirty="0" smtClean="0">
                <a:solidFill>
                  <a:schemeClr val="tx1"/>
                </a:solidFill>
              </a:rPr>
              <a:t> </a:t>
            </a:r>
          </a:p>
          <a:p>
            <a:pPr algn="l" fontAlgn="t"/>
            <a:endParaRPr lang="uk-UA" dirty="0" smtClean="0">
              <a:solidFill>
                <a:schemeClr val="tx1"/>
              </a:solidFill>
            </a:endParaRPr>
          </a:p>
          <a:p>
            <a:pPr algn="l"/>
            <a:endParaRPr lang="uk-U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55576" y="548680"/>
            <a:ext cx="7772400" cy="1080120"/>
          </a:xfrm>
        </p:spPr>
        <p:txBody>
          <a:bodyPr>
            <a:normAutofit/>
          </a:bodyPr>
          <a:lstStyle/>
          <a:p>
            <a:pPr algn="ctr"/>
            <a:r>
              <a:rPr lang="uk-UA" sz="2800" dirty="0" smtClean="0"/>
              <a:t>Розподіл родовищ за абсолютною проникністю колекторів</a:t>
            </a:r>
            <a:endParaRPr lang="uk-UA" sz="2800" dirty="0"/>
          </a:p>
        </p:txBody>
      </p:sp>
      <p:sp>
        <p:nvSpPr>
          <p:cNvPr id="5" name="Подзаголовок 4"/>
          <p:cNvSpPr>
            <a:spLocks noGrp="1"/>
          </p:cNvSpPr>
          <p:nvPr>
            <p:ph type="subTitle" idx="1"/>
          </p:nvPr>
        </p:nvSpPr>
        <p:spPr>
          <a:xfrm>
            <a:off x="722376" y="2132856"/>
            <a:ext cx="7772400" cy="2466576"/>
          </a:xfrm>
        </p:spPr>
        <p:txBody>
          <a:bodyPr>
            <a:normAutofit/>
          </a:bodyPr>
          <a:lstStyle/>
          <a:p>
            <a:pPr algn="l"/>
            <a:r>
              <a:rPr lang="uk-UA" dirty="0" smtClean="0">
                <a:solidFill>
                  <a:schemeClr val="tx1"/>
                </a:solidFill>
              </a:rPr>
              <a:t>1. низькопроникні    </a:t>
            </a:r>
            <a:r>
              <a:rPr lang="en-US" dirty="0" smtClean="0">
                <a:solidFill>
                  <a:schemeClr val="tx1"/>
                </a:solidFill>
              </a:rPr>
              <a:t>k</a:t>
            </a:r>
            <a:r>
              <a:rPr lang="uk-UA" dirty="0" smtClean="0">
                <a:solidFill>
                  <a:schemeClr val="tx1"/>
                </a:solidFill>
              </a:rPr>
              <a:t>  ≤ 0,05 мкм</a:t>
            </a:r>
            <a:r>
              <a:rPr lang="uk-UA" baseline="30000" dirty="0" smtClean="0">
                <a:solidFill>
                  <a:schemeClr val="tx1"/>
                </a:solidFill>
              </a:rPr>
              <a:t>2</a:t>
            </a:r>
            <a:r>
              <a:rPr lang="uk-UA" dirty="0" smtClean="0">
                <a:solidFill>
                  <a:schemeClr val="tx1"/>
                </a:solidFill>
              </a:rPr>
              <a:t>;</a:t>
            </a:r>
          </a:p>
          <a:p>
            <a:pPr algn="l"/>
            <a:endParaRPr lang="uk-UA" dirty="0" smtClean="0">
              <a:solidFill>
                <a:schemeClr val="tx1"/>
              </a:solidFill>
            </a:endParaRPr>
          </a:p>
          <a:p>
            <a:pPr marL="493776" indent="-457200" algn="l"/>
            <a:r>
              <a:rPr lang="uk-UA" dirty="0" smtClean="0">
                <a:solidFill>
                  <a:schemeClr val="tx1"/>
                </a:solidFill>
              </a:rPr>
              <a:t>2. середньопроникні  0,05 &lt; </a:t>
            </a:r>
            <a:r>
              <a:rPr lang="en-US" dirty="0" smtClean="0">
                <a:solidFill>
                  <a:schemeClr val="tx1"/>
                </a:solidFill>
              </a:rPr>
              <a:t>k </a:t>
            </a:r>
            <a:r>
              <a:rPr lang="uk-UA" dirty="0" smtClean="0">
                <a:solidFill>
                  <a:schemeClr val="tx1"/>
                </a:solidFill>
              </a:rPr>
              <a:t>≤ 0,15 мкм</a:t>
            </a:r>
            <a:r>
              <a:rPr lang="uk-UA" baseline="30000" dirty="0" smtClean="0">
                <a:solidFill>
                  <a:schemeClr val="tx1"/>
                </a:solidFill>
              </a:rPr>
              <a:t>2</a:t>
            </a:r>
            <a:r>
              <a:rPr lang="uk-UA" dirty="0" smtClean="0">
                <a:solidFill>
                  <a:schemeClr val="tx1"/>
                </a:solidFill>
              </a:rPr>
              <a:t>;</a:t>
            </a:r>
          </a:p>
          <a:p>
            <a:pPr marL="493776" indent="-457200" algn="l"/>
            <a:endParaRPr lang="uk-UA" dirty="0" smtClean="0">
              <a:solidFill>
                <a:schemeClr val="tx1"/>
              </a:solidFill>
            </a:endParaRPr>
          </a:p>
          <a:p>
            <a:pPr algn="l"/>
            <a:r>
              <a:rPr lang="uk-UA" dirty="0" smtClean="0">
                <a:solidFill>
                  <a:schemeClr val="tx1"/>
                </a:solidFill>
              </a:rPr>
              <a:t>3. високопроникні </a:t>
            </a:r>
            <a:r>
              <a:rPr lang="en-US" dirty="0" smtClean="0">
                <a:solidFill>
                  <a:schemeClr val="tx1"/>
                </a:solidFill>
              </a:rPr>
              <a:t>k </a:t>
            </a:r>
            <a:r>
              <a:rPr lang="uk-UA" dirty="0" smtClean="0">
                <a:solidFill>
                  <a:schemeClr val="tx1"/>
                </a:solidFill>
              </a:rPr>
              <a:t>&gt; 0,15 мкм</a:t>
            </a:r>
            <a:r>
              <a:rPr lang="uk-UA" baseline="30000" dirty="0" smtClean="0">
                <a:solidFill>
                  <a:schemeClr val="tx1"/>
                </a:solidFill>
              </a:rPr>
              <a:t>2</a:t>
            </a:r>
            <a:r>
              <a:rPr lang="uk-UA" dirty="0" smtClean="0">
                <a:solidFill>
                  <a:schemeClr val="tx1"/>
                </a:solidFill>
              </a:rPr>
              <a:t>.</a:t>
            </a:r>
          </a:p>
          <a:p>
            <a:pPr algn="l"/>
            <a:endParaRPr lang="uk-UA" dirty="0" smtClean="0">
              <a:solidFill>
                <a:schemeClr val="tx1"/>
              </a:solidFill>
            </a:endParaRPr>
          </a:p>
          <a:p>
            <a:endParaRPr lang="uk-U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827584" y="1484784"/>
            <a:ext cx="7772400" cy="744698"/>
          </a:xfrm>
        </p:spPr>
        <p:txBody>
          <a:bodyPr>
            <a:normAutofit fontScale="90000"/>
          </a:bodyPr>
          <a:lstStyle/>
          <a:p>
            <a:pPr algn="ctr"/>
            <a:r>
              <a:rPr lang="uk-UA" sz="3200" dirty="0" smtClean="0"/>
              <a:t>Етапи </a:t>
            </a:r>
            <a:br>
              <a:rPr lang="uk-UA" sz="3200" dirty="0" smtClean="0"/>
            </a:br>
            <a:r>
              <a:rPr lang="uk-UA" sz="3200" dirty="0" smtClean="0"/>
              <a:t>геологорозвідувальних робіт</a:t>
            </a:r>
            <a:endParaRPr lang="uk-UA" sz="3200" dirty="0"/>
          </a:p>
        </p:txBody>
      </p:sp>
      <p:sp>
        <p:nvSpPr>
          <p:cNvPr id="5" name="Подзаголовок 4"/>
          <p:cNvSpPr>
            <a:spLocks noGrp="1"/>
          </p:cNvSpPr>
          <p:nvPr>
            <p:ph type="subTitle" idx="1"/>
          </p:nvPr>
        </p:nvSpPr>
        <p:spPr>
          <a:xfrm>
            <a:off x="683568" y="3573016"/>
            <a:ext cx="7772400" cy="2664296"/>
          </a:xfrm>
        </p:spPr>
        <p:txBody>
          <a:bodyPr>
            <a:noAutofit/>
          </a:bodyPr>
          <a:lstStyle/>
          <a:p>
            <a:pPr algn="l"/>
            <a:r>
              <a:rPr lang="uk-UA" sz="1800" dirty="0" smtClean="0">
                <a:solidFill>
                  <a:schemeClr val="tx1"/>
                </a:solidFill>
              </a:rPr>
              <a:t>Залежно від поставлених завдань і стану вивченості нафтогазоносності надр виділяють три етапи розвідувальних робіт на нафту і газ:</a:t>
            </a:r>
            <a:r>
              <a:rPr lang="uk-UA" sz="1800" baseline="-25000" dirty="0" smtClean="0">
                <a:solidFill>
                  <a:schemeClr val="tx1"/>
                </a:solidFill>
              </a:rPr>
              <a:t> </a:t>
            </a:r>
            <a:endParaRPr lang="uk-UA" sz="1800" dirty="0" smtClean="0">
              <a:solidFill>
                <a:schemeClr val="tx1"/>
              </a:solidFill>
            </a:endParaRPr>
          </a:p>
          <a:p>
            <a:pPr lvl="0" algn="l"/>
            <a:r>
              <a:rPr lang="uk-UA" sz="2400" b="1" baseline="-25000" dirty="0" smtClean="0">
                <a:solidFill>
                  <a:schemeClr val="tx1"/>
                </a:solidFill>
              </a:rPr>
              <a:t>регіональний;</a:t>
            </a:r>
            <a:endParaRPr lang="uk-UA" sz="2400" b="1" dirty="0" smtClean="0">
              <a:solidFill>
                <a:schemeClr val="tx1"/>
              </a:solidFill>
            </a:endParaRPr>
          </a:p>
          <a:p>
            <a:pPr lvl="0" algn="l"/>
            <a:r>
              <a:rPr lang="uk-UA" sz="2400" b="1" baseline="-25000" dirty="0" smtClean="0">
                <a:solidFill>
                  <a:schemeClr val="tx1"/>
                </a:solidFill>
              </a:rPr>
              <a:t>пошуковий;</a:t>
            </a:r>
            <a:endParaRPr lang="uk-UA" sz="2400" b="1" dirty="0" smtClean="0">
              <a:solidFill>
                <a:schemeClr val="tx1"/>
              </a:solidFill>
            </a:endParaRPr>
          </a:p>
          <a:p>
            <a:pPr lvl="0" algn="l"/>
            <a:r>
              <a:rPr lang="uk-UA" sz="2400" b="1" baseline="-25000" dirty="0" smtClean="0">
                <a:solidFill>
                  <a:schemeClr val="tx1"/>
                </a:solidFill>
              </a:rPr>
              <a:t>розвідувальний</a:t>
            </a:r>
            <a:r>
              <a:rPr lang="uk-UA" sz="2400" baseline="-25000" dirty="0" smtClean="0">
                <a:solidFill>
                  <a:schemeClr val="tx1"/>
                </a:solidFill>
              </a:rPr>
              <a:t>. </a:t>
            </a:r>
            <a:endParaRPr lang="uk-UA" sz="2400" dirty="0" smtClean="0">
              <a:solidFill>
                <a:schemeClr val="tx1"/>
              </a:solidFill>
            </a:endParaRPr>
          </a:p>
          <a:p>
            <a:r>
              <a:rPr lang="uk-UA" sz="1800" baseline="-25000" dirty="0" smtClean="0">
                <a:solidFill>
                  <a:schemeClr val="tx1"/>
                </a:solidFill>
              </a:rPr>
              <a:t> </a:t>
            </a:r>
            <a:endParaRPr lang="uk-UA" sz="1800" dirty="0" smtClean="0">
              <a:solidFill>
                <a:schemeClr val="tx1"/>
              </a:solidFill>
            </a:endParaRPr>
          </a:p>
          <a:p>
            <a:pPr algn="l"/>
            <a:r>
              <a:rPr lang="uk-UA" sz="1800" dirty="0" smtClean="0">
                <a:solidFill>
                  <a:schemeClr val="tx1"/>
                </a:solidFill>
              </a:rPr>
              <a:t>Всі вони мають свої окремі стадії виконання робіт.</a:t>
            </a:r>
            <a:endParaRPr lang="uk-UA" sz="1800" dirty="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1820206"/>
            <a:ext cx="7772400" cy="456666"/>
          </a:xfrm>
        </p:spPr>
        <p:txBody>
          <a:bodyPr>
            <a:normAutofit fontScale="90000"/>
          </a:bodyPr>
          <a:lstStyle/>
          <a:p>
            <a:r>
              <a:rPr lang="uk-UA" sz="3200" dirty="0" smtClean="0"/>
              <a:t>Регіональний етап </a:t>
            </a:r>
            <a:endParaRPr lang="uk-UA" sz="3200" dirty="0"/>
          </a:p>
        </p:txBody>
      </p:sp>
      <p:sp>
        <p:nvSpPr>
          <p:cNvPr id="5" name="Подзаголовок 4"/>
          <p:cNvSpPr>
            <a:spLocks noGrp="1"/>
          </p:cNvSpPr>
          <p:nvPr>
            <p:ph type="subTitle" idx="1"/>
          </p:nvPr>
        </p:nvSpPr>
        <p:spPr>
          <a:xfrm>
            <a:off x="722376" y="2276872"/>
            <a:ext cx="7772400" cy="4248472"/>
          </a:xfrm>
        </p:spPr>
        <p:txBody>
          <a:bodyPr>
            <a:normAutofit fontScale="85000" lnSpcReduction="20000"/>
          </a:bodyPr>
          <a:lstStyle/>
          <a:p>
            <a:pPr algn="just"/>
            <a:r>
              <a:rPr lang="uk-UA" dirty="0" smtClean="0"/>
              <a:t>      </a:t>
            </a:r>
            <a:r>
              <a:rPr lang="uk-UA" dirty="0" smtClean="0">
                <a:solidFill>
                  <a:schemeClr val="tx1"/>
                </a:solidFill>
              </a:rPr>
              <a:t>Регіональний етап включає такі стадії геологорозвідувальних робіт:</a:t>
            </a:r>
          </a:p>
          <a:p>
            <a:pPr marL="493776" indent="-457200" algn="just"/>
            <a:r>
              <a:rPr lang="uk-UA" dirty="0" smtClean="0">
                <a:solidFill>
                  <a:schemeClr val="tx1"/>
                </a:solidFill>
              </a:rPr>
              <a:t>1.виділення зон і районів для першочергового вивчення;</a:t>
            </a:r>
          </a:p>
          <a:p>
            <a:pPr marL="493776" indent="-457200" algn="just"/>
            <a:r>
              <a:rPr lang="uk-UA" dirty="0" smtClean="0">
                <a:solidFill>
                  <a:schemeClr val="tx1"/>
                </a:solidFill>
              </a:rPr>
              <a:t>2.виявлення об’єктів (структур);</a:t>
            </a:r>
          </a:p>
          <a:p>
            <a:pPr marL="493776" indent="-457200" algn="just"/>
            <a:r>
              <a:rPr lang="uk-UA" dirty="0" smtClean="0">
                <a:solidFill>
                  <a:schemeClr val="tx1"/>
                </a:solidFill>
              </a:rPr>
              <a:t>3.визначення наявності пасток вуглеводнів і підготовка об’єктів (структур) до глибокого буріння.</a:t>
            </a:r>
          </a:p>
          <a:p>
            <a:pPr algn="just"/>
            <a:endParaRPr lang="uk-UA" dirty="0" smtClean="0">
              <a:solidFill>
                <a:schemeClr val="tx1"/>
              </a:solidFill>
            </a:endParaRPr>
          </a:p>
          <a:p>
            <a:pPr algn="just"/>
            <a:r>
              <a:rPr lang="uk-UA" dirty="0" smtClean="0">
                <a:solidFill>
                  <a:schemeClr val="tx1"/>
                </a:solidFill>
              </a:rPr>
              <a:t>      Метою регіональних геологорозвідувальних робіт є вивчення основних закономірностей геологічної будови осадових басейнів, оцінка прогнозних та перспективних ресурсів вуглеводнів літолого-стратиграфічних комплексів, зон та об’єктів. </a:t>
            </a:r>
          </a:p>
          <a:p>
            <a:pPr algn="just"/>
            <a:endParaRPr lang="uk-UA" dirty="0" smtClean="0">
              <a:solidFill>
                <a:schemeClr val="tx1"/>
              </a:solidFill>
            </a:endParaRPr>
          </a:p>
          <a:p>
            <a:pPr algn="just"/>
            <a:r>
              <a:rPr lang="uk-UA" dirty="0" smtClean="0">
                <a:solidFill>
                  <a:schemeClr val="tx1"/>
                </a:solidFill>
              </a:rPr>
              <a:t>      Під час регіонального етапу бурять опорні й параметричні свердловини.</a:t>
            </a:r>
          </a:p>
          <a:p>
            <a:pPr algn="just"/>
            <a:endParaRPr lang="uk-UA" dirty="0" smtClean="0">
              <a:solidFill>
                <a:schemeClr val="tx1"/>
              </a:solidFill>
            </a:endParaRPr>
          </a:p>
          <a:p>
            <a:pPr algn="just"/>
            <a:r>
              <a:rPr lang="uk-UA" dirty="0" smtClean="0">
                <a:solidFill>
                  <a:schemeClr val="tx1"/>
                </a:solidFill>
              </a:rPr>
              <a:t>      Основні результати регіонального етапу: підготовлено перспективні площі до пошукового буріння; оцінено перспективні ресурси; сформовано пакет геологічної інформації для отримання спеціального дозволу на користування надрами.</a:t>
            </a:r>
          </a:p>
          <a:p>
            <a:endParaRPr lang="uk-UA"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1820206"/>
            <a:ext cx="7772400" cy="384658"/>
          </a:xfrm>
        </p:spPr>
        <p:txBody>
          <a:bodyPr>
            <a:normAutofit fontScale="90000"/>
          </a:bodyPr>
          <a:lstStyle/>
          <a:p>
            <a:r>
              <a:rPr lang="uk-UA" sz="3200" dirty="0" smtClean="0"/>
              <a:t>Пошуковий етап</a:t>
            </a:r>
            <a:endParaRPr lang="uk-UA" sz="3200" dirty="0"/>
          </a:p>
        </p:txBody>
      </p:sp>
      <p:sp>
        <p:nvSpPr>
          <p:cNvPr id="5" name="Подзаголовок 4"/>
          <p:cNvSpPr>
            <a:spLocks noGrp="1"/>
          </p:cNvSpPr>
          <p:nvPr>
            <p:ph type="subTitle" idx="1"/>
          </p:nvPr>
        </p:nvSpPr>
        <p:spPr>
          <a:xfrm>
            <a:off x="722376" y="2276872"/>
            <a:ext cx="7772400" cy="4032448"/>
          </a:xfrm>
        </p:spPr>
        <p:txBody>
          <a:bodyPr>
            <a:normAutofit fontScale="85000" lnSpcReduction="20000"/>
          </a:bodyPr>
          <a:lstStyle/>
          <a:p>
            <a:pPr algn="just"/>
            <a:r>
              <a:rPr lang="uk-UA" dirty="0" smtClean="0">
                <a:solidFill>
                  <a:schemeClr val="tx1"/>
                </a:solidFill>
              </a:rPr>
              <a:t>        Метою пошукових робіт є відкриття родовищ нафти і газу або нових покладів на раніше відкритих родовищах з попередньою оцінкою запасів вуглеводнів і вибір серед них першочергових для подальшої розвідки. Під час пошукового етапу бурять пошукові свердловини.</a:t>
            </a:r>
          </a:p>
          <a:p>
            <a:pPr algn="just"/>
            <a:endParaRPr lang="uk-UA" dirty="0" smtClean="0">
              <a:solidFill>
                <a:schemeClr val="tx1"/>
              </a:solidFill>
            </a:endParaRPr>
          </a:p>
          <a:p>
            <a:pPr algn="just"/>
            <a:r>
              <a:rPr lang="uk-UA" dirty="0" smtClean="0">
                <a:solidFill>
                  <a:schemeClr val="tx1"/>
                </a:solidFill>
              </a:rPr>
              <a:t>          Пошуковий етап має одну стадію - пошук родовищ (покладів), яка завершується після одержання в пошуковій свердловині хоча б одного промислового припливу нафти чи газу або обґрунтування безперспективності проведення подальших пошукових робіт.</a:t>
            </a:r>
          </a:p>
          <a:p>
            <a:pPr algn="just"/>
            <a:endParaRPr lang="uk-UA" dirty="0" smtClean="0">
              <a:solidFill>
                <a:schemeClr val="tx1"/>
              </a:solidFill>
            </a:endParaRPr>
          </a:p>
          <a:p>
            <a:pPr algn="just"/>
            <a:r>
              <a:rPr lang="uk-UA" dirty="0" smtClean="0">
                <a:solidFill>
                  <a:schemeClr val="tx1"/>
                </a:solidFill>
              </a:rPr>
              <a:t>        Основні результати пошукового етапу: відкрито родовище (поклад) вуглеводнів або отримано результати, які свідчать про недоцільність подальших пошукових робіт; проведено підрахунок попередньо розвіданих запасів, які поставлені на облік, визначена доцільність подальшої розвідки та дослідно-промислової розробки.</a:t>
            </a:r>
          </a:p>
          <a:p>
            <a:endParaRPr lang="uk-U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899592" y="548680"/>
            <a:ext cx="7772400" cy="528674"/>
          </a:xfrm>
        </p:spPr>
        <p:txBody>
          <a:bodyPr>
            <a:normAutofit fontScale="90000"/>
          </a:bodyPr>
          <a:lstStyle/>
          <a:p>
            <a:r>
              <a:rPr lang="uk-UA" sz="3200" dirty="0" smtClean="0"/>
              <a:t>Розвідувальний етап</a:t>
            </a:r>
            <a:endParaRPr lang="uk-UA" sz="3200" dirty="0"/>
          </a:p>
        </p:txBody>
      </p:sp>
      <p:sp>
        <p:nvSpPr>
          <p:cNvPr id="5" name="Подзаголовок 4"/>
          <p:cNvSpPr>
            <a:spLocks noGrp="1"/>
          </p:cNvSpPr>
          <p:nvPr>
            <p:ph type="subTitle" idx="1"/>
          </p:nvPr>
        </p:nvSpPr>
        <p:spPr>
          <a:xfrm>
            <a:off x="722376" y="1268760"/>
            <a:ext cx="7772400" cy="5040560"/>
          </a:xfrm>
        </p:spPr>
        <p:txBody>
          <a:bodyPr>
            <a:normAutofit fontScale="92500" lnSpcReduction="20000"/>
          </a:bodyPr>
          <a:lstStyle/>
          <a:p>
            <a:pPr algn="just"/>
            <a:r>
              <a:rPr lang="uk-UA" dirty="0" smtClean="0">
                <a:solidFill>
                  <a:schemeClr val="tx1"/>
                </a:solidFill>
              </a:rPr>
              <a:t>     Метою розвідувальних робіт є встановлення і підрахунок розвіданих запасів вуглеводнів у кількості, необхідній для промислової розробки, визначення всіх параметрів для складання проекту промислової розробки, а також дорозвідка недостатньо вивчених ділянок (блоків) родовищ, що знаходяться в розробці. Під час розвідувального етапу бурять розвідувальні свердловини, а також експлуатаційні (оціночні, оціночно-експлуатаційні, нагнітальні, контрольні, спеціальні) в процесі реалізації проектів ДПР. </a:t>
            </a:r>
          </a:p>
          <a:p>
            <a:pPr algn="just"/>
            <a:endParaRPr lang="uk-UA" dirty="0" smtClean="0">
              <a:solidFill>
                <a:schemeClr val="tx1"/>
              </a:solidFill>
            </a:endParaRPr>
          </a:p>
          <a:p>
            <a:pPr algn="just"/>
            <a:r>
              <a:rPr lang="uk-UA" dirty="0" smtClean="0">
                <a:solidFill>
                  <a:schemeClr val="tx1"/>
                </a:solidFill>
              </a:rPr>
              <a:t>        Розвідувальні роботи включають такі стадії:</a:t>
            </a:r>
          </a:p>
          <a:p>
            <a:pPr algn="just"/>
            <a:r>
              <a:rPr lang="uk-UA" dirty="0" smtClean="0">
                <a:solidFill>
                  <a:schemeClr val="tx1"/>
                </a:solidFill>
              </a:rPr>
              <a:t>оцінка і підготовка родовищ (покладів) до розробки;</a:t>
            </a:r>
          </a:p>
          <a:p>
            <a:pPr algn="just"/>
            <a:r>
              <a:rPr lang="uk-UA" dirty="0" smtClean="0">
                <a:solidFill>
                  <a:schemeClr val="tx1"/>
                </a:solidFill>
              </a:rPr>
              <a:t>дорозвідка родовищ (покладів).</a:t>
            </a:r>
          </a:p>
          <a:p>
            <a:pPr algn="just"/>
            <a:endParaRPr lang="uk-UA" dirty="0" smtClean="0">
              <a:solidFill>
                <a:schemeClr val="tx1"/>
              </a:solidFill>
            </a:endParaRPr>
          </a:p>
          <a:p>
            <a:pPr algn="just"/>
            <a:r>
              <a:rPr lang="uk-UA" dirty="0" smtClean="0">
                <a:solidFill>
                  <a:schemeClr val="tx1"/>
                </a:solidFill>
              </a:rPr>
              <a:t>        Основні результати розвідувального етапу: підготовлено до промислової розробки родовище вуглеводнів та встановлено його промислове значення; підраховано розвідані запаси родовища та затверджено в установленому порядку; виконано детальну геолого-економічну оцінку (далі - ГЕО-1).</a:t>
            </a:r>
          </a:p>
          <a:p>
            <a:pPr algn="just"/>
            <a:endParaRPr lang="uk-UA"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11560" y="1124744"/>
            <a:ext cx="7772400" cy="792088"/>
          </a:xfrm>
        </p:spPr>
        <p:txBody>
          <a:bodyPr/>
          <a:lstStyle/>
          <a:p>
            <a:r>
              <a:rPr lang="uk-UA" dirty="0" smtClean="0"/>
              <a:t>Структурна карта</a:t>
            </a:r>
            <a:endParaRPr lang="uk-UA" dirty="0"/>
          </a:p>
        </p:txBody>
      </p:sp>
      <p:sp>
        <p:nvSpPr>
          <p:cNvPr id="5" name="Подзаголовок 4"/>
          <p:cNvSpPr>
            <a:spLocks noGrp="1"/>
          </p:cNvSpPr>
          <p:nvPr>
            <p:ph type="subTitle" idx="1"/>
          </p:nvPr>
        </p:nvSpPr>
        <p:spPr>
          <a:xfrm>
            <a:off x="755576" y="3501008"/>
            <a:ext cx="7772400" cy="2754608"/>
          </a:xfrm>
        </p:spPr>
        <p:txBody>
          <a:bodyPr>
            <a:normAutofit/>
          </a:bodyPr>
          <a:lstStyle/>
          <a:p>
            <a:pPr algn="just"/>
            <a:r>
              <a:rPr lang="uk-UA" dirty="0" smtClean="0">
                <a:solidFill>
                  <a:schemeClr val="tx1"/>
                </a:solidFill>
              </a:rPr>
              <a:t>      Структурна карта – це зображення в ізогіпсах рельєфу   певної підземної поверхні (покрівлі, підошви) продуктивного пласта, </a:t>
            </a:r>
            <a:r>
              <a:rPr lang="uk-UA" dirty="0" err="1" smtClean="0">
                <a:solidFill>
                  <a:schemeClr val="tx1"/>
                </a:solidFill>
              </a:rPr>
              <a:t>маркуючого</a:t>
            </a:r>
            <a:r>
              <a:rPr lang="uk-UA" dirty="0" smtClean="0">
                <a:solidFill>
                  <a:schemeClr val="tx1"/>
                </a:solidFill>
              </a:rPr>
              <a:t> горизонту, що дають чітке уявлення про геологічну будову нафтового покладу, в </a:t>
            </a:r>
            <a:r>
              <a:rPr lang="uk-UA" dirty="0" err="1" smtClean="0">
                <a:solidFill>
                  <a:schemeClr val="tx1"/>
                </a:solidFill>
              </a:rPr>
              <a:t>т.ч</a:t>
            </a:r>
            <a:r>
              <a:rPr lang="uk-UA" dirty="0" smtClean="0">
                <a:solidFill>
                  <a:schemeClr val="tx1"/>
                </a:solidFill>
              </a:rPr>
              <a:t> тектонічну будову.</a:t>
            </a:r>
            <a:endParaRPr lang="uk-UA" dirty="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55576" y="476672"/>
            <a:ext cx="7772400" cy="936104"/>
          </a:xfrm>
        </p:spPr>
        <p:txBody>
          <a:bodyPr/>
          <a:lstStyle/>
          <a:p>
            <a:r>
              <a:rPr lang="uk-UA" dirty="0" smtClean="0"/>
              <a:t>Геологічний профіль</a:t>
            </a:r>
            <a:endParaRPr lang="uk-UA" dirty="0"/>
          </a:p>
        </p:txBody>
      </p:sp>
      <p:sp>
        <p:nvSpPr>
          <p:cNvPr id="5" name="Подзаголовок 4"/>
          <p:cNvSpPr>
            <a:spLocks noGrp="1"/>
          </p:cNvSpPr>
          <p:nvPr>
            <p:ph type="subTitle" idx="1"/>
          </p:nvPr>
        </p:nvSpPr>
        <p:spPr>
          <a:xfrm>
            <a:off x="722376" y="1484784"/>
            <a:ext cx="7772400" cy="4464496"/>
          </a:xfrm>
        </p:spPr>
        <p:txBody>
          <a:bodyPr>
            <a:normAutofit/>
          </a:bodyPr>
          <a:lstStyle/>
          <a:p>
            <a:pPr algn="just"/>
            <a:r>
              <a:rPr lang="uk-UA" dirty="0" smtClean="0">
                <a:solidFill>
                  <a:schemeClr val="tx1"/>
                </a:solidFill>
              </a:rPr>
              <a:t>      П</a:t>
            </a:r>
            <a:r>
              <a:rPr lang="uk-UA" i="1" dirty="0" smtClean="0">
                <a:solidFill>
                  <a:schemeClr val="tx1"/>
                </a:solidFill>
              </a:rPr>
              <a:t>рофіль геологічний -</a:t>
            </a:r>
            <a:r>
              <a:rPr lang="uk-UA" dirty="0" smtClean="0">
                <a:solidFill>
                  <a:schemeClr val="tx1"/>
                </a:solidFill>
              </a:rPr>
              <a:t> це графічне зображення на вертикальній площині: умов залягання гірських порід, співвідношення гірських порід різного віку та складу, форм геологічних тіл та зміни їх товщини, складчастих та розривних порушень, різноманітних фацій тощо. Розрізи доповнюють та уточнюють </a:t>
            </a:r>
            <a:r>
              <a:rPr lang="uk-UA" i="1" dirty="0" smtClean="0">
                <a:solidFill>
                  <a:schemeClr val="tx1"/>
                </a:solidFill>
              </a:rPr>
              <a:t>структурну  карту</a:t>
            </a:r>
            <a:r>
              <a:rPr lang="uk-UA" dirty="0" smtClean="0">
                <a:solidFill>
                  <a:schemeClr val="tx1"/>
                </a:solidFill>
              </a:rPr>
              <a:t> і будуються, як правило, одночасно з картою. Напрямок розрізу вибирається переважно навхрест простягання шарів порід. Масштаб розрізу відповідає масштабу карти, але може бути і крупнішим. Вертикальний та горизонтальний масштаби, як правило, співпадають, хоча допускається перевищення вертикального в декілька разів. Синонім</a:t>
            </a:r>
            <a:r>
              <a:rPr lang="uk-UA" i="1" dirty="0" smtClean="0">
                <a:solidFill>
                  <a:schemeClr val="tx1"/>
                </a:solidFill>
              </a:rPr>
              <a:t>.</a:t>
            </a:r>
            <a:endParaRPr lang="uk-UA" dirty="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491880" y="476672"/>
            <a:ext cx="5108104" cy="1512168"/>
          </a:xfrm>
        </p:spPr>
        <p:txBody>
          <a:bodyPr>
            <a:noAutofit/>
          </a:bodyPr>
          <a:lstStyle/>
          <a:p>
            <a:r>
              <a:rPr lang="uk-UA" sz="2800" dirty="0" smtClean="0"/>
              <a:t>Побудова структурної карти та геологічного профілю</a:t>
            </a:r>
            <a:endParaRPr lang="uk-UA" sz="2800" dirty="0"/>
          </a:p>
        </p:txBody>
      </p:sp>
      <p:sp>
        <p:nvSpPr>
          <p:cNvPr id="5" name="Подзаголовок 4"/>
          <p:cNvSpPr>
            <a:spLocks noGrp="1"/>
          </p:cNvSpPr>
          <p:nvPr>
            <p:ph type="subTitle" idx="1"/>
          </p:nvPr>
        </p:nvSpPr>
        <p:spPr>
          <a:xfrm>
            <a:off x="4067944" y="2708920"/>
            <a:ext cx="4604048" cy="2016224"/>
          </a:xfrm>
        </p:spPr>
        <p:txBody>
          <a:bodyPr>
            <a:normAutofit lnSpcReduction="10000"/>
          </a:bodyPr>
          <a:lstStyle/>
          <a:p>
            <a:pPr algn="l"/>
            <a:r>
              <a:rPr lang="uk-UA" dirty="0" smtClean="0">
                <a:solidFill>
                  <a:schemeClr val="tx1"/>
                </a:solidFill>
              </a:rPr>
              <a:t>Ізогіпси - це лінії на карті, які з'єднують точки земної поверхні з однаковою абсолютною висотою. Ізогіпси  служать основним способом зображення рельєфу  земної поверхні на планах та картах. </a:t>
            </a:r>
            <a:r>
              <a:rPr lang="ru-RU" dirty="0" smtClean="0"/>
              <a:t> </a:t>
            </a:r>
            <a:endParaRPr lang="uk-UA" dirty="0"/>
          </a:p>
        </p:txBody>
      </p:sp>
      <p:pic>
        <p:nvPicPr>
          <p:cNvPr id="65538" name="Picture 2" descr="https://upload.wikimedia.org/wikipedia/commons/thumb/d/d1/Courbe_niveau.svg/200px-Courbe_niveau.svg.png"/>
          <p:cNvPicPr>
            <a:picLocks noChangeAspect="1" noChangeArrowheads="1"/>
          </p:cNvPicPr>
          <p:nvPr/>
        </p:nvPicPr>
        <p:blipFill>
          <a:blip r:embed="rId2" cstate="print"/>
          <a:srcRect/>
          <a:stretch>
            <a:fillRect/>
          </a:stretch>
        </p:blipFill>
        <p:spPr bwMode="auto">
          <a:xfrm>
            <a:off x="154042" y="1052736"/>
            <a:ext cx="4024900" cy="4608512"/>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355976" y="764704"/>
            <a:ext cx="4172000" cy="1296144"/>
          </a:xfrm>
        </p:spPr>
        <p:txBody>
          <a:bodyPr>
            <a:noAutofit/>
          </a:bodyPr>
          <a:lstStyle/>
          <a:p>
            <a:r>
              <a:rPr lang="uk-UA" sz="2800" dirty="0" smtClean="0"/>
              <a:t>Структурна карта і геологічний профіль</a:t>
            </a:r>
            <a:endParaRPr lang="uk-UA" sz="2800" dirty="0"/>
          </a:p>
        </p:txBody>
      </p:sp>
      <p:sp>
        <p:nvSpPr>
          <p:cNvPr id="5" name="Подзаголовок 4"/>
          <p:cNvSpPr>
            <a:spLocks noGrp="1"/>
          </p:cNvSpPr>
          <p:nvPr>
            <p:ph type="subTitle" idx="1"/>
          </p:nvPr>
        </p:nvSpPr>
        <p:spPr>
          <a:xfrm>
            <a:off x="4211960" y="2564904"/>
            <a:ext cx="4536504" cy="2736304"/>
          </a:xfrm>
        </p:spPr>
        <p:txBody>
          <a:bodyPr>
            <a:normAutofit lnSpcReduction="10000"/>
          </a:bodyPr>
          <a:lstStyle/>
          <a:p>
            <a:pPr algn="l"/>
            <a:r>
              <a:rPr lang="uk-UA" dirty="0" smtClean="0">
                <a:solidFill>
                  <a:schemeClr val="tx1"/>
                </a:solidFill>
              </a:rPr>
              <a:t>1-нагнітальна свердловина;</a:t>
            </a:r>
          </a:p>
          <a:p>
            <a:pPr algn="l"/>
            <a:r>
              <a:rPr lang="uk-UA" dirty="0" smtClean="0">
                <a:solidFill>
                  <a:schemeClr val="tx1"/>
                </a:solidFill>
              </a:rPr>
              <a:t>2-нафтовий пласт;</a:t>
            </a:r>
          </a:p>
          <a:p>
            <a:pPr algn="l"/>
            <a:r>
              <a:rPr lang="uk-UA" dirty="0" smtClean="0">
                <a:solidFill>
                  <a:schemeClr val="tx1"/>
                </a:solidFill>
              </a:rPr>
              <a:t>3-видобувна свердловина;</a:t>
            </a:r>
          </a:p>
          <a:p>
            <a:pPr algn="l"/>
            <a:r>
              <a:rPr lang="uk-UA" dirty="0" smtClean="0">
                <a:solidFill>
                  <a:schemeClr val="tx1"/>
                </a:solidFill>
              </a:rPr>
              <a:t>4-зовнішній контур нафтоносності;</a:t>
            </a:r>
          </a:p>
          <a:p>
            <a:pPr algn="l"/>
            <a:r>
              <a:rPr lang="uk-UA" dirty="0" smtClean="0">
                <a:solidFill>
                  <a:schemeClr val="tx1"/>
                </a:solidFill>
              </a:rPr>
              <a:t>5-внутрішній контур нафтоносності;</a:t>
            </a:r>
          </a:p>
          <a:p>
            <a:pPr algn="l"/>
            <a:r>
              <a:rPr lang="uk-UA" dirty="0" smtClean="0">
                <a:solidFill>
                  <a:schemeClr val="tx1"/>
                </a:solidFill>
              </a:rPr>
              <a:t>6-вода;</a:t>
            </a:r>
          </a:p>
          <a:p>
            <a:pPr algn="l"/>
            <a:r>
              <a:rPr lang="uk-UA" dirty="0" smtClean="0">
                <a:solidFill>
                  <a:schemeClr val="tx1"/>
                </a:solidFill>
              </a:rPr>
              <a:t>7-водонафтовий контакт</a:t>
            </a:r>
            <a:endParaRPr lang="uk-UA" dirty="0">
              <a:solidFill>
                <a:schemeClr val="tx1"/>
              </a:solidFill>
            </a:endParaRPr>
          </a:p>
        </p:txBody>
      </p:sp>
      <p:pic>
        <p:nvPicPr>
          <p:cNvPr id="51204" name="Picture 4"/>
          <p:cNvPicPr>
            <a:picLocks noChangeAspect="1" noChangeArrowheads="1"/>
          </p:cNvPicPr>
          <p:nvPr/>
        </p:nvPicPr>
        <p:blipFill>
          <a:blip r:embed="rId2" cstate="print"/>
          <a:srcRect/>
          <a:stretch>
            <a:fillRect/>
          </a:stretch>
        </p:blipFill>
        <p:spPr bwMode="auto">
          <a:xfrm>
            <a:off x="323528" y="692696"/>
            <a:ext cx="3933825" cy="5372100"/>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751344"/>
            <a:ext cx="6030416" cy="5078313"/>
          </a:xfrm>
          <a:prstGeom prst="rect">
            <a:avLst/>
          </a:prstGeom>
        </p:spPr>
        <p:txBody>
          <a:bodyPr wrap="square">
            <a:spAutoFit/>
          </a:bodyPr>
          <a:lstStyle/>
          <a:p>
            <a:pPr algn="ctr"/>
            <a:r>
              <a:rPr lang="uk-UA" b="1" dirty="0" smtClean="0"/>
              <a:t>  Список країн-лідерів за запасами нафти Країна Запаси, млрд. барелів Частка у світових запасах, %</a:t>
            </a:r>
          </a:p>
          <a:p>
            <a:r>
              <a:rPr lang="uk-UA" dirty="0" smtClean="0"/>
              <a:t> Венесуела   298,3                    17,7</a:t>
            </a:r>
          </a:p>
          <a:p>
            <a:r>
              <a:rPr lang="uk-UA" dirty="0" smtClean="0"/>
              <a:t> Саудівська Аравія 265,9           15,8</a:t>
            </a:r>
          </a:p>
          <a:p>
            <a:r>
              <a:rPr lang="uk-UA" dirty="0" smtClean="0"/>
              <a:t> Канада 174,3                           10,3</a:t>
            </a:r>
          </a:p>
          <a:p>
            <a:r>
              <a:rPr lang="uk-UA" dirty="0" smtClean="0"/>
              <a:t> Іран 157,0                                 9,3</a:t>
            </a:r>
          </a:p>
          <a:p>
            <a:r>
              <a:rPr lang="uk-UA" dirty="0" smtClean="0"/>
              <a:t> Ірак 150,0                                 8,9 </a:t>
            </a:r>
          </a:p>
          <a:p>
            <a:r>
              <a:rPr lang="uk-UA" dirty="0" smtClean="0"/>
              <a:t>Кувейт 101,5                              6,0</a:t>
            </a:r>
          </a:p>
          <a:p>
            <a:r>
              <a:rPr lang="uk-UA" dirty="0" smtClean="0"/>
              <a:t> ОАЕ 97,8                                   5,8</a:t>
            </a:r>
          </a:p>
          <a:p>
            <a:r>
              <a:rPr lang="uk-UA" dirty="0" smtClean="0"/>
              <a:t> Росія 93,0                                  5,5</a:t>
            </a:r>
          </a:p>
          <a:p>
            <a:r>
              <a:rPr lang="uk-UA" dirty="0" smtClean="0"/>
              <a:t>Лівія 48,5                                   2,9</a:t>
            </a:r>
          </a:p>
          <a:p>
            <a:r>
              <a:rPr lang="uk-UA" dirty="0" smtClean="0"/>
              <a:t> США 44,2                                  2,6</a:t>
            </a:r>
          </a:p>
          <a:p>
            <a:r>
              <a:rPr lang="uk-UA" dirty="0" smtClean="0"/>
              <a:t> Нігерія 37,1                               2,2 </a:t>
            </a:r>
          </a:p>
          <a:p>
            <a:r>
              <a:rPr lang="uk-UA" dirty="0" smtClean="0"/>
              <a:t>Казахстан 30,0                           1,8</a:t>
            </a:r>
          </a:p>
          <a:p>
            <a:r>
              <a:rPr lang="uk-UA" dirty="0" smtClean="0"/>
              <a:t>Катар 25,1                                  1,5 </a:t>
            </a:r>
          </a:p>
          <a:p>
            <a:r>
              <a:rPr lang="uk-UA" dirty="0" smtClean="0"/>
              <a:t>Китай 18,1                                  1,1 </a:t>
            </a:r>
          </a:p>
          <a:p>
            <a:r>
              <a:rPr lang="uk-UA" dirty="0" smtClean="0"/>
              <a:t>Бразилія 15,6                              0,9</a:t>
            </a:r>
            <a:endParaRPr lang="uk-UA"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Результат пошуку зображень за запитом разработка нефтяных месторождений картинки структурная карта геологический профиль"/>
          <p:cNvPicPr/>
          <p:nvPr/>
        </p:nvPicPr>
        <p:blipFill>
          <a:blip r:embed="rId2" cstate="print"/>
          <a:srcRect/>
          <a:stretch>
            <a:fillRect/>
          </a:stretch>
        </p:blipFill>
        <p:spPr bwMode="auto">
          <a:xfrm>
            <a:off x="1511617" y="313600"/>
            <a:ext cx="6120765" cy="6230799"/>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755576" y="548680"/>
            <a:ext cx="4040857" cy="5519219"/>
          </a:xfrm>
          <a:prstGeom prst="rect">
            <a:avLst/>
          </a:prstGeom>
          <a:noFill/>
          <a:ln w="9525">
            <a:noFill/>
            <a:miter lim="800000"/>
            <a:headEnd/>
            <a:tailEnd/>
          </a:ln>
        </p:spPr>
      </p:pic>
      <p:sp>
        <p:nvSpPr>
          <p:cNvPr id="3" name="Заголовок 2"/>
          <p:cNvSpPr>
            <a:spLocks noGrp="1"/>
          </p:cNvSpPr>
          <p:nvPr>
            <p:ph type="title"/>
          </p:nvPr>
        </p:nvSpPr>
        <p:spPr>
          <a:xfrm>
            <a:off x="5004048" y="1196752"/>
            <a:ext cx="3528392" cy="1051560"/>
          </a:xfrm>
        </p:spPr>
        <p:txBody>
          <a:bodyPr>
            <a:normAutofit fontScale="90000"/>
          </a:bodyPr>
          <a:lstStyle/>
          <a:p>
            <a:r>
              <a:rPr lang="uk-UA" dirty="0" smtClean="0"/>
              <a:t>Побудова геологічного профілю</a:t>
            </a:r>
            <a:endParaRPr lang="uk-UA"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7984" y="692696"/>
            <a:ext cx="3898776" cy="1555616"/>
          </a:xfrm>
        </p:spPr>
        <p:txBody>
          <a:bodyPr>
            <a:noAutofit/>
          </a:bodyPr>
          <a:lstStyle/>
          <a:p>
            <a:r>
              <a:rPr lang="uk-UA" sz="3200" dirty="0" smtClean="0"/>
              <a:t>Карта розробки нафтового родовища</a:t>
            </a:r>
            <a:endParaRPr lang="uk-UA" sz="3200" dirty="0"/>
          </a:p>
        </p:txBody>
      </p:sp>
      <p:sp>
        <p:nvSpPr>
          <p:cNvPr id="3" name="Прямоугольник 2"/>
          <p:cNvSpPr/>
          <p:nvPr/>
        </p:nvSpPr>
        <p:spPr>
          <a:xfrm>
            <a:off x="611560" y="2420887"/>
            <a:ext cx="7992888" cy="2308324"/>
          </a:xfrm>
          <a:prstGeom prst="rect">
            <a:avLst/>
          </a:prstGeom>
        </p:spPr>
        <p:txBody>
          <a:bodyPr wrap="square">
            <a:spAutoFit/>
          </a:bodyPr>
          <a:lstStyle/>
          <a:p>
            <a:r>
              <a:rPr lang="uk-UA" dirty="0" smtClean="0"/>
              <a:t>Карта розробки </a:t>
            </a:r>
            <a:r>
              <a:rPr lang="uk-UA" dirty="0" err="1" smtClean="0"/>
              <a:t>–це</a:t>
            </a:r>
            <a:r>
              <a:rPr lang="uk-UA" dirty="0" smtClean="0"/>
              <a:t> дискретне зображення розподілу поточних  дебітів нафти і води видобувних свердловин та приймальної здатності (приймальності) нагнітальних свердловин по площі покладу. В межах площі покладу, обрисованого контуром нафтоносності в точках розміщення свердловин, показують круги радіусом </a:t>
            </a:r>
            <a:r>
              <a:rPr lang="en-AU" dirty="0" smtClean="0"/>
              <a:t>R = Q</a:t>
            </a:r>
            <a:r>
              <a:rPr lang="el-GR" dirty="0" smtClean="0"/>
              <a:t> </a:t>
            </a:r>
            <a:r>
              <a:rPr lang="uk-UA" dirty="0" smtClean="0"/>
              <a:t>у певному масштабі, де </a:t>
            </a:r>
            <a:r>
              <a:rPr lang="en-AU" dirty="0" smtClean="0"/>
              <a:t>Q – </a:t>
            </a:r>
            <a:r>
              <a:rPr lang="uk-UA" dirty="0" smtClean="0"/>
              <a:t>поточний дебіт (приймальність). Частку нафти в продукції виділяють у вигляді відповідного розміру сектора круга.</a:t>
            </a:r>
            <a:endParaRPr lang="uk-UA"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p_st"/>
          <p:cNvPicPr>
            <a:picLocks noChangeAspect="1" noChangeArrowheads="1"/>
          </p:cNvPicPr>
          <p:nvPr/>
        </p:nvPicPr>
        <p:blipFill>
          <a:blip r:embed="rId2" cstate="print"/>
          <a:srcRect/>
          <a:stretch>
            <a:fillRect/>
          </a:stretch>
        </p:blipFill>
        <p:spPr bwMode="auto">
          <a:xfrm>
            <a:off x="539552" y="598360"/>
            <a:ext cx="8208912" cy="5138067"/>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unnamed.jpg"/>
          <p:cNvPicPr/>
          <p:nvPr/>
        </p:nvPicPr>
        <p:blipFill>
          <a:blip r:embed="rId2" cstate="print"/>
          <a:srcRect t="5227" r="22114" b="27236"/>
          <a:stretch>
            <a:fillRect/>
          </a:stretch>
        </p:blipFill>
        <p:spPr>
          <a:xfrm>
            <a:off x="467544" y="620688"/>
            <a:ext cx="4968552" cy="5259960"/>
          </a:xfrm>
          <a:prstGeom prst="rect">
            <a:avLst/>
          </a:prstGeom>
        </p:spPr>
      </p:pic>
      <p:sp>
        <p:nvSpPr>
          <p:cNvPr id="3" name="Заголовок 2"/>
          <p:cNvSpPr>
            <a:spLocks noGrp="1"/>
          </p:cNvSpPr>
          <p:nvPr>
            <p:ph type="title"/>
          </p:nvPr>
        </p:nvSpPr>
        <p:spPr>
          <a:xfrm>
            <a:off x="5868144" y="548680"/>
            <a:ext cx="2891800" cy="3355816"/>
          </a:xfrm>
        </p:spPr>
        <p:txBody>
          <a:bodyPr>
            <a:normAutofit fontScale="90000"/>
          </a:bodyPr>
          <a:lstStyle/>
          <a:p>
            <a:r>
              <a:rPr lang="uk-UA" dirty="0" smtClean="0"/>
              <a:t>Карта розробки дослідної ділянки Долинського родовища</a:t>
            </a:r>
            <a:endParaRPr lang="uk-UA"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profil_2"/>
          <p:cNvPicPr>
            <a:picLocks noChangeAspect="1" noChangeArrowheads="1"/>
          </p:cNvPicPr>
          <p:nvPr/>
        </p:nvPicPr>
        <p:blipFill>
          <a:blip r:embed="rId2" cstate="print"/>
          <a:srcRect/>
          <a:stretch>
            <a:fillRect/>
          </a:stretch>
        </p:blipFill>
        <p:spPr bwMode="auto">
          <a:xfrm>
            <a:off x="1" y="0"/>
            <a:ext cx="13500992" cy="9080769"/>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1820206"/>
            <a:ext cx="7772400" cy="960722"/>
          </a:xfrm>
        </p:spPr>
        <p:txBody>
          <a:bodyPr>
            <a:normAutofit fontScale="90000"/>
          </a:bodyPr>
          <a:lstStyle/>
          <a:p>
            <a:r>
              <a:rPr lang="uk-UA" dirty="0" smtClean="0"/>
              <a:t>Категорії свердловин за призначенням</a:t>
            </a:r>
            <a:br>
              <a:rPr lang="uk-UA" dirty="0" smtClean="0"/>
            </a:br>
            <a:endParaRPr lang="uk-UA" dirty="0"/>
          </a:p>
        </p:txBody>
      </p:sp>
      <p:sp>
        <p:nvSpPr>
          <p:cNvPr id="5" name="Подзаголовок 4"/>
          <p:cNvSpPr>
            <a:spLocks noGrp="1"/>
          </p:cNvSpPr>
          <p:nvPr>
            <p:ph type="subTitle" idx="1"/>
          </p:nvPr>
        </p:nvSpPr>
        <p:spPr>
          <a:xfrm>
            <a:off x="722376" y="3685032"/>
            <a:ext cx="7772400" cy="2696296"/>
          </a:xfrm>
        </p:spPr>
        <p:txBody>
          <a:bodyPr>
            <a:normAutofit/>
          </a:bodyPr>
          <a:lstStyle/>
          <a:p>
            <a:pPr algn="just"/>
            <a:r>
              <a:rPr lang="uk-UA" dirty="0" smtClean="0">
                <a:solidFill>
                  <a:schemeClr val="tx1"/>
                </a:solidFill>
              </a:rPr>
              <a:t>За призначенням свердловини діляться на такі категорії:</a:t>
            </a:r>
          </a:p>
          <a:p>
            <a:pPr marL="514350" indent="-514350" algn="just">
              <a:buFont typeface="+mj-lt"/>
              <a:buAutoNum type="arabicPeriod"/>
            </a:pPr>
            <a:r>
              <a:rPr lang="uk-UA" dirty="0" smtClean="0">
                <a:solidFill>
                  <a:schemeClr val="tx1"/>
                </a:solidFill>
              </a:rPr>
              <a:t>структурні;</a:t>
            </a:r>
          </a:p>
          <a:p>
            <a:pPr marL="514350" indent="-514350" algn="just">
              <a:buFont typeface="+mj-lt"/>
              <a:buAutoNum type="arabicPeriod"/>
            </a:pPr>
            <a:r>
              <a:rPr lang="uk-UA" dirty="0" smtClean="0">
                <a:solidFill>
                  <a:schemeClr val="tx1"/>
                </a:solidFill>
              </a:rPr>
              <a:t>опорні;</a:t>
            </a:r>
          </a:p>
          <a:p>
            <a:pPr marL="514350" indent="-514350" algn="just">
              <a:buFont typeface="+mj-lt"/>
              <a:buAutoNum type="arabicPeriod"/>
            </a:pPr>
            <a:r>
              <a:rPr lang="uk-UA" dirty="0" smtClean="0">
                <a:solidFill>
                  <a:schemeClr val="tx1"/>
                </a:solidFill>
              </a:rPr>
              <a:t>параметричні; </a:t>
            </a:r>
          </a:p>
          <a:p>
            <a:pPr marL="514350" indent="-514350" algn="just">
              <a:buFont typeface="+mj-lt"/>
              <a:buAutoNum type="arabicPeriod"/>
            </a:pPr>
            <a:r>
              <a:rPr lang="uk-UA" dirty="0" smtClean="0">
                <a:solidFill>
                  <a:schemeClr val="tx1"/>
                </a:solidFill>
              </a:rPr>
              <a:t>пошукові; </a:t>
            </a:r>
          </a:p>
          <a:p>
            <a:pPr marL="514350" indent="-514350" algn="just">
              <a:buFont typeface="+mj-lt"/>
              <a:buAutoNum type="arabicPeriod"/>
            </a:pPr>
            <a:r>
              <a:rPr lang="uk-UA" dirty="0" smtClean="0">
                <a:solidFill>
                  <a:schemeClr val="tx1"/>
                </a:solidFill>
              </a:rPr>
              <a:t>розвідувальні;</a:t>
            </a:r>
          </a:p>
          <a:p>
            <a:pPr marL="514350" indent="-514350" algn="just">
              <a:buFont typeface="+mj-lt"/>
              <a:buAutoNum type="arabicPeriod"/>
            </a:pPr>
            <a:r>
              <a:rPr lang="uk-UA" dirty="0" smtClean="0">
                <a:solidFill>
                  <a:schemeClr val="tx1"/>
                </a:solidFill>
              </a:rPr>
              <a:t>експлуатаційні.</a:t>
            </a:r>
          </a:p>
          <a:p>
            <a:endParaRPr lang="uk-UA"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548680"/>
            <a:ext cx="7992888" cy="5632311"/>
          </a:xfrm>
          <a:prstGeom prst="rect">
            <a:avLst/>
          </a:prstGeom>
        </p:spPr>
        <p:txBody>
          <a:bodyPr wrap="square">
            <a:spAutoFit/>
          </a:bodyPr>
          <a:lstStyle/>
          <a:p>
            <a:r>
              <a:rPr lang="uk-UA" b="1" dirty="0" smtClean="0"/>
              <a:t>        Структурні </a:t>
            </a:r>
            <a:r>
              <a:rPr lang="uk-UA" dirty="0" smtClean="0"/>
              <a:t>свердловини призначені для виявлення і підготовки до пошуково-розвідувального буріння перспективних площ. За отриманими результатами вивчають тектоніку, стратиграфію, літологію та будують геологічні профілі.</a:t>
            </a:r>
          </a:p>
          <a:p>
            <a:r>
              <a:rPr lang="uk-UA" dirty="0" smtClean="0"/>
              <a:t>       </a:t>
            </a:r>
            <a:r>
              <a:rPr lang="uk-UA" b="1" dirty="0" smtClean="0"/>
              <a:t>Опорні</a:t>
            </a:r>
            <a:r>
              <a:rPr lang="uk-UA" dirty="0" smtClean="0"/>
              <a:t> свердловини призначені для вивчення геологічної будови і гідрогеологічних умов залягання порід у надрах Землі й виявлення можливостей знаходження в них родовищ нафти і газу.</a:t>
            </a:r>
          </a:p>
          <a:p>
            <a:r>
              <a:rPr lang="uk-UA" dirty="0" smtClean="0"/>
              <a:t>       </a:t>
            </a:r>
            <a:r>
              <a:rPr lang="uk-UA" b="1" dirty="0" smtClean="0"/>
              <a:t>Параметричні</a:t>
            </a:r>
            <a:r>
              <a:rPr lang="uk-UA" dirty="0" smtClean="0"/>
              <a:t> свердловини бурять для вивчення геологічної будови площі, оцінки перспектив нафтогазоносності, можливих зон нафтогазонакопичення, отримання літолого-стратиграфічної характеристики осадового чохла, вивчення розвитку колекторів та покришок, їх фільтраційноємнісних властивостей, термобаричних умов пластів, отримання геолого-геофізичної характеристики порід для підвищення достовірності сейсмічних і геофізичних робіт.</a:t>
            </a:r>
          </a:p>
          <a:p>
            <a:r>
              <a:rPr lang="uk-UA" b="1" dirty="0" smtClean="0"/>
              <a:t>      Пошуковими </a:t>
            </a:r>
            <a:r>
              <a:rPr lang="uk-UA" dirty="0" smtClean="0"/>
              <a:t>є свердловини, які бурять для пошуків нових родовищ (покладів) нафти і газу, а для нетрадиційних вуглеводневих систем - для підтвердження наявності такої перспективної системи.</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04664"/>
            <a:ext cx="8208912" cy="6001643"/>
          </a:xfrm>
          <a:prstGeom prst="rect">
            <a:avLst/>
          </a:prstGeom>
        </p:spPr>
        <p:txBody>
          <a:bodyPr wrap="square">
            <a:spAutoFit/>
          </a:bodyPr>
          <a:lstStyle/>
          <a:p>
            <a:r>
              <a:rPr lang="uk-UA" sz="1600" b="1" dirty="0" smtClean="0"/>
              <a:t>    Розвідувальні </a:t>
            </a:r>
            <a:r>
              <a:rPr lang="uk-UA" sz="1600" dirty="0" smtClean="0"/>
              <a:t>свердловини бурять на площах зі встановленою промисловою нафтогазоносністю з метою підготовки запасів нафти і газу промислових категорій в необхідному співвідношенні та отримання вихідних даних для складання проекту (технологічної схеми) промислової розробки родовища (покладу).</a:t>
            </a:r>
          </a:p>
          <a:p>
            <a:endParaRPr lang="uk-UA" sz="1600" dirty="0" smtClean="0"/>
          </a:p>
          <a:p>
            <a:r>
              <a:rPr lang="uk-UA" sz="1600" dirty="0" smtClean="0"/>
              <a:t>        Параметричні, пошукові або розвідувальні свердловини, під час випробування яких отримано промислові припливи нафти чи газу і які за результатами виконання геологічного завдання підтвердили промислову нафтогазоносність продуктивного горизонту, можуть бути переведені до експлуатаційного фонду свердловин без зміни їх початкового призначення, яке визначено проектом на влаштування свердловини.</a:t>
            </a:r>
          </a:p>
          <a:p>
            <a:r>
              <a:rPr lang="uk-UA" sz="1600" dirty="0" smtClean="0"/>
              <a:t>     </a:t>
            </a:r>
            <a:r>
              <a:rPr lang="uk-UA" sz="1600" b="1" dirty="0" smtClean="0"/>
              <a:t>Експлуатаційні</a:t>
            </a:r>
            <a:r>
              <a:rPr lang="uk-UA" sz="1600" dirty="0" smtClean="0"/>
              <a:t> свердловини призначені для розробки родовищ нафти і газу. До категорії експлуатаційних свердловин належать видобувні, нагнітальні, контрольні, оціночні, оціночно-експлуатаційні та спеціальні.</a:t>
            </a:r>
          </a:p>
          <a:p>
            <a:r>
              <a:rPr lang="uk-UA" sz="1600" dirty="0" smtClean="0"/>
              <a:t>      Фонд експлуатаційних свердловин формується протягом усього періоду розробки родовища (покладу).</a:t>
            </a:r>
          </a:p>
          <a:p>
            <a:endParaRPr lang="uk-UA" sz="1600" dirty="0" smtClean="0"/>
          </a:p>
          <a:p>
            <a:r>
              <a:rPr lang="uk-UA" sz="1600" dirty="0" smtClean="0"/>
              <a:t>      У проектних технологічних документах на промислову розробку може бути передбачений також </a:t>
            </a:r>
            <a:r>
              <a:rPr lang="uk-UA" sz="1600" b="1" dirty="0" smtClean="0"/>
              <a:t>резервний фонд </a:t>
            </a:r>
            <a:r>
              <a:rPr lang="uk-UA" sz="1600" dirty="0" smtClean="0"/>
              <a:t>свердловин, необхідність буріння і місцеположення яких визначає спеціалізована організація, установа разом із користувачем надрами під час проектування розробки та розбурювання родовища.</a:t>
            </a:r>
            <a:endParaRPr lang="uk-UA" sz="16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2376" y="1820206"/>
            <a:ext cx="7772400" cy="1104738"/>
          </a:xfrm>
        </p:spPr>
        <p:txBody>
          <a:bodyPr>
            <a:normAutofit/>
          </a:bodyPr>
          <a:lstStyle/>
          <a:p>
            <a:r>
              <a:rPr lang="uk-UA" sz="3200" dirty="0" smtClean="0"/>
              <a:t>Експлуатаційні свердловини</a:t>
            </a:r>
            <a:endParaRPr lang="uk-UA" sz="3200" dirty="0"/>
          </a:p>
        </p:txBody>
      </p:sp>
      <p:sp>
        <p:nvSpPr>
          <p:cNvPr id="3" name="Подзаголовок 2"/>
          <p:cNvSpPr>
            <a:spLocks noGrp="1"/>
          </p:cNvSpPr>
          <p:nvPr>
            <p:ph type="subTitle" idx="1"/>
          </p:nvPr>
        </p:nvSpPr>
        <p:spPr>
          <a:xfrm>
            <a:off x="722376" y="3685032"/>
            <a:ext cx="7772400" cy="2408264"/>
          </a:xfrm>
        </p:spPr>
        <p:txBody>
          <a:bodyPr>
            <a:normAutofit fontScale="92500" lnSpcReduction="10000"/>
          </a:bodyPr>
          <a:lstStyle/>
          <a:p>
            <a:pPr algn="l"/>
            <a:r>
              <a:rPr lang="uk-UA" dirty="0" smtClean="0">
                <a:solidFill>
                  <a:schemeClr val="tx1"/>
                </a:solidFill>
              </a:rPr>
              <a:t>       Експлуатаційні свердловини призначені для розробки родовищ нафти і газу. До категорії експлуатаційних свердловин належать:</a:t>
            </a:r>
          </a:p>
          <a:p>
            <a:pPr algn="l"/>
            <a:r>
              <a:rPr lang="uk-UA" dirty="0" smtClean="0">
                <a:solidFill>
                  <a:schemeClr val="tx1"/>
                </a:solidFill>
              </a:rPr>
              <a:t>1. видобувні;</a:t>
            </a:r>
          </a:p>
          <a:p>
            <a:pPr algn="l"/>
            <a:r>
              <a:rPr lang="uk-UA" dirty="0" smtClean="0">
                <a:solidFill>
                  <a:schemeClr val="tx1"/>
                </a:solidFill>
              </a:rPr>
              <a:t>2. нагнітальні;</a:t>
            </a:r>
          </a:p>
          <a:p>
            <a:pPr algn="l"/>
            <a:r>
              <a:rPr lang="uk-UA" dirty="0" smtClean="0">
                <a:solidFill>
                  <a:schemeClr val="tx1"/>
                </a:solidFill>
              </a:rPr>
              <a:t>3. контрольні;</a:t>
            </a:r>
          </a:p>
          <a:p>
            <a:pPr algn="l"/>
            <a:r>
              <a:rPr lang="uk-UA" dirty="0" smtClean="0">
                <a:solidFill>
                  <a:schemeClr val="tx1"/>
                </a:solidFill>
              </a:rPr>
              <a:t>4. оціночні;</a:t>
            </a:r>
          </a:p>
          <a:p>
            <a:pPr algn="l"/>
            <a:r>
              <a:rPr lang="uk-UA" dirty="0" smtClean="0">
                <a:solidFill>
                  <a:schemeClr val="tx1"/>
                </a:solidFill>
              </a:rPr>
              <a:t>5. оціночно-експлуатаційні;</a:t>
            </a:r>
          </a:p>
          <a:p>
            <a:pPr algn="l"/>
            <a:r>
              <a:rPr lang="uk-UA" dirty="0" smtClean="0">
                <a:solidFill>
                  <a:schemeClr val="tx1"/>
                </a:solidFill>
              </a:rPr>
              <a:t>6. спеціальні.</a:t>
            </a:r>
            <a:endParaRPr lang="uk-UA"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916832"/>
            <a:ext cx="7344816" cy="4247317"/>
          </a:xfrm>
          <a:prstGeom prst="rect">
            <a:avLst/>
          </a:prstGeom>
        </p:spPr>
        <p:txBody>
          <a:bodyPr wrap="square">
            <a:spAutoFit/>
          </a:bodyPr>
          <a:lstStyle/>
          <a:p>
            <a:pPr algn="ctr"/>
            <a:r>
              <a:rPr lang="uk-UA" b="1" dirty="0" smtClean="0"/>
              <a:t>Родовищ-гіганти, запаси яких перевищують 0,5 млрд.  т нафти</a:t>
            </a:r>
            <a:r>
              <a:rPr lang="uk-UA" dirty="0" smtClean="0"/>
              <a:t> </a:t>
            </a:r>
          </a:p>
          <a:p>
            <a:pPr algn="ctr"/>
            <a:endParaRPr lang="uk-UA" dirty="0" smtClean="0"/>
          </a:p>
          <a:p>
            <a:pPr algn="ctr"/>
            <a:r>
              <a:rPr lang="uk-UA" dirty="0" smtClean="0"/>
              <a:t> </a:t>
            </a:r>
          </a:p>
          <a:p>
            <a:pPr algn="ctr"/>
            <a:r>
              <a:rPr lang="uk-UA" dirty="0" smtClean="0"/>
              <a:t>Їх є близько 30, серед  яких  найбільші:</a:t>
            </a:r>
          </a:p>
          <a:p>
            <a:r>
              <a:rPr lang="uk-UA" b="1" dirty="0" smtClean="0"/>
              <a:t>мексиканське -</a:t>
            </a:r>
            <a:r>
              <a:rPr lang="uk-UA" dirty="0" smtClean="0"/>
              <a:t> </a:t>
            </a:r>
            <a:r>
              <a:rPr lang="uk-UA" dirty="0" err="1" smtClean="0"/>
              <a:t>Чиконтепек</a:t>
            </a:r>
            <a:r>
              <a:rPr lang="uk-UA" dirty="0" smtClean="0"/>
              <a:t> (первинні  запаси 19 </a:t>
            </a:r>
            <a:r>
              <a:rPr lang="uk-UA" dirty="0" err="1" smtClean="0"/>
              <a:t>млд</a:t>
            </a:r>
            <a:r>
              <a:rPr lang="uk-UA" dirty="0" smtClean="0"/>
              <a:t>. т)</a:t>
            </a:r>
            <a:endParaRPr lang="uk-UA" b="1" dirty="0" smtClean="0"/>
          </a:p>
          <a:p>
            <a:r>
              <a:rPr lang="uk-UA" b="1" dirty="0" smtClean="0"/>
              <a:t>аравійські</a:t>
            </a:r>
            <a:r>
              <a:rPr lang="uk-UA" dirty="0" smtClean="0"/>
              <a:t> –  </a:t>
            </a:r>
            <a:r>
              <a:rPr lang="uk-UA" dirty="0" err="1" smtClean="0"/>
              <a:t>Аль-Гавар</a:t>
            </a:r>
            <a:r>
              <a:rPr lang="uk-UA" dirty="0" smtClean="0"/>
              <a:t>(–  10,1 млрд.  т), </a:t>
            </a:r>
            <a:r>
              <a:rPr lang="uk-UA" dirty="0" err="1" smtClean="0"/>
              <a:t>Сафанія-Хафджі</a:t>
            </a:r>
            <a:r>
              <a:rPr lang="uk-UA" dirty="0" smtClean="0"/>
              <a:t> (4,1  млрд. т); </a:t>
            </a:r>
          </a:p>
          <a:p>
            <a:r>
              <a:rPr lang="uk-UA" b="1" dirty="0" smtClean="0"/>
              <a:t>кувейтське</a:t>
            </a:r>
            <a:r>
              <a:rPr lang="uk-UA" dirty="0" smtClean="0"/>
              <a:t> –  Великий </a:t>
            </a:r>
            <a:r>
              <a:rPr lang="uk-UA" dirty="0" err="1" smtClean="0"/>
              <a:t>Бурган</a:t>
            </a:r>
            <a:r>
              <a:rPr lang="uk-UA" dirty="0" smtClean="0"/>
              <a:t> (9,9 млрд. т); </a:t>
            </a:r>
          </a:p>
          <a:p>
            <a:r>
              <a:rPr lang="uk-UA" b="1" dirty="0" smtClean="0"/>
              <a:t>іракські</a:t>
            </a:r>
            <a:r>
              <a:rPr lang="uk-UA" dirty="0" smtClean="0"/>
              <a:t> – </a:t>
            </a:r>
            <a:r>
              <a:rPr lang="uk-UA" dirty="0" err="1" smtClean="0"/>
              <a:t>Ер-Румайла</a:t>
            </a:r>
            <a:r>
              <a:rPr lang="uk-UA" dirty="0" smtClean="0"/>
              <a:t> (2,7 млрд. т), </a:t>
            </a:r>
            <a:r>
              <a:rPr lang="uk-UA" dirty="0" err="1" smtClean="0"/>
              <a:t>Кіркук</a:t>
            </a:r>
            <a:r>
              <a:rPr lang="uk-UA" dirty="0" smtClean="0"/>
              <a:t> (2,2 млрд. т), </a:t>
            </a:r>
            <a:r>
              <a:rPr lang="uk-UA" b="1" dirty="0" smtClean="0"/>
              <a:t>іранські</a:t>
            </a:r>
            <a:r>
              <a:rPr lang="uk-UA" dirty="0" smtClean="0"/>
              <a:t> – </a:t>
            </a:r>
            <a:r>
              <a:rPr lang="uk-UA" dirty="0" err="1" smtClean="0"/>
              <a:t>Ахваз</a:t>
            </a:r>
            <a:r>
              <a:rPr lang="uk-UA" dirty="0" smtClean="0"/>
              <a:t> (2,4 млрд.  т), Марун (2,2 млрд.  т), </a:t>
            </a:r>
            <a:r>
              <a:rPr lang="uk-UA" dirty="0" err="1" smtClean="0"/>
              <a:t>Гечсаран</a:t>
            </a:r>
            <a:r>
              <a:rPr lang="uk-UA" dirty="0" smtClean="0"/>
              <a:t> (2,1  </a:t>
            </a:r>
            <a:r>
              <a:rPr lang="uk-UA" dirty="0" err="1" smtClean="0"/>
              <a:t>млрд.т</a:t>
            </a:r>
            <a:r>
              <a:rPr lang="uk-UA" dirty="0" smtClean="0"/>
              <a:t>), </a:t>
            </a:r>
          </a:p>
          <a:p>
            <a:r>
              <a:rPr lang="uk-UA" b="1" dirty="0" smtClean="0"/>
              <a:t>венесуельське</a:t>
            </a:r>
            <a:r>
              <a:rPr lang="uk-UA" dirty="0" smtClean="0"/>
              <a:t> –  Шельф  Болівар (4,8 млрд.  т);  </a:t>
            </a:r>
            <a:r>
              <a:rPr lang="uk-UA" b="1" dirty="0" smtClean="0"/>
              <a:t>російські</a:t>
            </a:r>
            <a:r>
              <a:rPr lang="uk-UA" dirty="0" smtClean="0"/>
              <a:t> – </a:t>
            </a:r>
            <a:r>
              <a:rPr lang="uk-UA" dirty="0" err="1" smtClean="0"/>
              <a:t>Ромашкінське</a:t>
            </a:r>
            <a:r>
              <a:rPr lang="uk-UA" dirty="0" smtClean="0"/>
              <a:t> (3,0 млрд.  т),  </a:t>
            </a:r>
            <a:r>
              <a:rPr lang="uk-UA" dirty="0" err="1" smtClean="0"/>
              <a:t>Самотлор</a:t>
            </a:r>
            <a:r>
              <a:rPr lang="uk-UA" dirty="0" smtClean="0"/>
              <a:t> (2,7 млрд.  т),  </a:t>
            </a:r>
            <a:r>
              <a:rPr lang="uk-UA" dirty="0" err="1" smtClean="0"/>
              <a:t>Приобське</a:t>
            </a:r>
            <a:r>
              <a:rPr lang="uk-UA" dirty="0" smtClean="0"/>
              <a:t> (2,4 млрд. т). </a:t>
            </a:r>
            <a:endParaRPr lang="uk-UA"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1700808"/>
            <a:ext cx="7772400" cy="864096"/>
          </a:xfrm>
        </p:spPr>
        <p:txBody>
          <a:bodyPr>
            <a:normAutofit fontScale="90000"/>
          </a:bodyPr>
          <a:lstStyle/>
          <a:p>
            <a:pPr algn="ctr"/>
            <a:r>
              <a:rPr lang="uk-UA" sz="3200" dirty="0" smtClean="0"/>
              <a:t>Розподіл видобувних свердловин за дебітом</a:t>
            </a:r>
            <a:endParaRPr lang="uk-UA" sz="3200" dirty="0"/>
          </a:p>
        </p:txBody>
      </p:sp>
      <p:sp>
        <p:nvSpPr>
          <p:cNvPr id="5" name="Подзаголовок 4"/>
          <p:cNvSpPr>
            <a:spLocks noGrp="1"/>
          </p:cNvSpPr>
          <p:nvPr>
            <p:ph type="subTitle" idx="1"/>
          </p:nvPr>
        </p:nvSpPr>
        <p:spPr>
          <a:xfrm>
            <a:off x="722376" y="2780928"/>
            <a:ext cx="7772400" cy="3744416"/>
          </a:xfrm>
        </p:spPr>
        <p:txBody>
          <a:bodyPr>
            <a:normAutofit/>
          </a:bodyPr>
          <a:lstStyle/>
          <a:p>
            <a:pPr algn="l"/>
            <a:endParaRPr lang="uk-UA" dirty="0" smtClean="0"/>
          </a:p>
          <a:p>
            <a:pPr algn="l"/>
            <a:endParaRPr lang="uk-UA" dirty="0" smtClean="0"/>
          </a:p>
          <a:p>
            <a:pPr algn="l"/>
            <a:endParaRPr lang="uk-UA" dirty="0" smtClean="0"/>
          </a:p>
          <a:p>
            <a:pPr algn="l"/>
            <a:r>
              <a:rPr lang="uk-UA" dirty="0" smtClean="0"/>
              <a:t>       За робочим дебітом видобувні нафтові свердловини поділяють на п’ять груп:</a:t>
            </a:r>
          </a:p>
          <a:p>
            <a:pPr algn="l"/>
            <a:r>
              <a:rPr lang="uk-UA" dirty="0" smtClean="0"/>
              <a:t>1.Низькодебітні з дебітом менше 1,5 т/добу;</a:t>
            </a:r>
          </a:p>
          <a:p>
            <a:pPr algn="l"/>
            <a:r>
              <a:rPr lang="uk-UA" dirty="0" smtClean="0"/>
              <a:t>2.Малодебітні з дебітом нафти від 1,5 до 15 т/добу;</a:t>
            </a:r>
          </a:p>
          <a:p>
            <a:pPr algn="l"/>
            <a:r>
              <a:rPr lang="uk-UA" dirty="0" smtClean="0"/>
              <a:t>3.Середньодебітні з дебітом нафти від 15 до 25 т/добу;</a:t>
            </a:r>
          </a:p>
          <a:p>
            <a:pPr algn="l"/>
            <a:r>
              <a:rPr lang="uk-UA" dirty="0" smtClean="0"/>
              <a:t>4.Високодебітні з дебітом нафти від 25 до 200 т/добу;</a:t>
            </a:r>
          </a:p>
          <a:p>
            <a:pPr algn="l"/>
            <a:r>
              <a:rPr lang="uk-UA" dirty="0" smtClean="0"/>
              <a:t>5.Надвисокодебітні з дебітом нафти більше 200 т/добу.</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1820206"/>
            <a:ext cx="7772400" cy="384658"/>
          </a:xfrm>
        </p:spPr>
        <p:txBody>
          <a:bodyPr>
            <a:normAutofit fontScale="90000"/>
          </a:bodyPr>
          <a:lstStyle/>
          <a:p>
            <a:r>
              <a:rPr lang="uk-UA" sz="3200" dirty="0" smtClean="0"/>
              <a:t>Нагнітальні свердловини</a:t>
            </a:r>
            <a:endParaRPr lang="uk-UA" sz="3200" dirty="0"/>
          </a:p>
        </p:txBody>
      </p:sp>
      <p:sp>
        <p:nvSpPr>
          <p:cNvPr id="5" name="Подзаголовок 4"/>
          <p:cNvSpPr>
            <a:spLocks noGrp="1"/>
          </p:cNvSpPr>
          <p:nvPr>
            <p:ph type="subTitle" idx="1"/>
          </p:nvPr>
        </p:nvSpPr>
        <p:spPr>
          <a:xfrm>
            <a:off x="539552" y="2276872"/>
            <a:ext cx="8136904" cy="4104456"/>
          </a:xfrm>
        </p:spPr>
        <p:txBody>
          <a:bodyPr>
            <a:normAutofit fontScale="85000" lnSpcReduction="20000"/>
          </a:bodyPr>
          <a:lstStyle/>
          <a:p>
            <a:pPr algn="just"/>
            <a:r>
              <a:rPr lang="uk-UA" dirty="0" smtClean="0">
                <a:solidFill>
                  <a:schemeClr val="tx1"/>
                </a:solidFill>
              </a:rPr>
              <a:t>       Нагнітальні свердловини призначені для закачування в пласт агентів впливу (газу, азоту, технічної води, пари) для підтримання пластового тиску в покладі або методів впливу на нафтові поклади , зниження в’язкості нафти. Нагнітальні свердловини можуть використовуватись для закачування (повернення) супутніх пластових вод, які видобуті в процесі експлуатації свердловин, в дозволені для нагнітання пласти.</a:t>
            </a:r>
          </a:p>
          <a:p>
            <a:pPr algn="just"/>
            <a:r>
              <a:rPr lang="uk-UA" dirty="0" smtClean="0">
                <a:solidFill>
                  <a:schemeClr val="tx1"/>
                </a:solidFill>
              </a:rPr>
              <a:t>      Залежно від розміщення свердловин щодо контурів нафто-, газо- і водоносності за прийнятою системою впливу нагнітальні свердловини можуть бути законтурними, приконтурними, внутрішньоконтурними. У процесі розробки до числа нагнітальних свердловин з метою перенесення ліній нагнітання, створення додаткових і розвитку існуючих ліній «розрізання», організації локального заводнення можуть переводитись видобувні свердловини.</a:t>
            </a:r>
          </a:p>
          <a:p>
            <a:pPr algn="just"/>
            <a:r>
              <a:rPr lang="uk-UA" dirty="0" smtClean="0">
                <a:solidFill>
                  <a:schemeClr val="tx1"/>
                </a:solidFill>
              </a:rPr>
              <a:t>      Конструкція нагнітальних свердловин повинна забезпечувати безпеку процесу нагнітання, дотримання вимог з охорони навколишнього природного середовища. Частина нагнітальних свердловин може тимчасово використовуватись як видобувні.</a:t>
            </a:r>
          </a:p>
          <a:p>
            <a:pPr algn="l"/>
            <a:endParaRPr lang="uk-UA" dirty="0">
              <a:solidFill>
                <a:schemeClr val="tx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1820206"/>
            <a:ext cx="7772400" cy="312650"/>
          </a:xfrm>
        </p:spPr>
        <p:txBody>
          <a:bodyPr>
            <a:normAutofit fontScale="90000"/>
          </a:bodyPr>
          <a:lstStyle/>
          <a:p>
            <a:r>
              <a:rPr lang="uk-UA" sz="2400" dirty="0" smtClean="0"/>
              <a:t>Контрольні свердловини</a:t>
            </a:r>
            <a:endParaRPr lang="uk-UA" sz="2400" dirty="0"/>
          </a:p>
        </p:txBody>
      </p:sp>
      <p:sp>
        <p:nvSpPr>
          <p:cNvPr id="5" name="Подзаголовок 4"/>
          <p:cNvSpPr>
            <a:spLocks noGrp="1"/>
          </p:cNvSpPr>
          <p:nvPr>
            <p:ph type="subTitle" idx="1"/>
          </p:nvPr>
        </p:nvSpPr>
        <p:spPr>
          <a:xfrm>
            <a:off x="395536" y="2204864"/>
            <a:ext cx="8208912" cy="4248472"/>
          </a:xfrm>
        </p:spPr>
        <p:txBody>
          <a:bodyPr>
            <a:normAutofit fontScale="77500" lnSpcReduction="20000"/>
          </a:bodyPr>
          <a:lstStyle/>
          <a:p>
            <a:pPr algn="just"/>
            <a:r>
              <a:rPr lang="uk-UA" dirty="0" smtClean="0">
                <a:solidFill>
                  <a:schemeClr val="tx1"/>
                </a:solidFill>
              </a:rPr>
              <a:t>     Контрольні (спостережні, п’єзометричні) свердловини призначені для здійснення контролю за розробкою родовищ (покладів):</a:t>
            </a:r>
          </a:p>
          <a:p>
            <a:pPr algn="just"/>
            <a:r>
              <a:rPr lang="uk-UA" dirty="0" smtClean="0">
                <a:solidFill>
                  <a:schemeClr val="tx1"/>
                </a:solidFill>
              </a:rPr>
              <a:t>спостережні - для спостереження за зміною положення водонафтового, газонафтового і газоводяного контактів, за зміною нафтогазоводонасиченості пласта під час розробки покладу. </a:t>
            </a:r>
          </a:p>
          <a:p>
            <a:pPr algn="just"/>
            <a:r>
              <a:rPr lang="uk-UA" dirty="0" smtClean="0">
                <a:solidFill>
                  <a:schemeClr val="tx1"/>
                </a:solidFill>
              </a:rPr>
              <a:t>     До фонду </a:t>
            </a:r>
            <a:r>
              <a:rPr lang="uk-UA" b="1" dirty="0" smtClean="0">
                <a:solidFill>
                  <a:schemeClr val="tx1"/>
                </a:solidFill>
              </a:rPr>
              <a:t>спостережних</a:t>
            </a:r>
            <a:r>
              <a:rPr lang="uk-UA" dirty="0" smtClean="0">
                <a:solidFill>
                  <a:schemeClr val="tx1"/>
                </a:solidFill>
              </a:rPr>
              <a:t> можуть передаватися свердловини всіх категорій за їх проектним призначенням, які дали непромисловий приплив вуглеводнів, опинилися поза контуром промислової нафтогазоносності або розкрили газові шапки газонафтових (нафтогазових) покладів;</a:t>
            </a:r>
          </a:p>
          <a:p>
            <a:pPr algn="just"/>
            <a:r>
              <a:rPr lang="uk-UA" dirty="0" smtClean="0">
                <a:solidFill>
                  <a:schemeClr val="tx1"/>
                </a:solidFill>
              </a:rPr>
              <a:t>    </a:t>
            </a:r>
            <a:r>
              <a:rPr lang="uk-UA" b="1" dirty="0" smtClean="0">
                <a:solidFill>
                  <a:schemeClr val="tx1"/>
                </a:solidFill>
              </a:rPr>
              <a:t>П’єзометричні</a:t>
            </a:r>
            <a:r>
              <a:rPr lang="uk-UA" dirty="0" smtClean="0">
                <a:solidFill>
                  <a:schemeClr val="tx1"/>
                </a:solidFill>
              </a:rPr>
              <a:t> - для спостереження за зміною пластового тиску в </a:t>
            </a:r>
            <a:r>
              <a:rPr lang="uk-UA" dirty="0" err="1" smtClean="0">
                <a:solidFill>
                  <a:schemeClr val="tx1"/>
                </a:solidFill>
              </a:rPr>
              <a:t>законтурній</a:t>
            </a:r>
            <a:r>
              <a:rPr lang="uk-UA" dirty="0" smtClean="0">
                <a:solidFill>
                  <a:schemeClr val="tx1"/>
                </a:solidFill>
              </a:rPr>
              <a:t> частині покладу, в газовій шапці та нафтовій зоні пласта в результаті розробки покладів, а також для проведення в них досліджень з вивчення неоднорідності будови покладу та гідродинамічного зв’язку як між пластами всередині експлуатаційного об’єкта, а також з іншими експлуатаційними об’єктами або водоносними горизонтами.     П’єзометричні свердловини рекомендується підбирати з числа видобувних та нагнітальних свердловин, які неможливо використати для видобування. Необхідність буріння додаткових п’єзометричних свердловин та їх місце розташування визначають під час аналізу розробки</a:t>
            </a:r>
          </a:p>
          <a:p>
            <a:pPr algn="just"/>
            <a:endParaRPr lang="uk-UA"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1820206"/>
            <a:ext cx="7772400" cy="1032730"/>
          </a:xfrm>
        </p:spPr>
        <p:txBody>
          <a:bodyPr>
            <a:normAutofit/>
          </a:bodyPr>
          <a:lstStyle/>
          <a:p>
            <a:r>
              <a:rPr lang="uk-UA" sz="2800" dirty="0" smtClean="0"/>
              <a:t>Оціночні і оціночно-експлуатаційні свердловини</a:t>
            </a:r>
            <a:endParaRPr lang="uk-UA" sz="2800" dirty="0"/>
          </a:p>
        </p:txBody>
      </p:sp>
      <p:sp>
        <p:nvSpPr>
          <p:cNvPr id="5" name="Подзаголовок 4"/>
          <p:cNvSpPr>
            <a:spLocks noGrp="1"/>
          </p:cNvSpPr>
          <p:nvPr>
            <p:ph type="subTitle" idx="1"/>
          </p:nvPr>
        </p:nvSpPr>
        <p:spPr>
          <a:xfrm>
            <a:off x="539552" y="2924944"/>
            <a:ext cx="8280920" cy="3312368"/>
          </a:xfrm>
        </p:spPr>
        <p:txBody>
          <a:bodyPr>
            <a:normAutofit fontScale="85000" lnSpcReduction="10000"/>
          </a:bodyPr>
          <a:lstStyle/>
          <a:p>
            <a:pPr algn="just"/>
            <a:r>
              <a:rPr lang="uk-UA" dirty="0" smtClean="0">
                <a:solidFill>
                  <a:schemeClr val="tx1"/>
                </a:solidFill>
              </a:rPr>
              <a:t>     </a:t>
            </a:r>
          </a:p>
          <a:p>
            <a:pPr algn="just"/>
            <a:endParaRPr lang="uk-UA" dirty="0" smtClean="0">
              <a:solidFill>
                <a:schemeClr val="tx1"/>
              </a:solidFill>
            </a:endParaRPr>
          </a:p>
          <a:p>
            <a:pPr algn="just"/>
            <a:endParaRPr lang="uk-UA" dirty="0" smtClean="0">
              <a:solidFill>
                <a:schemeClr val="tx1"/>
              </a:solidFill>
            </a:endParaRPr>
          </a:p>
          <a:p>
            <a:pPr algn="just"/>
            <a:r>
              <a:rPr lang="uk-UA" dirty="0" smtClean="0">
                <a:solidFill>
                  <a:schemeClr val="tx1"/>
                </a:solidFill>
              </a:rPr>
              <a:t>      </a:t>
            </a:r>
            <a:r>
              <a:rPr lang="uk-UA" b="1" dirty="0" smtClean="0">
                <a:solidFill>
                  <a:schemeClr val="tx1"/>
                </a:solidFill>
              </a:rPr>
              <a:t>Оціночні</a:t>
            </a:r>
            <a:r>
              <a:rPr lang="uk-UA" dirty="0" smtClean="0">
                <a:solidFill>
                  <a:schemeClr val="tx1"/>
                </a:solidFill>
              </a:rPr>
              <a:t> свердловини бурять на родовищах, що перебувають у дослідно-промисловій розробці, з метою уточнення параметрів і режиму роботи пластів, отримання даних для підрахунку запасів вуглеводнів методом матеріального балансу (падіння пластового тиску) або іншими методами, виявлення і уточнення границь відокремлених продуктивних ділянок, оцінки вироблення їх запасів.</a:t>
            </a:r>
          </a:p>
          <a:p>
            <a:pPr algn="just"/>
            <a:r>
              <a:rPr lang="uk-UA" dirty="0" smtClean="0">
                <a:solidFill>
                  <a:schemeClr val="tx1"/>
                </a:solidFill>
              </a:rPr>
              <a:t>      </a:t>
            </a:r>
            <a:r>
              <a:rPr lang="uk-UA" b="1" dirty="0" smtClean="0">
                <a:solidFill>
                  <a:schemeClr val="tx1"/>
                </a:solidFill>
              </a:rPr>
              <a:t>Оціночно-експлуатаційні</a:t>
            </a:r>
            <a:r>
              <a:rPr lang="uk-UA" dirty="0" smtClean="0">
                <a:solidFill>
                  <a:schemeClr val="tx1"/>
                </a:solidFill>
              </a:rPr>
              <a:t> свердловини бурять на родовищах, що перебувають у промисловій розробці, в полі розвіданих запасів з випробуванням нерозкритих на родовищі покладів для уточнення їх якісних і кількісних показників (дорозвідка). Надалі ці свердловини можуть мати інше призначення.</a:t>
            </a:r>
          </a:p>
          <a:p>
            <a:endParaRPr lang="uk-UA"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3568" y="1556792"/>
            <a:ext cx="7772400" cy="672690"/>
          </a:xfrm>
        </p:spPr>
        <p:txBody>
          <a:bodyPr>
            <a:normAutofit fontScale="90000"/>
          </a:bodyPr>
          <a:lstStyle/>
          <a:p>
            <a:r>
              <a:rPr lang="uk-UA" b="0" dirty="0" smtClean="0"/>
              <a:t>Спеціальні свердловини</a:t>
            </a:r>
            <a:endParaRPr lang="uk-UA" dirty="0"/>
          </a:p>
        </p:txBody>
      </p:sp>
      <p:sp>
        <p:nvSpPr>
          <p:cNvPr id="5" name="Подзаголовок 4"/>
          <p:cNvSpPr>
            <a:spLocks noGrp="1"/>
          </p:cNvSpPr>
          <p:nvPr>
            <p:ph type="subTitle" idx="1"/>
          </p:nvPr>
        </p:nvSpPr>
        <p:spPr>
          <a:xfrm>
            <a:off x="722376" y="3685032"/>
            <a:ext cx="7772400" cy="2624288"/>
          </a:xfrm>
        </p:spPr>
        <p:txBody>
          <a:bodyPr>
            <a:normAutofit fontScale="85000" lnSpcReduction="10000"/>
          </a:bodyPr>
          <a:lstStyle/>
          <a:p>
            <a:pPr algn="just"/>
            <a:r>
              <a:rPr lang="uk-UA" dirty="0" smtClean="0">
                <a:solidFill>
                  <a:schemeClr val="tx1"/>
                </a:solidFill>
              </a:rPr>
              <a:t>    </a:t>
            </a:r>
            <a:r>
              <a:rPr lang="uk-UA" b="1" dirty="0" smtClean="0">
                <a:solidFill>
                  <a:schemeClr val="tx1"/>
                </a:solidFill>
              </a:rPr>
              <a:t>Спеціальні</a:t>
            </a:r>
            <a:r>
              <a:rPr lang="uk-UA" dirty="0" smtClean="0">
                <a:solidFill>
                  <a:schemeClr val="tx1"/>
                </a:solidFill>
              </a:rPr>
              <a:t> свердловини призначені для видобутку технічної води, скидання промислових вод, ліквідації відкритих фонтанів нафти і газу, закачування газу для його зберігання у підземних сховищах газу.</a:t>
            </a:r>
          </a:p>
          <a:p>
            <a:pPr algn="just"/>
            <a:r>
              <a:rPr lang="uk-UA" b="1" dirty="0" smtClean="0">
                <a:solidFill>
                  <a:schemeClr val="tx1"/>
                </a:solidFill>
              </a:rPr>
              <a:t>    Водозабірні </a:t>
            </a:r>
            <a:r>
              <a:rPr lang="uk-UA" dirty="0" smtClean="0">
                <a:solidFill>
                  <a:schemeClr val="tx1"/>
                </a:solidFill>
              </a:rPr>
              <a:t>свердловини призначені для водопостачання на технологічні потреби, зокрема при бурінні свердловин, підтриманні пластового тиску в процесі розробки тощо.</a:t>
            </a:r>
          </a:p>
          <a:p>
            <a:pPr algn="just"/>
            <a:r>
              <a:rPr lang="uk-UA" dirty="0" smtClean="0">
                <a:solidFill>
                  <a:schemeClr val="tx1"/>
                </a:solidFill>
              </a:rPr>
              <a:t>     </a:t>
            </a:r>
            <a:r>
              <a:rPr lang="uk-UA" b="1" dirty="0" smtClean="0">
                <a:solidFill>
                  <a:schemeClr val="tx1"/>
                </a:solidFill>
              </a:rPr>
              <a:t>Поглиналь</a:t>
            </a:r>
            <a:r>
              <a:rPr lang="uk-UA" dirty="0" smtClean="0">
                <a:solidFill>
                  <a:schemeClr val="tx1"/>
                </a:solidFill>
              </a:rPr>
              <a:t>ні свердловини призначені для закачування </a:t>
            </a:r>
            <a:r>
              <a:rPr lang="uk-UA" dirty="0" err="1" smtClean="0">
                <a:solidFill>
                  <a:schemeClr val="tx1"/>
                </a:solidFill>
              </a:rPr>
              <a:t>супутньо-пластових</a:t>
            </a:r>
            <a:r>
              <a:rPr lang="uk-UA" dirty="0" smtClean="0">
                <a:solidFill>
                  <a:schemeClr val="tx1"/>
                </a:solidFill>
              </a:rPr>
              <a:t> та промислових вод з родовищ, що розробляються, у підземні водоносні горизонти, що </a:t>
            </a:r>
            <a:r>
              <a:rPr lang="uk-UA" dirty="0" err="1" smtClean="0">
                <a:solidFill>
                  <a:schemeClr val="tx1"/>
                </a:solidFill>
              </a:rPr>
              <a:t>гідродинамічно</a:t>
            </a:r>
            <a:r>
              <a:rPr lang="uk-UA" dirty="0" smtClean="0">
                <a:solidFill>
                  <a:schemeClr val="tx1"/>
                </a:solidFill>
              </a:rPr>
              <a:t> не пов’язані з горизонтами питних вод.</a:t>
            </a:r>
          </a:p>
          <a:p>
            <a:endParaRPr lang="uk-UA"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539552" y="1268760"/>
            <a:ext cx="7772400" cy="648072"/>
          </a:xfrm>
        </p:spPr>
        <p:txBody>
          <a:bodyPr>
            <a:normAutofit/>
          </a:bodyPr>
          <a:lstStyle/>
          <a:p>
            <a:r>
              <a:rPr lang="uk-UA" sz="2800" dirty="0" smtClean="0"/>
              <a:t>Свердловини-дублери</a:t>
            </a:r>
            <a:endParaRPr lang="uk-UA" sz="2800" dirty="0"/>
          </a:p>
        </p:txBody>
      </p:sp>
      <p:sp>
        <p:nvSpPr>
          <p:cNvPr id="5" name="Подзаголовок 4"/>
          <p:cNvSpPr>
            <a:spLocks noGrp="1"/>
          </p:cNvSpPr>
          <p:nvPr>
            <p:ph type="subTitle" idx="1"/>
          </p:nvPr>
        </p:nvSpPr>
        <p:spPr>
          <a:xfrm>
            <a:off x="722376" y="3685032"/>
            <a:ext cx="7772400" cy="2336256"/>
          </a:xfrm>
        </p:spPr>
        <p:txBody>
          <a:bodyPr>
            <a:normAutofit lnSpcReduction="10000"/>
          </a:bodyPr>
          <a:lstStyle/>
          <a:p>
            <a:pPr algn="just"/>
            <a:r>
              <a:rPr lang="uk-UA" dirty="0" smtClean="0"/>
              <a:t>     </a:t>
            </a:r>
            <a:r>
              <a:rPr lang="uk-UA" dirty="0" smtClean="0">
                <a:solidFill>
                  <a:schemeClr val="tx1"/>
                </a:solidFill>
              </a:rPr>
              <a:t>Свердловини-дублери призначаються для заміни ліквідованих через фізичне зношення або з технічних причин (в результаті аварій під час експлуатації) видобувних і нагнітальних свердловин.</a:t>
            </a:r>
          </a:p>
          <a:p>
            <a:pPr algn="just"/>
            <a:r>
              <a:rPr lang="uk-UA" dirty="0" smtClean="0">
                <a:solidFill>
                  <a:schemeClr val="tx1"/>
                </a:solidFill>
              </a:rPr>
              <a:t>      Кількість, місце розташування та порядок введення свердловин-дублерів обґрунтовуються техніко-економічними розрахунками в проекті (уточненому проекті) промислової розробки родовища (покладу).</a:t>
            </a:r>
          </a:p>
          <a:p>
            <a:endParaRPr lang="uk-UA"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1820206"/>
            <a:ext cx="7772400" cy="600682"/>
          </a:xfrm>
        </p:spPr>
        <p:txBody>
          <a:bodyPr>
            <a:normAutofit fontScale="90000"/>
          </a:bodyPr>
          <a:lstStyle/>
          <a:p>
            <a:r>
              <a:rPr lang="uk-UA" sz="3200" dirty="0" smtClean="0"/>
              <a:t>Фонд експлуатаційних свердловин</a:t>
            </a:r>
            <a:endParaRPr lang="uk-UA" sz="3200" dirty="0"/>
          </a:p>
        </p:txBody>
      </p:sp>
      <p:sp>
        <p:nvSpPr>
          <p:cNvPr id="5" name="Подзаголовок 4"/>
          <p:cNvSpPr>
            <a:spLocks noGrp="1"/>
          </p:cNvSpPr>
          <p:nvPr>
            <p:ph type="subTitle" idx="1"/>
          </p:nvPr>
        </p:nvSpPr>
        <p:spPr>
          <a:xfrm>
            <a:off x="683568" y="2564904"/>
            <a:ext cx="7772400" cy="3960440"/>
          </a:xfrm>
        </p:spPr>
        <p:txBody>
          <a:bodyPr>
            <a:normAutofit fontScale="70000" lnSpcReduction="20000"/>
          </a:bodyPr>
          <a:lstStyle/>
          <a:p>
            <a:pPr algn="just"/>
            <a:r>
              <a:rPr lang="uk-UA" dirty="0" smtClean="0">
                <a:solidFill>
                  <a:schemeClr val="tx1"/>
                </a:solidFill>
              </a:rPr>
              <a:t>      Фонд експлуатаційних свердловин поділяється на три групи:</a:t>
            </a:r>
          </a:p>
          <a:p>
            <a:pPr algn="just"/>
            <a:r>
              <a:rPr lang="uk-UA" dirty="0" smtClean="0">
                <a:solidFill>
                  <a:schemeClr val="tx1"/>
                </a:solidFill>
              </a:rPr>
              <a:t>1.Діючі свердловини;</a:t>
            </a:r>
          </a:p>
          <a:p>
            <a:pPr algn="just"/>
            <a:r>
              <a:rPr lang="uk-UA" dirty="0" smtClean="0">
                <a:solidFill>
                  <a:schemeClr val="tx1"/>
                </a:solidFill>
              </a:rPr>
              <a:t>2.Недіючі свердловини, що знаходяться в простої не менше одного календарного місяця;</a:t>
            </a:r>
          </a:p>
          <a:p>
            <a:pPr algn="just"/>
            <a:r>
              <a:rPr lang="uk-UA" dirty="0" smtClean="0">
                <a:solidFill>
                  <a:schemeClr val="tx1"/>
                </a:solidFill>
              </a:rPr>
              <a:t>3.Свердловини, що перебувають в освоєнні або в облаштуванні після буріння.</a:t>
            </a:r>
          </a:p>
          <a:p>
            <a:pPr algn="just"/>
            <a:endParaRPr lang="uk-UA" dirty="0" smtClean="0">
              <a:solidFill>
                <a:schemeClr val="tx1"/>
              </a:solidFill>
            </a:endParaRPr>
          </a:p>
          <a:p>
            <a:pPr algn="just"/>
            <a:r>
              <a:rPr lang="uk-UA" dirty="0" smtClean="0">
                <a:solidFill>
                  <a:schemeClr val="tx1"/>
                </a:solidFill>
              </a:rPr>
              <a:t>Діючі свердловини поділяються на дві групи:</a:t>
            </a:r>
          </a:p>
          <a:p>
            <a:pPr algn="just"/>
            <a:r>
              <a:rPr lang="uk-UA" dirty="0" smtClean="0">
                <a:solidFill>
                  <a:schemeClr val="tx1"/>
                </a:solidFill>
              </a:rPr>
              <a:t>1.Свердловини, з яких видобувається продукція (або нагнітальні);</a:t>
            </a:r>
          </a:p>
          <a:p>
            <a:pPr algn="just"/>
            <a:r>
              <a:rPr lang="uk-UA" dirty="0" smtClean="0">
                <a:solidFill>
                  <a:schemeClr val="tx1"/>
                </a:solidFill>
              </a:rPr>
              <a:t>2.Свердловини в простої.</a:t>
            </a:r>
          </a:p>
          <a:p>
            <a:pPr algn="just"/>
            <a:r>
              <a:rPr lang="uk-UA" dirty="0" smtClean="0">
                <a:solidFill>
                  <a:schemeClr val="tx1"/>
                </a:solidFill>
              </a:rPr>
              <a:t>     До свердловин у простої належать свердловини, що на кінець останнього дня звітного періоду не давали продукцію (або не поглинали) і були зупинені протягом звітного періоду, у якому давали продукцію або поглинали.</a:t>
            </a:r>
          </a:p>
          <a:p>
            <a:pPr algn="just"/>
            <a:r>
              <a:rPr lang="uk-UA" dirty="0" smtClean="0">
                <a:solidFill>
                  <a:schemeClr val="tx1"/>
                </a:solidFill>
              </a:rPr>
              <a:t>     Простій може бути спричинений проведенням ремонтних або інших робіт, ліквідації аварій, проведенням дослідно-експериментальних або дослідних робіт, відключенням електроенергії тощо.</a:t>
            </a:r>
          </a:p>
          <a:p>
            <a:pPr algn="just"/>
            <a:r>
              <a:rPr lang="uk-UA" dirty="0" smtClean="0">
                <a:solidFill>
                  <a:schemeClr val="tx1"/>
                </a:solidFill>
              </a:rPr>
              <a:t>      До свердловин, які знаходяться в освоєнні або облаштуванні після буріння, належать ті продуктивні свердловини, що прийняті на баланс підприємства від бурових організацій та зараховані до фонду експлуатаційних свердловин, але не введені в експлуатацію.</a:t>
            </a:r>
          </a:p>
          <a:p>
            <a:endParaRPr lang="uk-UA" dirty="0">
              <a:solidFill>
                <a:schemeClr val="tx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1820206"/>
            <a:ext cx="7772400" cy="744698"/>
          </a:xfrm>
        </p:spPr>
        <p:txBody>
          <a:bodyPr>
            <a:normAutofit fontScale="90000"/>
          </a:bodyPr>
          <a:lstStyle/>
          <a:p>
            <a:r>
              <a:rPr lang="uk-UA" sz="2400" dirty="0" smtClean="0"/>
              <a:t>Класифікація родовищ за ступенем підготовленості до промислового освоєння</a:t>
            </a:r>
            <a:endParaRPr lang="uk-UA" sz="2400" dirty="0"/>
          </a:p>
        </p:txBody>
      </p:sp>
      <p:sp>
        <p:nvSpPr>
          <p:cNvPr id="5" name="Подзаголовок 4"/>
          <p:cNvSpPr>
            <a:spLocks noGrp="1"/>
          </p:cNvSpPr>
          <p:nvPr>
            <p:ph type="subTitle" idx="1"/>
          </p:nvPr>
        </p:nvSpPr>
        <p:spPr>
          <a:xfrm>
            <a:off x="722376" y="3685032"/>
            <a:ext cx="7772400" cy="2696296"/>
          </a:xfrm>
        </p:spPr>
        <p:txBody>
          <a:bodyPr>
            <a:normAutofit fontScale="92500" lnSpcReduction="10000"/>
          </a:bodyPr>
          <a:lstStyle/>
          <a:p>
            <a:pPr algn="just"/>
            <a:r>
              <a:rPr lang="ru-RU" dirty="0" smtClean="0">
                <a:solidFill>
                  <a:schemeClr val="tx1"/>
                </a:solidFill>
              </a:rPr>
              <a:t>      </a:t>
            </a:r>
            <a:r>
              <a:rPr lang="uk-UA" dirty="0" smtClean="0">
                <a:solidFill>
                  <a:schemeClr val="tx1"/>
                </a:solidFill>
              </a:rPr>
              <a:t>За ступенем підготовленості до промислового освоєння родовища (поклади) нафти і газу поділяють на:</a:t>
            </a:r>
          </a:p>
          <a:p>
            <a:pPr algn="just"/>
            <a:r>
              <a:rPr lang="uk-UA" dirty="0" smtClean="0">
                <a:solidFill>
                  <a:schemeClr val="tx1"/>
                </a:solidFill>
              </a:rPr>
              <a:t>     </a:t>
            </a:r>
          </a:p>
          <a:p>
            <a:pPr algn="just"/>
            <a:r>
              <a:rPr lang="uk-UA" dirty="0" smtClean="0">
                <a:solidFill>
                  <a:schemeClr val="tx1"/>
                </a:solidFill>
              </a:rPr>
              <a:t>     -підготовлені до проведення розвідувальних робіт, включаючи дослідно-промислову розробку з метою отримання вихідних даних для детальної геолого-економічної оцінки запасів;</a:t>
            </a:r>
          </a:p>
          <a:p>
            <a:pPr algn="just"/>
            <a:r>
              <a:rPr lang="uk-UA" dirty="0" smtClean="0">
                <a:solidFill>
                  <a:schemeClr val="tx1"/>
                </a:solidFill>
              </a:rPr>
              <a:t>      </a:t>
            </a:r>
          </a:p>
          <a:p>
            <a:pPr algn="just"/>
            <a:r>
              <a:rPr lang="uk-UA" dirty="0" smtClean="0">
                <a:solidFill>
                  <a:schemeClr val="tx1"/>
                </a:solidFill>
              </a:rPr>
              <a:t>    -підготовлені до промислового освоєння з метою видобутку вуглеводнів;</a:t>
            </a:r>
          </a:p>
          <a:p>
            <a:pPr algn="just"/>
            <a:endParaRPr lang="uk-UA" dirty="0">
              <a:solidFill>
                <a:schemeClr val="tx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39552" y="1700808"/>
            <a:ext cx="8280920" cy="4247317"/>
          </a:xfrm>
          <a:prstGeom prst="rect">
            <a:avLst/>
          </a:prstGeom>
        </p:spPr>
        <p:txBody>
          <a:bodyPr wrap="square">
            <a:spAutoFit/>
          </a:bodyPr>
          <a:lstStyle/>
          <a:p>
            <a:pPr>
              <a:buFont typeface="Arial" pitchFamily="34" charset="0"/>
              <a:buChar char="•"/>
            </a:pPr>
            <a:r>
              <a:rPr lang="uk-UA" dirty="0" smtClean="0"/>
              <a:t> </a:t>
            </a:r>
            <a:r>
              <a:rPr lang="uk-UA" sz="1400" dirty="0" smtClean="0"/>
              <a:t>Підготовленими до проведення розвідувальних робіт, включаючи ДПР, вважають родовища (поклади) вуглеводнів, щодо яких виконано попередню оцінку запасів, яка приймається надрокористувачем, або за ініціативою надрокористувача виконано попередню геолого-економічну оцінку ( </a:t>
            </a:r>
            <a:r>
              <a:rPr lang="uk-UA" sz="1400" dirty="0" err="1" smtClean="0"/>
              <a:t>ГЕО</a:t>
            </a:r>
            <a:r>
              <a:rPr lang="uk-UA" sz="1400" dirty="0" smtClean="0"/>
              <a:t> -2), проведено державну експертизу запасів з апробацією запасів в установленому порядку.</a:t>
            </a:r>
          </a:p>
          <a:p>
            <a:pPr>
              <a:buFont typeface="Arial" pitchFamily="34" charset="0"/>
              <a:buChar char="•"/>
            </a:pPr>
            <a:r>
              <a:rPr lang="uk-UA" sz="1400" dirty="0" smtClean="0"/>
              <a:t>  Родовища (поклади) нафти і газу вважають підготовленими до промислового освоєння з метою видобутку вуглеводнів, якщо:</a:t>
            </a:r>
          </a:p>
          <a:p>
            <a:r>
              <a:rPr lang="uk-UA" sz="1400" dirty="0" smtClean="0"/>
              <a:t>виконано детальну геолого-економічну оцінку запасів родовища (покладу);</a:t>
            </a:r>
          </a:p>
          <a:p>
            <a:r>
              <a:rPr lang="uk-UA" sz="1400" dirty="0" smtClean="0"/>
              <a:t>- проведено державну експертизу та оцінку запасів корисних копалин;</a:t>
            </a:r>
          </a:p>
          <a:p>
            <a:r>
              <a:rPr lang="uk-UA" sz="1400" dirty="0" smtClean="0"/>
              <a:t>встановлено обсяги загальних та видобувних запасів (у тому числі апробованих) і ресурсів вуглеводнів у межах родовища (покладу) згідно зі ступенем їх геологічного вивчення;</a:t>
            </a:r>
          </a:p>
          <a:p>
            <a:r>
              <a:rPr lang="uk-UA" sz="1400" dirty="0" smtClean="0"/>
              <a:t>- визначено можливість розробки покладів без шкоди для інших покладів нафти і газу;</a:t>
            </a:r>
          </a:p>
          <a:p>
            <a:r>
              <a:rPr lang="uk-UA" sz="1400" dirty="0" smtClean="0"/>
              <a:t>- визначено й оцінено небезпечні екологічні фактори, які впливають або можуть вплинути на стан довкілля під час промислової розробки та первісної підготовки сировини, видалення відходів, а також розроблено раціональний комплекс заходів щодо охорони навколишнього природного середовища, визначено фонові параметри його стану.</a:t>
            </a:r>
            <a:endParaRPr lang="uk-UA" sz="1400" dirty="0"/>
          </a:p>
        </p:txBody>
      </p:sp>
      <p:sp>
        <p:nvSpPr>
          <p:cNvPr id="8" name="Заголовок 7"/>
          <p:cNvSpPr>
            <a:spLocks noGrp="1"/>
          </p:cNvSpPr>
          <p:nvPr>
            <p:ph type="title"/>
          </p:nvPr>
        </p:nvSpPr>
        <p:spPr>
          <a:xfrm>
            <a:off x="539552" y="1052736"/>
            <a:ext cx="8183880" cy="576064"/>
          </a:xfrm>
        </p:spPr>
        <p:txBody>
          <a:bodyPr>
            <a:normAutofit fontScale="90000"/>
          </a:bodyPr>
          <a:lstStyle/>
          <a:p>
            <a:r>
              <a:rPr lang="uk-UA" sz="2400" dirty="0" smtClean="0"/>
              <a:t>Підготовленість родовища до проведення геологорозвідувальних  робіт</a:t>
            </a:r>
            <a:endParaRPr lang="uk-UA"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908720"/>
            <a:ext cx="8352928" cy="4893647"/>
          </a:xfrm>
          <a:prstGeom prst="rect">
            <a:avLst/>
          </a:prstGeom>
        </p:spPr>
        <p:txBody>
          <a:bodyPr wrap="square">
            <a:spAutoFit/>
          </a:bodyPr>
          <a:lstStyle/>
          <a:p>
            <a:r>
              <a:rPr lang="uk-UA" sz="1200" dirty="0" smtClean="0"/>
              <a:t>         На етапі підготовки родовища до розробки при складанні звіту про геологічне вивчення надр за результатами пошуково-розвідувального буріння мають бути освітлені такі питання:</a:t>
            </a:r>
          </a:p>
          <a:p>
            <a:r>
              <a:rPr lang="uk-UA" sz="1200" dirty="0" smtClean="0"/>
              <a:t>    1. Історія геологічного розвитку ділянки, тектонічна будова з характеристикою співвідношення структури за різними горизонтами;</a:t>
            </a:r>
          </a:p>
          <a:p>
            <a:r>
              <a:rPr lang="uk-UA" sz="1200" dirty="0" smtClean="0"/>
              <a:t>     2.Структурні карти по відбиваючих горизонтах та сейсморозрізи, що обґрунтовують геологічні моделі покладів;</a:t>
            </a:r>
          </a:p>
          <a:p>
            <a:r>
              <a:rPr lang="uk-UA" sz="1200" dirty="0" smtClean="0"/>
              <a:t>     3.Геологічний розріз, літолого-стратиграфічна характеристика розвідувальної площі;</a:t>
            </a:r>
          </a:p>
          <a:p>
            <a:r>
              <a:rPr lang="uk-UA" sz="1200" dirty="0" smtClean="0"/>
              <a:t>     4.Результати випробування опорних, параметричних, пошукових та розвідувальних свердловин (у тому числі дебіти та їх стабільність, коефіцієнти продуктивності, величини пластових тисків і температур тощо);</a:t>
            </a:r>
          </a:p>
          <a:p>
            <a:r>
              <a:rPr lang="uk-UA" sz="1200" dirty="0" smtClean="0"/>
              <a:t>     5.Нафтогазоносність розрізу (продуктивні комплекси, свити, кількість горизонтів, їх товщина та її зміни, поверхи нафтогазоносності окремих пластів);</a:t>
            </a:r>
          </a:p>
          <a:p>
            <a:r>
              <a:rPr lang="uk-UA" sz="1200" dirty="0" smtClean="0"/>
              <a:t>     6.Літологічна характеристика пластів, що дали промислові припливи вуглеводнів (товщина, фізичні властивості колекторів, дані щодо неоднорідності пластів тощо), а також літологічна характеристика покришок (екранів, перемичок) вуглеводневих пасток як за розрізом, так і за площею;</a:t>
            </a:r>
          </a:p>
          <a:p>
            <a:r>
              <a:rPr lang="uk-UA" sz="1200" dirty="0" smtClean="0"/>
              <a:t>    7.Гідрогеологічна характеристика розрізу з виділенням водонапірних систем і описом фізико-хімічних властивостей вод усіх наявних водоносних пластів;</a:t>
            </a:r>
          </a:p>
          <a:p>
            <a:r>
              <a:rPr lang="uk-UA" sz="1200" dirty="0" smtClean="0"/>
              <a:t>    8.Фізико-хімічна характеристика нафти, газу, конденсату, пластової води;</a:t>
            </a:r>
          </a:p>
          <a:p>
            <a:r>
              <a:rPr lang="uk-UA" sz="1200" dirty="0" smtClean="0"/>
              <a:t>вивчення газоконденсатних систем та пластових нафт;</a:t>
            </a:r>
          </a:p>
          <a:p>
            <a:r>
              <a:rPr lang="uk-UA" sz="1200" dirty="0" smtClean="0"/>
              <a:t>     9.Промислова характеристика покладів;</a:t>
            </a:r>
          </a:p>
          <a:p>
            <a:r>
              <a:rPr lang="uk-UA" sz="1200" dirty="0" smtClean="0"/>
              <a:t>    10.Запаси нафти, газу, газового конденсату;</a:t>
            </a:r>
          </a:p>
          <a:p>
            <a:r>
              <a:rPr lang="uk-UA" sz="1200" dirty="0" smtClean="0"/>
              <a:t>геолого-технічні умови буріння;</a:t>
            </a:r>
          </a:p>
          <a:p>
            <a:r>
              <a:rPr lang="uk-UA" sz="1200" dirty="0" smtClean="0"/>
              <a:t>    11.Джерела водопостачання для забезпечення нафтогазовидобувної діяльності;</a:t>
            </a:r>
          </a:p>
          <a:p>
            <a:r>
              <a:rPr lang="uk-UA" sz="1200" dirty="0" smtClean="0"/>
              <a:t>    12.Наявність у розрізі родовища поглинаючих горизонтів для скидання промислових та інших стічних вод.</a:t>
            </a:r>
            <a:endParaRPr lang="uk-UA" sz="1200" dirty="0"/>
          </a:p>
        </p:txBody>
      </p:sp>
      <p:sp>
        <p:nvSpPr>
          <p:cNvPr id="3" name="Заголовок 2"/>
          <p:cNvSpPr>
            <a:spLocks noGrp="1"/>
          </p:cNvSpPr>
          <p:nvPr>
            <p:ph type="title"/>
          </p:nvPr>
        </p:nvSpPr>
        <p:spPr>
          <a:xfrm>
            <a:off x="2339752" y="260648"/>
            <a:ext cx="6804248" cy="576064"/>
          </a:xfrm>
        </p:spPr>
        <p:txBody>
          <a:bodyPr>
            <a:normAutofit/>
          </a:bodyPr>
          <a:lstStyle/>
          <a:p>
            <a:r>
              <a:rPr lang="uk-UA" sz="2400" dirty="0" smtClean="0"/>
              <a:t>Звіт про геологічне вивчення</a:t>
            </a:r>
            <a:endParaRPr lang="uk-UA"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476672"/>
            <a:ext cx="7772400" cy="1828800"/>
          </a:xfrm>
        </p:spPr>
        <p:txBody>
          <a:bodyPr>
            <a:normAutofit fontScale="90000"/>
          </a:bodyPr>
          <a:lstStyle/>
          <a:p>
            <a:r>
              <a:rPr lang="uk-UA" sz="3600" b="1" dirty="0" smtClean="0"/>
              <a:t>ФІЗИЧНІ УМОВИ ЗАЛЯГАННЯ ВУГЛЕВОДНІВ У ПОКЛАДІ</a:t>
            </a:r>
            <a:r>
              <a:rPr lang="ru-RU" dirty="0" smtClean="0"/>
              <a:t/>
            </a:r>
            <a:br>
              <a:rPr lang="ru-RU" dirty="0" smtClean="0"/>
            </a:br>
            <a:endParaRPr lang="ru-RU" dirty="0"/>
          </a:p>
        </p:txBody>
      </p:sp>
      <p:sp>
        <p:nvSpPr>
          <p:cNvPr id="3" name="Содержимое 2"/>
          <p:cNvSpPr>
            <a:spLocks noGrp="1"/>
          </p:cNvSpPr>
          <p:nvPr>
            <p:ph type="subTitle" idx="1"/>
          </p:nvPr>
        </p:nvSpPr>
        <p:spPr>
          <a:xfrm>
            <a:off x="4355976" y="1844824"/>
            <a:ext cx="4138800" cy="4320480"/>
          </a:xfrm>
        </p:spPr>
        <p:txBody>
          <a:bodyPr>
            <a:normAutofit fontScale="92500" lnSpcReduction="20000"/>
          </a:bodyPr>
          <a:lstStyle/>
          <a:p>
            <a:pPr algn="just"/>
            <a:r>
              <a:rPr lang="uk-UA" dirty="0" smtClean="0">
                <a:solidFill>
                  <a:schemeClr val="tx1"/>
                </a:solidFill>
              </a:rPr>
              <a:t>           Нафта і природний газ залягають, зазвичай, під високим тиском у пористих гірських породах, насичуючи їх. У міру відбору із пласта нафти і газу пластовий тиск зменшується, а вуглеводні, які залишаються в пласті, постійно піддаються фізичним змінам. Тому виникає необхідність у вивченні фізико-хімічних властивостей вуглеводнів, що перебувають у пластових умовах, а особливо зміну цих властивостей від тиску і температури.</a:t>
            </a:r>
            <a:endParaRPr lang="ru-RU" dirty="0" smtClean="0">
              <a:solidFill>
                <a:schemeClr val="tx1"/>
              </a:solidFill>
            </a:endParaRPr>
          </a:p>
          <a:p>
            <a:pPr algn="just"/>
            <a:r>
              <a:rPr lang="uk-UA" b="1" dirty="0" smtClean="0">
                <a:solidFill>
                  <a:schemeClr val="tx1"/>
                </a:solidFill>
              </a:rPr>
              <a:t> </a:t>
            </a:r>
            <a:endParaRPr lang="ru-RU" dirty="0" smtClean="0">
              <a:solidFill>
                <a:schemeClr val="tx1"/>
              </a:solidFill>
            </a:endParaRPr>
          </a:p>
          <a:p>
            <a:pPr algn="just"/>
            <a:endParaRPr lang="ru-RU" dirty="0">
              <a:solidFill>
                <a:schemeClr val="tx1"/>
              </a:solidFill>
            </a:endParaRPr>
          </a:p>
        </p:txBody>
      </p:sp>
      <p:pic>
        <p:nvPicPr>
          <p:cNvPr id="4" name="Рисунок 3" descr="Образование залежей нефти и газа - ftjftj"/>
          <p:cNvPicPr/>
          <p:nvPr/>
        </p:nvPicPr>
        <p:blipFill>
          <a:blip r:embed="rId2" cstate="print"/>
          <a:srcRect/>
          <a:stretch>
            <a:fillRect/>
          </a:stretch>
        </p:blipFill>
        <p:spPr bwMode="auto">
          <a:xfrm>
            <a:off x="1115616" y="1844824"/>
            <a:ext cx="2808312" cy="4176464"/>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11560" y="476672"/>
            <a:ext cx="7772400" cy="1080120"/>
          </a:xfrm>
        </p:spPr>
        <p:txBody>
          <a:bodyPr>
            <a:normAutofit fontScale="90000"/>
          </a:bodyPr>
          <a:lstStyle/>
          <a:p>
            <a:r>
              <a:rPr lang="uk-UA" sz="2800" dirty="0" err="1" smtClean="0"/>
              <a:t>Геолого-промислові</a:t>
            </a:r>
            <a:r>
              <a:rPr lang="uk-UA" sz="2800" dirty="0" smtClean="0"/>
              <a:t> дослідження, випробування та пробна експлуатація свердловин</a:t>
            </a:r>
            <a:endParaRPr lang="uk-UA" sz="2800" dirty="0"/>
          </a:p>
        </p:txBody>
      </p:sp>
      <p:sp>
        <p:nvSpPr>
          <p:cNvPr id="4" name="Подзаголовок 3"/>
          <p:cNvSpPr>
            <a:spLocks noGrp="1"/>
          </p:cNvSpPr>
          <p:nvPr>
            <p:ph type="subTitle" idx="1"/>
          </p:nvPr>
        </p:nvSpPr>
        <p:spPr>
          <a:xfrm>
            <a:off x="722376" y="1700808"/>
            <a:ext cx="7772400" cy="4248472"/>
          </a:xfrm>
        </p:spPr>
        <p:txBody>
          <a:bodyPr>
            <a:normAutofit fontScale="62500" lnSpcReduction="20000"/>
          </a:bodyPr>
          <a:lstStyle/>
          <a:p>
            <a:pPr algn="l"/>
            <a:r>
              <a:rPr lang="uk-UA" dirty="0" smtClean="0">
                <a:solidFill>
                  <a:schemeClr val="tx1"/>
                </a:solidFill>
              </a:rPr>
              <a:t>    1. Під час геологічного вивчення родовища (покладу) в процесі буріння свердловин необхідно виконувати дослідження з метою:</a:t>
            </a:r>
          </a:p>
          <a:p>
            <a:pPr algn="l"/>
            <a:r>
              <a:rPr lang="uk-UA" dirty="0" smtClean="0">
                <a:solidFill>
                  <a:schemeClr val="tx1"/>
                </a:solidFill>
              </a:rPr>
              <a:t>- детального вивчення розрізу порід, що складають родовище;</a:t>
            </a:r>
          </a:p>
          <a:p>
            <a:pPr algn="l"/>
            <a:r>
              <a:rPr lang="uk-UA" dirty="0" smtClean="0">
                <a:solidFill>
                  <a:schemeClr val="tx1"/>
                </a:solidFill>
              </a:rPr>
              <a:t>- отримання необхідних даних щодо нафтогазоносного пласта (колекторів нафти і газу, їх товщин, пористості, проникності, початкового нафто - і газонасичення тощо, початкового положення водонафтового, газонафтового, газоводяного контактів);</a:t>
            </a:r>
          </a:p>
          <a:p>
            <a:pPr algn="l"/>
            <a:r>
              <a:rPr lang="uk-UA" dirty="0" smtClean="0">
                <a:solidFill>
                  <a:schemeClr val="tx1"/>
                </a:solidFill>
              </a:rPr>
              <a:t>- виявлення нових нафтогазоносних пластів, їх випробування і попередньої оцінки промислового значення.</a:t>
            </a:r>
          </a:p>
          <a:p>
            <a:pPr algn="l"/>
            <a:r>
              <a:rPr lang="uk-UA" dirty="0" smtClean="0">
                <a:solidFill>
                  <a:schemeClr val="tx1"/>
                </a:solidFill>
              </a:rPr>
              <a:t>   2. Комплекс обов’язкових геолого-промислових досліджень у свердловинах визначається геолого-технічним нарядом на буріння свердловини, затвердженим відповідно до проекту розвідувального буріння та проекту дослідно-промислової розробки родовища, залежно від поставлених завдань і геолого-технічних умов її буріння. Як правило, в цей комплекс включаються такі роботи:</a:t>
            </a:r>
          </a:p>
          <a:p>
            <a:pPr algn="l"/>
            <a:r>
              <a:rPr lang="uk-UA" dirty="0" smtClean="0">
                <a:solidFill>
                  <a:schemeClr val="tx1"/>
                </a:solidFill>
              </a:rPr>
              <a:t>- відбір і вивчення зразків порід;</a:t>
            </a:r>
          </a:p>
          <a:p>
            <a:pPr algn="l"/>
            <a:r>
              <a:rPr lang="uk-UA" dirty="0" smtClean="0">
                <a:solidFill>
                  <a:schemeClr val="tx1"/>
                </a:solidFill>
              </a:rPr>
              <a:t>- відбір і аналіз проб нафти, газу, конденсату і пластової води;</a:t>
            </a:r>
          </a:p>
          <a:p>
            <a:pPr algn="l"/>
            <a:r>
              <a:rPr lang="uk-UA" dirty="0" smtClean="0">
                <a:solidFill>
                  <a:schemeClr val="tx1"/>
                </a:solidFill>
              </a:rPr>
              <a:t>- геофізичні дослідження, які включають електричний, радіоактивний, акустичний і газовий каротаж, а також виміри температури по стволу свердловини; крім того, виконуються дослідження, необхідні для підвищення якості буріння свердловини, - інклінометрія, кавернометрія, контроль за якістю глинистого розчину, перевірка якості цементування, проведення геолого-технологічних досліджень в процесі буріння свердловин тощо;</a:t>
            </a:r>
          </a:p>
          <a:p>
            <a:pPr algn="l"/>
            <a:r>
              <a:rPr lang="uk-UA" dirty="0" err="1" smtClean="0">
                <a:solidFill>
                  <a:schemeClr val="tx1"/>
                </a:solidFill>
              </a:rPr>
              <a:t>-випробування</a:t>
            </a:r>
            <a:r>
              <a:rPr lang="uk-UA" dirty="0" smtClean="0">
                <a:solidFill>
                  <a:schemeClr val="tx1"/>
                </a:solidFill>
              </a:rPr>
              <a:t> та гідродинамічні дослідження продуктивних горизонтів, які включають визначення продуктивності свердловини, виміри динамічного та статичного тиску на усті, реєстрацію процесу стабілізації тиску, виміри пластового тиску та температури глибинними манометрами, відбір проб пластових флюїдів на фізико-хімічний аналіз в поверхневих та пластових умовах.</a:t>
            </a:r>
          </a:p>
          <a:p>
            <a:pPr algn="l"/>
            <a:endParaRPr lang="uk-UA" dirty="0">
              <a:solidFill>
                <a:schemeClr val="tx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548681"/>
            <a:ext cx="8208912" cy="5693866"/>
          </a:xfrm>
          <a:prstGeom prst="rect">
            <a:avLst/>
          </a:prstGeom>
        </p:spPr>
        <p:txBody>
          <a:bodyPr wrap="square">
            <a:spAutoFit/>
          </a:bodyPr>
          <a:lstStyle/>
          <a:p>
            <a:pPr algn="just"/>
            <a:r>
              <a:rPr lang="uk-UA" sz="1400" dirty="0" smtClean="0"/>
              <a:t>3. Розріз свердловини має бути детально вивчений комплексом промислово-геофізичних досліджень відповідно до проектного документа.</a:t>
            </a:r>
          </a:p>
          <a:p>
            <a:pPr algn="just"/>
            <a:r>
              <a:rPr lang="uk-UA" sz="1400" dirty="0" smtClean="0"/>
              <a:t>4. На всіх пошукових і розвідувальних свердловинах необхідно контролювати і дотримуватись технологічних параметрів буріння відповідно до </a:t>
            </a:r>
            <a:r>
              <a:rPr lang="uk-UA" sz="1400" dirty="0" err="1" smtClean="0"/>
              <a:t>геолого-технічного</a:t>
            </a:r>
            <a:r>
              <a:rPr lang="uk-UA" sz="1400" dirty="0" smtClean="0"/>
              <a:t> наряду, за необхідності вчасно вносити коригування та зміни, які повинні оформлюватись протокольно із залученням організацій, які розробляли проект.</a:t>
            </a:r>
          </a:p>
          <a:p>
            <a:pPr algn="just"/>
            <a:r>
              <a:rPr lang="uk-UA" sz="1400" dirty="0" smtClean="0"/>
              <a:t>5. В усіх випадках після цементування колони слід обов’язково визначати висоту підйому цементу за колоною, а також якість </a:t>
            </a:r>
            <a:r>
              <a:rPr lang="uk-UA" sz="1400" dirty="0" err="1" smtClean="0"/>
              <a:t>цементажу</a:t>
            </a:r>
            <a:r>
              <a:rPr lang="uk-UA" sz="1400" dirty="0" smtClean="0"/>
              <a:t> </a:t>
            </a:r>
            <a:r>
              <a:rPr lang="uk-UA" sz="1400" dirty="0" err="1" smtClean="0"/>
              <a:t>цементоміром</a:t>
            </a:r>
            <a:r>
              <a:rPr lang="uk-UA" sz="1400" dirty="0" smtClean="0"/>
              <a:t> або іншими методами.</a:t>
            </a:r>
          </a:p>
          <a:p>
            <a:pPr algn="just"/>
            <a:r>
              <a:rPr lang="uk-UA" sz="1400" dirty="0" smtClean="0"/>
              <a:t>6. На кожній розвідувальній площі необхідно визначити геотермічний градієнт у спеціально підготовлених для цього свердловинах. Для визначення температури нафтогазового пласта і температурного градієнта в свердловині реєструються температурні криві за допомогою електротермометра або іншими методами.</a:t>
            </a:r>
          </a:p>
          <a:p>
            <a:pPr algn="just"/>
            <a:r>
              <a:rPr lang="uk-UA" sz="1400" dirty="0" smtClean="0"/>
              <a:t>7. Для отримання даних підрахунку запасів і проектування розробки родовища в свердловинах, передбачених проектом пошуків та розвідки, необхідним є суцільний або вибірковий відбір керна з продуктивних горизонтів з таким розрахунком, щоб практично винесеним керном була забезпечена достатньо повна характеристика фізичних властивостей продуктивних пластів і вміщених відкладів усієї продуктивної частини розрізу.</a:t>
            </a:r>
          </a:p>
          <a:p>
            <a:pPr algn="just"/>
            <a:r>
              <a:rPr lang="uk-UA" sz="1400" dirty="0" smtClean="0"/>
              <a:t>8. З метою визначення початкового нафтонасичення пластів в одній-двох свердловинах керн рекомендується відбирати при бурінні на безводному розчині зі збереженням пластових умов.</a:t>
            </a:r>
          </a:p>
          <a:p>
            <a:pPr algn="just"/>
            <a:r>
              <a:rPr lang="uk-UA" sz="1400" dirty="0" smtClean="0"/>
              <a:t>9. В інтервалі недостатнього виносу керна колонковими долотами необхідно відбирати зразки порід боковим ґрунтоносом або іншими методами. Керни, відібрані при бурінні продуктивних пластів, негайно після вилучення на поверхню вивчаються візуально й описуються. Зразки порід герметизуються й упаковуються.</a:t>
            </a:r>
            <a:endParaRPr lang="uk-UA" sz="1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352928" cy="5816977"/>
          </a:xfrm>
          <a:prstGeom prst="rect">
            <a:avLst/>
          </a:prstGeom>
        </p:spPr>
        <p:txBody>
          <a:bodyPr wrap="square">
            <a:spAutoFit/>
          </a:bodyPr>
          <a:lstStyle/>
          <a:p>
            <a:pPr algn="just"/>
            <a:r>
              <a:rPr lang="uk-UA" sz="1200" dirty="0" smtClean="0"/>
              <a:t>10. Усі відібрані керни піддаються загальному геологічному вивченню (дослідженню </a:t>
            </a:r>
            <a:r>
              <a:rPr lang="uk-UA" sz="1200" dirty="0" err="1" smtClean="0"/>
              <a:t>макро-</a:t>
            </a:r>
            <a:r>
              <a:rPr lang="uk-UA" sz="1200" dirty="0" smtClean="0"/>
              <a:t> і мікрофауни, мінерало-петрографічного складу тощо). Керни, відібрані в інтервалах передбачених продуктивних горизонтів, крім того, необхідно піддавати лабораторним аналізам з метою визначення таких параметрів:</a:t>
            </a:r>
          </a:p>
          <a:p>
            <a:pPr algn="just"/>
            <a:r>
              <a:rPr lang="uk-UA" sz="1200" dirty="0" smtClean="0"/>
              <a:t>відкритої і загальної пористості;</a:t>
            </a:r>
          </a:p>
          <a:p>
            <a:pPr algn="just"/>
            <a:r>
              <a:rPr lang="uk-UA" sz="1200" dirty="0" smtClean="0"/>
              <a:t>проникності паралельно та перпендикулярно нашаруванню;</a:t>
            </a:r>
          </a:p>
          <a:p>
            <a:pPr algn="just"/>
            <a:r>
              <a:rPr lang="uk-UA" sz="1200" dirty="0" smtClean="0"/>
              <a:t>газо- і нафто насиченості;</a:t>
            </a:r>
          </a:p>
          <a:p>
            <a:pPr algn="just"/>
            <a:r>
              <a:rPr lang="uk-UA" sz="1200" dirty="0" smtClean="0"/>
              <a:t>карбонатності;</a:t>
            </a:r>
          </a:p>
          <a:p>
            <a:pPr algn="just"/>
            <a:r>
              <a:rPr lang="uk-UA" sz="1200" dirty="0" smtClean="0"/>
              <a:t>механічного складу порід, характеру цементу тощо;</a:t>
            </a:r>
          </a:p>
          <a:p>
            <a:pPr algn="just"/>
            <a:r>
              <a:rPr lang="uk-UA" sz="1200" dirty="0" smtClean="0"/>
              <a:t>структури порового простору, змочувальної здатності нафти і пластової води.</a:t>
            </a:r>
          </a:p>
          <a:p>
            <a:pPr algn="just"/>
            <a:r>
              <a:rPr lang="uk-UA" sz="1200" dirty="0" smtClean="0"/>
              <a:t>11. У разі якщо це передбачено проектними документами, випробування виявлених нафтових і газових горизонтів (пластів) слід виконувати в процесі буріння свердловини у міру їх розкриття за допомогою випробувача пластів або, у виняткових випадках, шляхом спуску спеціальної проміжної колони.</a:t>
            </a:r>
          </a:p>
          <a:p>
            <a:pPr algn="just"/>
            <a:r>
              <a:rPr lang="uk-UA" sz="1200" dirty="0" smtClean="0"/>
              <a:t>При газо-, нафто - і водопроявах у процесі буріння необхідно відібрати проби нафти, газу або розрідженого розчину для аналізу.</a:t>
            </a:r>
          </a:p>
          <a:p>
            <a:pPr algn="just"/>
            <a:r>
              <a:rPr lang="uk-UA" sz="1200" dirty="0" smtClean="0"/>
              <a:t>12. У випадку одержання припливу води разом із газом або нафтою необхідно визначити місце припливу спеціальними дослідженнями.</a:t>
            </a:r>
          </a:p>
          <a:p>
            <a:pPr algn="just"/>
            <a:r>
              <a:rPr lang="uk-UA" sz="1200" dirty="0" smtClean="0"/>
              <a:t>13. Під час розвідки необхідно вивчити водоносні горизонти, з якими пов’язані або можуть бути пов’язані нафтові, газові та газоконденсатні поклади, і визначити гідрогеологічні параметри.</a:t>
            </a:r>
          </a:p>
          <a:p>
            <a:pPr algn="just"/>
            <a:r>
              <a:rPr lang="uk-UA" sz="1200" dirty="0" smtClean="0"/>
              <a:t>14. До найважливіших гідрогеологічних параметрів продуктивних горизонтів належать:</a:t>
            </a:r>
          </a:p>
          <a:p>
            <a:pPr algn="just"/>
            <a:r>
              <a:rPr lang="uk-UA" sz="1200" dirty="0" smtClean="0"/>
              <a:t>статичні рівні підземних вод, закономірності їх змін за площею;</a:t>
            </a:r>
          </a:p>
          <a:p>
            <a:pPr algn="just"/>
            <a:r>
              <a:rPr lang="uk-UA" sz="1200" dirty="0" smtClean="0"/>
              <a:t>індикаторні характеристики окремих свердловин;</a:t>
            </a:r>
          </a:p>
          <a:p>
            <a:pPr algn="just"/>
            <a:r>
              <a:rPr lang="uk-UA" sz="1200" dirty="0" smtClean="0"/>
              <a:t>гідрохімічні показники;</a:t>
            </a:r>
          </a:p>
          <a:p>
            <a:pPr algn="just"/>
            <a:r>
              <a:rPr lang="uk-UA" sz="1200" dirty="0" smtClean="0"/>
              <a:t>газонасиченість та газовий склад підземних вод;</a:t>
            </a:r>
          </a:p>
          <a:p>
            <a:pPr algn="just"/>
            <a:r>
              <a:rPr lang="uk-UA" sz="1200" dirty="0" smtClean="0"/>
              <a:t>температурна характеристика.</a:t>
            </a:r>
          </a:p>
          <a:p>
            <a:pPr algn="just"/>
            <a:r>
              <a:rPr lang="uk-UA" sz="1200" dirty="0" smtClean="0"/>
              <a:t>15. Основними об’єктами гідрогеологічних досліджень є водоносні інтервали продуктивних свердловин, законтурні свердловини, які дали воду при випробуванні, а також свердловини, які обводнились у процесі розробки покладів (якщо не проводилось закачування води в пласт). Для отримання даних з гідрогеохімії та статичних рівнів випробовуються водоносні горизонти, суміжні з продуктивними.</a:t>
            </a:r>
            <a:endParaRPr lang="uk-UA" sz="12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424936" cy="5262979"/>
          </a:xfrm>
          <a:prstGeom prst="rect">
            <a:avLst/>
          </a:prstGeom>
        </p:spPr>
        <p:txBody>
          <a:bodyPr wrap="square">
            <a:spAutoFit/>
          </a:bodyPr>
          <a:lstStyle/>
          <a:p>
            <a:r>
              <a:rPr lang="uk-UA" sz="1400" dirty="0" smtClean="0"/>
              <a:t>17. В пошукових та розвідувальних свердловинах рекомендується роздільне випробування виявлених і перспективних пластів (горизонтів).</a:t>
            </a:r>
          </a:p>
          <a:p>
            <a:r>
              <a:rPr lang="uk-UA" sz="1400" dirty="0" smtClean="0"/>
              <a:t>У розвідувальних свердловинах при отриманні промислового припливу вуглеводнів свердловина, як правило, вводиться в експлуатацію і подальше випробування </a:t>
            </a:r>
            <a:r>
              <a:rPr lang="uk-UA" sz="1400" dirty="0" err="1" smtClean="0"/>
              <a:t>вищезалягаючих</a:t>
            </a:r>
            <a:r>
              <a:rPr lang="uk-UA" sz="1400" dirty="0" smtClean="0"/>
              <a:t> продуктивних горизонтів відбувається після відпрацювання нижніх.</a:t>
            </a:r>
          </a:p>
          <a:p>
            <a:r>
              <a:rPr lang="uk-UA" sz="1400" dirty="0" smtClean="0"/>
              <a:t>З метою запобігання перетоком флюїдів необхідно забезпечити роздільне випробування пластів з різним гідродинамічним режимом.</a:t>
            </a:r>
          </a:p>
          <a:p>
            <a:r>
              <a:rPr lang="uk-UA" sz="1400" dirty="0" smtClean="0"/>
              <a:t>18. При розкритті продуктивних пластів у процесі буріння, а також при цементуванні та перфорації забруднення пластів у привибійній зоні має бути мінімальним з метою подальшого швидкого освоєння свердловин при невеликих депресіях, запобігання руйнуванню пластів і повноцінного залучення в розробку прошарків зі зниженою проникністю.</a:t>
            </a:r>
          </a:p>
          <a:p>
            <a:r>
              <a:rPr lang="uk-UA" sz="1400" dirty="0" smtClean="0"/>
              <a:t>19. Роботи з випробування пластів у процесі буріння свердловин здійснюють послідовним розкриттям перспективних інтервалів розрізу, тобто «зверху вниз».</a:t>
            </a:r>
          </a:p>
          <a:p>
            <a:r>
              <a:rPr lang="uk-UA" sz="1400" dirty="0" smtClean="0"/>
              <a:t>20. Стаціонарне випробування в експлуатаційній колоні, як правило, здійснюють «знизу вверх».</a:t>
            </a:r>
          </a:p>
          <a:p>
            <a:r>
              <a:rPr lang="uk-UA" sz="1400" dirty="0" smtClean="0"/>
              <a:t>21. В умовах, коли продуктивні пласти представлені слабозцементованими породами або свердловини розташовані в приконтурних зонах, процес освоєння свердловини проводиться особливо обережно, уникаючи різкого зниження тиску на пласт.</a:t>
            </a:r>
          </a:p>
          <a:p>
            <a:r>
              <a:rPr lang="uk-UA" sz="1400" dirty="0" smtClean="0"/>
              <a:t>Щоб звести до мінімуму небезпеку руйнування привибійної зони в сипких колекторах або підтягування флюїдів із суміжних зон пласта в тріщинуватих колекторах, необхідно освоєння свердловин проводити у два етапи:</a:t>
            </a:r>
          </a:p>
          <a:p>
            <a:r>
              <a:rPr lang="uk-UA" sz="1400" dirty="0" smtClean="0"/>
              <a:t>перший етап - освоєння свердловин при малих депресіях;</a:t>
            </a:r>
          </a:p>
          <a:p>
            <a:r>
              <a:rPr lang="uk-UA" sz="1400" dirty="0" smtClean="0"/>
              <a:t>другий етап - освоєння більш інтенсивне (при більших депресіях).</a:t>
            </a:r>
            <a:endParaRPr lang="uk-UA" sz="1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496944" cy="5632311"/>
          </a:xfrm>
          <a:prstGeom prst="rect">
            <a:avLst/>
          </a:prstGeom>
        </p:spPr>
        <p:txBody>
          <a:bodyPr wrap="square">
            <a:spAutoFit/>
          </a:bodyPr>
          <a:lstStyle/>
          <a:p>
            <a:r>
              <a:rPr lang="uk-UA" sz="1200" dirty="0" smtClean="0"/>
              <a:t>Свердловини, які дали промислові припливи вуглеводнів, уводяться в пробну експлуатацію, в процесі якої піддаються комплексним дослідженням з метою вивчення будови покладів і </a:t>
            </a:r>
            <a:r>
              <a:rPr lang="uk-UA" sz="1200" dirty="0" err="1" smtClean="0"/>
              <a:t>геолого-фізичних</a:t>
            </a:r>
            <a:r>
              <a:rPr lang="uk-UA" sz="1200" dirty="0" smtClean="0"/>
              <a:t> властивостей колекторів та флюїдів, що їх насичують.</a:t>
            </a:r>
          </a:p>
          <a:p>
            <a:r>
              <a:rPr lang="uk-UA" sz="1200" dirty="0" smtClean="0"/>
              <a:t>22. Пробна експлуатація свердловин проводиться під час розвідувального етапу з метою підготовки вихідних даних для </a:t>
            </a:r>
            <a:r>
              <a:rPr lang="uk-UA" sz="1200" dirty="0" err="1" smtClean="0"/>
              <a:t>геолого-економічної</a:t>
            </a:r>
            <a:r>
              <a:rPr lang="uk-UA" sz="1200" dirty="0" smtClean="0"/>
              <a:t> оцінки запасів родовища і проектування дослідно-промислової розробки та під час дорозвідки родовищ. У пробну експлуатацію рекомендується вводити всі параметричні, пошукові та розвідувальні свердловини, в яких одержані промислові припливи нафти або газу, а також експлуатаційні (оціночно-експлуатаційні) свердловини, які відкрили нові поклади на родовищі на підставі затверджених та погоджених у встановленому порядку планів пробної експлуатації. При малих </a:t>
            </a:r>
            <a:r>
              <a:rPr lang="uk-UA" sz="1200" dirty="0" err="1" smtClean="0"/>
              <a:t>дебітах</a:t>
            </a:r>
            <a:r>
              <a:rPr lang="uk-UA" sz="1200" dirty="0" smtClean="0"/>
              <a:t> та низькій проникності колекторів застосовуються різні способи інтенсифікації припливів нафти і газу та оцінюється їх ефективність.</a:t>
            </a:r>
          </a:p>
          <a:p>
            <a:r>
              <a:rPr lang="uk-UA" sz="1200" dirty="0" smtClean="0"/>
              <a:t>27. Під час пробної експлуатації свердловин вивчаються дебіти нафти, газу і води, продуктивність свердловин, геолого-фізичні властивості колекторів, пластових рідин і газу, характеристика </a:t>
            </a:r>
            <a:r>
              <a:rPr lang="uk-UA" sz="1200" dirty="0" err="1" smtClean="0"/>
              <a:t>законтурної</a:t>
            </a:r>
            <a:r>
              <a:rPr lang="uk-UA" sz="1200" dirty="0" smtClean="0"/>
              <a:t> області, величина і характер змін початкового пластового тиску, </a:t>
            </a:r>
            <a:r>
              <a:rPr lang="uk-UA" sz="1200" dirty="0" err="1" smtClean="0"/>
              <a:t>тиску</a:t>
            </a:r>
            <a:r>
              <a:rPr lang="uk-UA" sz="1200" dirty="0" smtClean="0"/>
              <a:t> насичення, газового фактора та інші природні умови, що характеризують режим роботи пластів.</a:t>
            </a:r>
          </a:p>
          <a:p>
            <a:r>
              <a:rPr lang="uk-UA" sz="1200" dirty="0" smtClean="0"/>
              <a:t>28. Необхідний комплекс досліджень та їх періодичність визначаються планом пробної експлуатації свердловини.</a:t>
            </a:r>
          </a:p>
          <a:p>
            <a:r>
              <a:rPr lang="uk-UA" sz="1200" dirty="0" smtClean="0"/>
              <a:t>29. План пробної експлуатації свердловини є технологічним документом, який регламентує проведення необхідного комплексу досліджень в свердловині та їх періодичність з метою підготовки вихідних даних для підрахунку запасів і проектування дослідно-промислової розробки.</a:t>
            </a:r>
          </a:p>
          <a:p>
            <a:r>
              <a:rPr lang="uk-UA" sz="1200" dirty="0" smtClean="0"/>
              <a:t>30. План пробної експлуатації свердловини затверджує користувач надрами та інформує про це центральний орган виконавчої влади, що реалізує державну політику у сфері промислової безпеки, охорони праці та здійснення державного гірничого нагляду.</a:t>
            </a:r>
          </a:p>
          <a:p>
            <a:r>
              <a:rPr lang="uk-UA" sz="1200" dirty="0" smtClean="0"/>
              <a:t>31. Тривалість пробної експлуатації свердловини не повинна перевищувати одного року. В разі отримання недостатньої кількості вихідних параметрів для підрахунку запасів вуглеводнів та складання проекту ДПР допускається продовження тривалості пробної експлуатації, але не більше одного року.</a:t>
            </a:r>
          </a:p>
          <a:p>
            <a:r>
              <a:rPr lang="uk-UA" sz="1200" dirty="0" smtClean="0"/>
              <a:t>32. Продукція, що видобувається під час пробної експлуатації, має бути облікована та утилізована або реалізована. Забруднення території, лісу, рік, водойм продукцією (нафтою, конденсатом) не допускається.</a:t>
            </a:r>
            <a:endParaRPr lang="uk-UA" sz="12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476672"/>
            <a:ext cx="7772400" cy="648072"/>
          </a:xfrm>
        </p:spPr>
        <p:txBody>
          <a:bodyPr>
            <a:normAutofit/>
          </a:bodyPr>
          <a:lstStyle/>
          <a:p>
            <a:r>
              <a:rPr lang="uk-UA" sz="2800" b="0" dirty="0" smtClean="0"/>
              <a:t>Дослідження в нафтових свердловинах</a:t>
            </a:r>
            <a:endParaRPr lang="uk-UA" sz="2800" dirty="0"/>
          </a:p>
        </p:txBody>
      </p:sp>
      <p:sp>
        <p:nvSpPr>
          <p:cNvPr id="3" name="Подзаголовок 2"/>
          <p:cNvSpPr>
            <a:spLocks noGrp="1"/>
          </p:cNvSpPr>
          <p:nvPr>
            <p:ph type="subTitle" idx="1"/>
          </p:nvPr>
        </p:nvSpPr>
        <p:spPr>
          <a:xfrm>
            <a:off x="611560" y="1196752"/>
            <a:ext cx="8098096" cy="4941168"/>
          </a:xfrm>
        </p:spPr>
        <p:txBody>
          <a:bodyPr>
            <a:noAutofit/>
          </a:bodyPr>
          <a:lstStyle/>
          <a:p>
            <a:pPr algn="l"/>
            <a:r>
              <a:rPr lang="uk-UA" sz="1200" dirty="0" smtClean="0">
                <a:solidFill>
                  <a:schemeClr val="tx1"/>
                </a:solidFill>
              </a:rPr>
              <a:t>Дослідження включають:</a:t>
            </a:r>
          </a:p>
          <a:p>
            <a:pPr algn="l"/>
            <a:r>
              <a:rPr lang="uk-UA" sz="1200" dirty="0" smtClean="0">
                <a:solidFill>
                  <a:schemeClr val="tx1"/>
                </a:solidFill>
              </a:rPr>
              <a:t>- періодичні виміри вибійного тиску глибинними манометрами, дослідження методом відновлення тиску і методом усталених відборів (не менше ніж на трьох режимах прямого і одного зворотного ходу) з побудовою індикаторних діаграм по кожному розкритому пласту;</a:t>
            </a:r>
          </a:p>
          <a:p>
            <a:pPr algn="l"/>
            <a:r>
              <a:rPr lang="uk-UA" sz="1200" dirty="0" smtClean="0">
                <a:solidFill>
                  <a:schemeClr val="tx1"/>
                </a:solidFill>
              </a:rPr>
              <a:t>- для вивчення гідродинамічного зв’язку між окремими свердловинами - дослідження методом гідропрослуховування;</a:t>
            </a:r>
          </a:p>
          <a:p>
            <a:pPr algn="l"/>
            <a:r>
              <a:rPr lang="uk-UA" sz="1200" dirty="0" smtClean="0">
                <a:solidFill>
                  <a:schemeClr val="tx1"/>
                </a:solidFill>
              </a:rPr>
              <a:t>- при перфорації декількох пластів або великій товщині пласта - вивчення свердловин термодебітоміром і витратоміром для з’ясування продуктивності кожного пласта або окремих його частин;</a:t>
            </a:r>
          </a:p>
          <a:p>
            <a:pPr algn="l"/>
            <a:r>
              <a:rPr lang="uk-UA" sz="1200" dirty="0" smtClean="0">
                <a:solidFill>
                  <a:schemeClr val="tx1"/>
                </a:solidFill>
              </a:rPr>
              <a:t>- періодичний аналіз нафти по всіх свердловинах з метою визначення фракційного складу нафти;</a:t>
            </a:r>
          </a:p>
          <a:p>
            <a:pPr algn="l"/>
            <a:r>
              <a:rPr lang="uk-UA" sz="1200" dirty="0" smtClean="0">
                <a:solidFill>
                  <a:schemeClr val="tx1"/>
                </a:solidFill>
              </a:rPr>
              <a:t>- вмісту смол, асфальтенів, парафіну, сірки;</a:t>
            </a:r>
          </a:p>
          <a:p>
            <a:pPr algn="l"/>
            <a:r>
              <a:rPr lang="uk-UA" sz="1200" dirty="0" smtClean="0">
                <a:solidFill>
                  <a:schemeClr val="tx1"/>
                </a:solidFill>
              </a:rPr>
              <a:t>- в’язкості, питомої ваги;</a:t>
            </a:r>
          </a:p>
          <a:p>
            <a:pPr algn="l"/>
            <a:r>
              <a:rPr lang="uk-UA" sz="1200" dirty="0" smtClean="0">
                <a:solidFill>
                  <a:schemeClr val="tx1"/>
                </a:solidFill>
              </a:rPr>
              <a:t>- поверхневого натягу на межі з повітрям;</a:t>
            </a:r>
          </a:p>
          <a:p>
            <a:pPr algn="l"/>
            <a:r>
              <a:rPr lang="uk-UA" sz="1200" dirty="0" smtClean="0">
                <a:solidFill>
                  <a:schemeClr val="tx1"/>
                </a:solidFill>
              </a:rPr>
              <a:t>періодичний аналіз розчиненого газу по всіх свердловинах з визначенням: питомої ваги;</a:t>
            </a:r>
          </a:p>
          <a:p>
            <a:pPr algn="l"/>
            <a:r>
              <a:rPr lang="uk-UA" sz="1200" dirty="0" smtClean="0">
                <a:solidFill>
                  <a:schemeClr val="tx1"/>
                </a:solidFill>
              </a:rPr>
              <a:t>вмісту азоту, вуглеводнів, вугільної кислоти, сірки;</a:t>
            </a:r>
          </a:p>
          <a:p>
            <a:pPr algn="l"/>
            <a:r>
              <a:rPr lang="uk-UA" sz="1200" dirty="0" smtClean="0">
                <a:solidFill>
                  <a:schemeClr val="tx1"/>
                </a:solidFill>
              </a:rPr>
              <a:t>- вологості;</a:t>
            </a:r>
          </a:p>
          <a:p>
            <a:pPr algn="l"/>
            <a:r>
              <a:rPr lang="uk-UA" sz="1200" dirty="0" smtClean="0">
                <a:solidFill>
                  <a:schemeClr val="tx1"/>
                </a:solidFill>
              </a:rPr>
              <a:t>- вмісту газолінових фракцій;</a:t>
            </a:r>
          </a:p>
          <a:p>
            <a:pPr algn="l"/>
            <a:r>
              <a:rPr lang="uk-UA" sz="1200" dirty="0" smtClean="0">
                <a:solidFill>
                  <a:schemeClr val="tx1"/>
                </a:solidFill>
              </a:rPr>
              <a:t>- теплотворної здатності;</a:t>
            </a:r>
          </a:p>
          <a:p>
            <a:pPr algn="l"/>
            <a:r>
              <a:rPr lang="uk-UA" sz="1200" dirty="0" smtClean="0">
                <a:solidFill>
                  <a:schemeClr val="tx1"/>
                </a:solidFill>
              </a:rPr>
              <a:t>- фракційного складу (по кожній свердловині, що вводиться);</a:t>
            </a:r>
          </a:p>
          <a:p>
            <a:pPr algn="l"/>
            <a:r>
              <a:rPr lang="uk-UA" sz="1200" dirty="0" smtClean="0">
                <a:solidFill>
                  <a:schemeClr val="tx1"/>
                </a:solidFill>
              </a:rPr>
              <a:t>- повний хімічний аналіз води, що видобувається разом із нафтою, включно з визначенням цінних супутніх компонентів (йоду, брому, бору, літію тощо);</a:t>
            </a:r>
          </a:p>
          <a:p>
            <a:pPr algn="l"/>
            <a:r>
              <a:rPr lang="uk-UA" sz="1200" dirty="0" smtClean="0">
                <a:solidFill>
                  <a:schemeClr val="tx1"/>
                </a:solidFill>
              </a:rPr>
              <a:t>- відбір глибинних проб та термодинамічні дослідження пластової нафти з встановленням її параметрів за початкових і поточних термобаричних умов, проведенням стандартного однократного і диференціального розгазування пластового флюїду, визначенням динамічної в’язкості;</a:t>
            </a:r>
          </a:p>
          <a:p>
            <a:pPr algn="l"/>
            <a:r>
              <a:rPr lang="uk-UA" sz="1200" dirty="0" smtClean="0">
                <a:solidFill>
                  <a:schemeClr val="tx1"/>
                </a:solidFill>
              </a:rPr>
              <a:t>- періодичне вивчення температури і тиску по стволу свердловини, вивчення температурних умов продуктивних пластів;</a:t>
            </a:r>
          </a:p>
          <a:p>
            <a:pPr algn="l"/>
            <a:r>
              <a:rPr lang="uk-UA" sz="1200" dirty="0" smtClean="0">
                <a:solidFill>
                  <a:schemeClr val="tx1"/>
                </a:solidFill>
              </a:rPr>
              <a:t>- дослідження взаємодії продуктивних пластів між собою і з сусідніми по розрізу горизонтами.</a:t>
            </a:r>
          </a:p>
          <a:p>
            <a:pPr algn="l"/>
            <a:endParaRPr lang="uk-UA" sz="1200" dirty="0">
              <a:solidFill>
                <a:schemeClr val="tx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827584" y="548680"/>
            <a:ext cx="7772400" cy="576064"/>
          </a:xfrm>
        </p:spPr>
        <p:txBody>
          <a:bodyPr>
            <a:normAutofit/>
          </a:bodyPr>
          <a:lstStyle/>
          <a:p>
            <a:r>
              <a:rPr lang="uk-UA" sz="2800" dirty="0" smtClean="0"/>
              <a:t>Пробна експлуатація свердловин</a:t>
            </a:r>
            <a:endParaRPr lang="uk-UA" sz="2800" dirty="0"/>
          </a:p>
        </p:txBody>
      </p:sp>
      <p:sp>
        <p:nvSpPr>
          <p:cNvPr id="5" name="Подзаголовок 4"/>
          <p:cNvSpPr>
            <a:spLocks noGrp="1"/>
          </p:cNvSpPr>
          <p:nvPr>
            <p:ph type="subTitle" idx="1"/>
          </p:nvPr>
        </p:nvSpPr>
        <p:spPr>
          <a:xfrm>
            <a:off x="722376" y="1196752"/>
            <a:ext cx="7772400" cy="5040560"/>
          </a:xfrm>
        </p:spPr>
        <p:txBody>
          <a:bodyPr>
            <a:normAutofit fontScale="62500" lnSpcReduction="20000"/>
          </a:bodyPr>
          <a:lstStyle/>
          <a:p>
            <a:pPr algn="l"/>
            <a:r>
              <a:rPr lang="uk-UA" dirty="0" smtClean="0">
                <a:solidFill>
                  <a:schemeClr val="tx1"/>
                </a:solidFill>
              </a:rPr>
              <a:t>В результаті пробної експлуатації встановлюють:</a:t>
            </a:r>
          </a:p>
          <a:p>
            <a:pPr algn="l"/>
            <a:r>
              <a:rPr lang="uk-UA" dirty="0" smtClean="0">
                <a:solidFill>
                  <a:schemeClr val="tx1"/>
                </a:solidFill>
              </a:rPr>
              <a:t>- фактичні робочі інтервали розкритої товщини пласта і розподіл дебітів по окремих прошарках;</a:t>
            </a:r>
          </a:p>
          <a:p>
            <a:pPr algn="l"/>
            <a:r>
              <a:rPr lang="uk-UA" dirty="0" smtClean="0">
                <a:solidFill>
                  <a:schemeClr val="tx1"/>
                </a:solidFill>
              </a:rPr>
              <a:t>- умови руйнування привибійної зони пласта;</a:t>
            </a:r>
          </a:p>
          <a:p>
            <a:pPr algn="l"/>
            <a:r>
              <a:rPr lang="uk-UA" dirty="0" smtClean="0">
                <a:solidFill>
                  <a:schemeClr val="tx1"/>
                </a:solidFill>
              </a:rPr>
              <a:t>- ефективність застосування методів інтенсифікації припливу і найкращі умови розкриття пласта;</a:t>
            </a:r>
          </a:p>
          <a:p>
            <a:pPr algn="l"/>
            <a:r>
              <a:rPr lang="uk-UA" dirty="0" smtClean="0">
                <a:solidFill>
                  <a:schemeClr val="tx1"/>
                </a:solidFill>
              </a:rPr>
              <a:t>- корозійну агресивність газорідинного потоку, швидкість і характер корозії для вибору методу боротьби з нею;</a:t>
            </a:r>
          </a:p>
          <a:p>
            <a:pPr algn="l"/>
            <a:r>
              <a:rPr lang="uk-UA" dirty="0" smtClean="0">
                <a:solidFill>
                  <a:schemeClr val="tx1"/>
                </a:solidFill>
              </a:rPr>
              <a:t>- оптимальні дебіти й умови експлуатації свердловин і розробки покладів (родовищ);</a:t>
            </a:r>
          </a:p>
          <a:p>
            <a:pPr algn="l"/>
            <a:r>
              <a:rPr lang="uk-UA" dirty="0" smtClean="0">
                <a:solidFill>
                  <a:schemeClr val="tx1"/>
                </a:solidFill>
              </a:rPr>
              <a:t>- фізико-хімічні властивості пластової нафти, розгазованої до стандартних умов (тиск насичення нафти газом, газовміст, густина, в’язкість, об’ємний коефіцієнт і стисливість у пластових умовах, коефіцієнт усадки); фізико-хімічні властивості пластових вод (густина, в’язкість, іонний склад тощо);</a:t>
            </a:r>
          </a:p>
          <a:p>
            <a:pPr algn="l"/>
            <a:r>
              <a:rPr lang="uk-UA" dirty="0" smtClean="0">
                <a:solidFill>
                  <a:schemeClr val="tx1"/>
                </a:solidFill>
              </a:rPr>
              <a:t>- змочуваність (гідрофільність, гідрофобність) порід-колекторів продуктивних пластів, значення насичення зв’язаною водою, остаточного нафтонасичення при витісненні нафти водою і газом, відповідні їм значення відносних фазових проникностей для нафти, газу і води;</a:t>
            </a:r>
          </a:p>
          <a:p>
            <a:pPr algn="l"/>
            <a:r>
              <a:rPr lang="uk-UA" dirty="0" smtClean="0">
                <a:solidFill>
                  <a:schemeClr val="tx1"/>
                </a:solidFill>
              </a:rPr>
              <a:t>- залежності відносних фазових проникностей і капілярного тиску від </a:t>
            </a:r>
            <a:r>
              <a:rPr lang="uk-UA" dirty="0" err="1" smtClean="0">
                <a:solidFill>
                  <a:schemeClr val="tx1"/>
                </a:solidFill>
              </a:rPr>
              <a:t>водонасичення</a:t>
            </a:r>
            <a:r>
              <a:rPr lang="uk-UA" dirty="0" smtClean="0">
                <a:solidFill>
                  <a:schemeClr val="tx1"/>
                </a:solidFill>
              </a:rPr>
              <a:t> порід-колекторів продуктивних пластів;</a:t>
            </a:r>
          </a:p>
          <a:p>
            <a:pPr algn="l"/>
            <a:r>
              <a:rPr lang="uk-UA" dirty="0" smtClean="0">
                <a:solidFill>
                  <a:schemeClr val="tx1"/>
                </a:solidFill>
              </a:rPr>
              <a:t>- середні значення коефіцієнтів теплопровідності, питомого теплового опору, питомої теплоємності порід і рідин, що їх насичують.</a:t>
            </a:r>
          </a:p>
          <a:p>
            <a:pPr algn="l"/>
            <a:r>
              <a:rPr lang="uk-UA" dirty="0" smtClean="0">
                <a:solidFill>
                  <a:schemeClr val="tx1"/>
                </a:solidFill>
              </a:rPr>
              <a:t>        Необхідно періодично вимірювати вибій свердловини, стежити за його станом.  Термодинамічні дослідження пластової нафти виконуються обов’язково в перших продуктивних свердловинах, згодом періодично (за необхідності) в процесі дослідно-промислової розробки і повинні забезпечувати такі визначення:</a:t>
            </a:r>
          </a:p>
          <a:p>
            <a:pPr algn="l"/>
            <a:r>
              <a:rPr lang="uk-UA" dirty="0" smtClean="0">
                <a:solidFill>
                  <a:schemeClr val="tx1"/>
                </a:solidFill>
              </a:rPr>
              <a:t>тиск, об’єм і температура глибинної проби (тиск насичення, коефіцієнт</a:t>
            </a:r>
          </a:p>
          <a:p>
            <a:pPr algn="l"/>
            <a:r>
              <a:rPr lang="uk-UA" dirty="0" smtClean="0">
                <a:solidFill>
                  <a:schemeClr val="tx1"/>
                </a:solidFill>
              </a:rPr>
              <a:t>термічного розширення, коефіцієнт стисливості нафти тощо);</a:t>
            </a:r>
          </a:p>
          <a:p>
            <a:pPr algn="l"/>
            <a:r>
              <a:rPr lang="uk-UA" dirty="0" smtClean="0">
                <a:solidFill>
                  <a:schemeClr val="tx1"/>
                </a:solidFill>
              </a:rPr>
              <a:t>зміна газовмісту нафти;</a:t>
            </a:r>
          </a:p>
          <a:p>
            <a:pPr algn="l"/>
            <a:r>
              <a:rPr lang="uk-UA" dirty="0" smtClean="0">
                <a:solidFill>
                  <a:schemeClr val="tx1"/>
                </a:solidFill>
              </a:rPr>
              <a:t>зміна об’ємного коефіцієнта нафти;</a:t>
            </a:r>
          </a:p>
          <a:p>
            <a:pPr algn="l"/>
            <a:r>
              <a:rPr lang="uk-UA" dirty="0" smtClean="0">
                <a:solidFill>
                  <a:schemeClr val="tx1"/>
                </a:solidFill>
              </a:rPr>
              <a:t>зміна густини нафти;</a:t>
            </a:r>
          </a:p>
          <a:p>
            <a:pPr algn="l"/>
            <a:r>
              <a:rPr lang="uk-UA" dirty="0" smtClean="0">
                <a:solidFill>
                  <a:schemeClr val="tx1"/>
                </a:solidFill>
              </a:rPr>
              <a:t>зміна динамічної в’язкості нафти при розробці покладу на природному режимі.</a:t>
            </a:r>
          </a:p>
          <a:p>
            <a:pPr algn="l"/>
            <a:endParaRPr lang="uk-UA" dirty="0" smtClean="0">
              <a:solidFill>
                <a:schemeClr val="tx1"/>
              </a:solidFill>
            </a:endParaRPr>
          </a:p>
          <a:p>
            <a:pPr algn="l"/>
            <a:endParaRPr lang="uk-UA" dirty="0">
              <a:solidFill>
                <a:schemeClr val="tx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827584" y="620688"/>
            <a:ext cx="7772400" cy="792088"/>
          </a:xfrm>
        </p:spPr>
        <p:txBody>
          <a:bodyPr>
            <a:noAutofit/>
          </a:bodyPr>
          <a:lstStyle/>
          <a:p>
            <a:r>
              <a:rPr lang="uk-UA" sz="2800" dirty="0" smtClean="0"/>
              <a:t>Технологічні процеси при розробці нафтових родовищ</a:t>
            </a:r>
            <a:endParaRPr lang="uk-UA" sz="2800" dirty="0"/>
          </a:p>
        </p:txBody>
      </p:sp>
      <p:sp>
        <p:nvSpPr>
          <p:cNvPr id="5" name="Подзаголовок 4"/>
          <p:cNvSpPr>
            <a:spLocks noGrp="1"/>
          </p:cNvSpPr>
          <p:nvPr>
            <p:ph type="subTitle" idx="1"/>
          </p:nvPr>
        </p:nvSpPr>
        <p:spPr>
          <a:xfrm>
            <a:off x="251520" y="1673424"/>
            <a:ext cx="8568952" cy="4635896"/>
          </a:xfrm>
        </p:spPr>
        <p:txBody>
          <a:bodyPr>
            <a:normAutofit/>
          </a:bodyPr>
          <a:lstStyle/>
          <a:p>
            <a:pPr algn="just"/>
            <a:r>
              <a:rPr lang="uk-UA" dirty="0" smtClean="0">
                <a:solidFill>
                  <a:schemeClr val="tx1"/>
                </a:solidFill>
              </a:rPr>
              <a:t>          </a:t>
            </a:r>
            <a:r>
              <a:rPr lang="hr-HR" dirty="0" smtClean="0">
                <a:solidFill>
                  <a:schemeClr val="tx1"/>
                </a:solidFill>
              </a:rPr>
              <a:t>На різних стадіях організації і здійснення основного виробничого процесу розробки </a:t>
            </a:r>
            <a:r>
              <a:rPr lang="uk-UA" dirty="0" smtClean="0">
                <a:solidFill>
                  <a:schemeClr val="tx1"/>
                </a:solidFill>
              </a:rPr>
              <a:t>та</a:t>
            </a:r>
            <a:r>
              <a:rPr lang="hr-HR" dirty="0" smtClean="0">
                <a:solidFill>
                  <a:schemeClr val="tx1"/>
                </a:solidFill>
              </a:rPr>
              <a:t> експлуатації нафтових родовищ застосовують різноманітні технологічні процеси. Класифікація їх може бути різною. В основному їх класифікують так:</a:t>
            </a:r>
            <a:endParaRPr lang="uk-UA" dirty="0" smtClean="0">
              <a:solidFill>
                <a:schemeClr val="tx1"/>
              </a:solidFill>
            </a:endParaRPr>
          </a:p>
          <a:p>
            <a:pPr algn="just"/>
            <a:r>
              <a:rPr lang="hr-HR" dirty="0" smtClean="0">
                <a:solidFill>
                  <a:schemeClr val="tx1"/>
                </a:solidFill>
              </a:rPr>
              <a:t>1) розкриття продуктивного пласта і освоєння свердловин;</a:t>
            </a:r>
            <a:endParaRPr lang="uk-UA" dirty="0" smtClean="0">
              <a:solidFill>
                <a:schemeClr val="tx1"/>
              </a:solidFill>
            </a:endParaRPr>
          </a:p>
          <a:p>
            <a:pPr algn="just"/>
            <a:r>
              <a:rPr lang="hr-HR" dirty="0" smtClean="0">
                <a:solidFill>
                  <a:schemeClr val="tx1"/>
                </a:solidFill>
              </a:rPr>
              <a:t>2) дослідження і встановлення оптимального режиму роботи свердловин;</a:t>
            </a:r>
            <a:endParaRPr lang="uk-UA" dirty="0" smtClean="0">
              <a:solidFill>
                <a:schemeClr val="tx1"/>
              </a:solidFill>
            </a:endParaRPr>
          </a:p>
          <a:p>
            <a:pPr algn="just"/>
            <a:r>
              <a:rPr lang="hr-HR" dirty="0" smtClean="0">
                <a:solidFill>
                  <a:schemeClr val="tx1"/>
                </a:solidFill>
              </a:rPr>
              <a:t>3) підвищення продуктивності свердловин;</a:t>
            </a:r>
            <a:endParaRPr lang="uk-UA" dirty="0" smtClean="0">
              <a:solidFill>
                <a:schemeClr val="tx1"/>
              </a:solidFill>
            </a:endParaRPr>
          </a:p>
          <a:p>
            <a:pPr algn="just"/>
            <a:r>
              <a:rPr lang="hr-HR" dirty="0" smtClean="0">
                <a:solidFill>
                  <a:schemeClr val="tx1"/>
                </a:solidFill>
              </a:rPr>
              <a:t>4) підземний ремонт свердловин;</a:t>
            </a:r>
            <a:endParaRPr lang="uk-UA" dirty="0" smtClean="0">
              <a:solidFill>
                <a:schemeClr val="tx1"/>
              </a:solidFill>
            </a:endParaRPr>
          </a:p>
          <a:p>
            <a:pPr algn="just"/>
            <a:r>
              <a:rPr lang="hr-HR" dirty="0" smtClean="0">
                <a:solidFill>
                  <a:schemeClr val="tx1"/>
                </a:solidFill>
              </a:rPr>
              <a:t>5) ліквідація ускладнень </a:t>
            </a:r>
            <a:r>
              <a:rPr lang="uk-UA" dirty="0" smtClean="0">
                <a:solidFill>
                  <a:schemeClr val="tx1"/>
                </a:solidFill>
              </a:rPr>
              <a:t>під час</a:t>
            </a:r>
            <a:r>
              <a:rPr lang="hr-HR" dirty="0" smtClean="0">
                <a:solidFill>
                  <a:schemeClr val="tx1"/>
                </a:solidFill>
              </a:rPr>
              <a:t> експлуатації наземного нафтопромислового обладнання;</a:t>
            </a:r>
            <a:endParaRPr lang="uk-UA" dirty="0" smtClean="0">
              <a:solidFill>
                <a:schemeClr val="tx1"/>
              </a:solidFill>
            </a:endParaRPr>
          </a:p>
          <a:p>
            <a:pPr algn="just"/>
            <a:r>
              <a:rPr lang="hr-HR" dirty="0" smtClean="0">
                <a:solidFill>
                  <a:schemeClr val="tx1"/>
                </a:solidFill>
              </a:rPr>
              <a:t>6) дія</a:t>
            </a:r>
            <a:r>
              <a:rPr lang="uk-UA" dirty="0" err="1" smtClean="0">
                <a:solidFill>
                  <a:schemeClr val="tx1"/>
                </a:solidFill>
              </a:rPr>
              <a:t>ння</a:t>
            </a:r>
            <a:r>
              <a:rPr lang="hr-HR" dirty="0" smtClean="0">
                <a:solidFill>
                  <a:schemeClr val="tx1"/>
                </a:solidFill>
              </a:rPr>
              <a:t> на нафтовий поклад </a:t>
            </a:r>
            <a:r>
              <a:rPr lang="uk-UA" dirty="0" smtClean="0">
                <a:solidFill>
                  <a:schemeClr val="tx1"/>
                </a:solidFill>
              </a:rPr>
              <a:t>(</a:t>
            </a:r>
            <a:r>
              <a:rPr lang="hr-HR" dirty="0" smtClean="0">
                <a:solidFill>
                  <a:schemeClr val="tx1"/>
                </a:solidFill>
              </a:rPr>
              <a:t>підтримування пластового тиску, підвищення нафтовилучення із продуктивних пластів</a:t>
            </a:r>
            <a:r>
              <a:rPr lang="uk-UA" dirty="0" smtClean="0">
                <a:solidFill>
                  <a:schemeClr val="tx1"/>
                </a:solidFill>
              </a:rPr>
              <a:t>)</a:t>
            </a:r>
            <a:r>
              <a:rPr lang="hr-HR" dirty="0" smtClean="0">
                <a:solidFill>
                  <a:schemeClr val="tx1"/>
                </a:solidFill>
              </a:rPr>
              <a:t>.</a:t>
            </a:r>
            <a:endParaRPr lang="uk-UA" dirty="0" smtClean="0">
              <a:solidFill>
                <a:schemeClr val="tx1"/>
              </a:solidFill>
            </a:endParaRPr>
          </a:p>
          <a:p>
            <a:pPr algn="just"/>
            <a:endParaRPr lang="uk-UA"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87624" y="332656"/>
            <a:ext cx="7056784" cy="1051560"/>
          </a:xfrm>
        </p:spPr>
        <p:txBody>
          <a:bodyPr>
            <a:noAutofit/>
          </a:bodyPr>
          <a:lstStyle/>
          <a:p>
            <a:pPr algn="ctr"/>
            <a:r>
              <a:rPr lang="uk-UA" sz="3200" dirty="0" smtClean="0"/>
              <a:t>Формування родовищ нафти </a:t>
            </a:r>
            <a:endParaRPr lang="uk-UA" sz="32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755576" y="1556792"/>
            <a:ext cx="7344816" cy="4270995"/>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fld id="{0FB13787-07E9-44B6-8C1D-3D6589C78495}" type="slidenum">
              <a:rPr lang="uk-UA" smtClean="0"/>
              <a:pPr/>
              <a:t>7</a:t>
            </a:fld>
            <a:endParaRPr lang="uk-UA" dirty="0"/>
          </a:p>
        </p:txBody>
      </p:sp>
      <p:sp>
        <p:nvSpPr>
          <p:cNvPr id="6" name="Нижний колонтитул 5"/>
          <p:cNvSpPr>
            <a:spLocks noGrp="1"/>
          </p:cNvSpPr>
          <p:nvPr>
            <p:ph type="ftr" sz="quarter" idx="11"/>
          </p:nvPr>
        </p:nvSpPr>
        <p:spPr/>
        <p:txBody>
          <a:bodyPr/>
          <a:lstStyle/>
          <a:p>
            <a:endParaRPr lang="uk-U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476672"/>
            <a:ext cx="7772400" cy="648072"/>
          </a:xfrm>
        </p:spPr>
        <p:txBody>
          <a:bodyPr>
            <a:normAutofit fontScale="90000"/>
          </a:bodyPr>
          <a:lstStyle/>
          <a:p>
            <a:r>
              <a:rPr lang="uk-UA" dirty="0" smtClean="0"/>
              <a:t>Акумуляція вуглеводнів</a:t>
            </a:r>
            <a:endParaRPr lang="uk-UA" dirty="0"/>
          </a:p>
        </p:txBody>
      </p:sp>
      <p:sp>
        <p:nvSpPr>
          <p:cNvPr id="5" name="Подзаголовок 4"/>
          <p:cNvSpPr>
            <a:spLocks noGrp="1"/>
          </p:cNvSpPr>
          <p:nvPr>
            <p:ph type="subTitle" idx="1"/>
          </p:nvPr>
        </p:nvSpPr>
        <p:spPr>
          <a:xfrm>
            <a:off x="755576" y="5085184"/>
            <a:ext cx="7772400" cy="914400"/>
          </a:xfrm>
        </p:spPr>
        <p:txBody>
          <a:bodyPr/>
          <a:lstStyle/>
          <a:p>
            <a:r>
              <a:rPr lang="uk-UA" dirty="0" err="1" smtClean="0"/>
              <a:t>пП</a:t>
            </a:r>
            <a:endParaRPr lang="uk-UA" dirty="0"/>
          </a:p>
        </p:txBody>
      </p:sp>
      <p:pic>
        <p:nvPicPr>
          <p:cNvPr id="3074" name="Picture 2"/>
          <p:cNvPicPr>
            <a:picLocks noChangeAspect="1" noChangeArrowheads="1"/>
          </p:cNvPicPr>
          <p:nvPr/>
        </p:nvPicPr>
        <p:blipFill>
          <a:blip r:embed="rId2" cstate="print"/>
          <a:srcRect/>
          <a:stretch>
            <a:fillRect/>
          </a:stretch>
        </p:blipFill>
        <p:spPr bwMode="auto">
          <a:xfrm>
            <a:off x="1115616" y="1484784"/>
            <a:ext cx="7200800" cy="46085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692696"/>
            <a:ext cx="7772400" cy="1080120"/>
          </a:xfrm>
        </p:spPr>
        <p:txBody>
          <a:bodyPr>
            <a:normAutofit fontScale="90000"/>
          </a:bodyPr>
          <a:lstStyle/>
          <a:p>
            <a:pPr algn="ctr"/>
            <a:r>
              <a:rPr lang="uk-UA" dirty="0" smtClean="0"/>
              <a:t>Методи пошуків нафтових родовищ</a:t>
            </a:r>
            <a:endParaRPr lang="uk-UA" dirty="0"/>
          </a:p>
        </p:txBody>
      </p:sp>
      <p:sp>
        <p:nvSpPr>
          <p:cNvPr id="5" name="Подзаголовок 4"/>
          <p:cNvSpPr>
            <a:spLocks noGrp="1"/>
          </p:cNvSpPr>
          <p:nvPr>
            <p:ph type="subTitle" idx="1"/>
          </p:nvPr>
        </p:nvSpPr>
        <p:spPr>
          <a:xfrm>
            <a:off x="722376" y="3685032"/>
            <a:ext cx="7772400" cy="2120232"/>
          </a:xfrm>
        </p:spPr>
        <p:txBody>
          <a:bodyPr>
            <a:normAutofit/>
          </a:bodyPr>
          <a:lstStyle/>
          <a:p>
            <a:pPr marL="493776" indent="-457200" algn="l">
              <a:buAutoNum type="arabicPeriod"/>
            </a:pPr>
            <a:r>
              <a:rPr lang="uk-UA" dirty="0" smtClean="0"/>
              <a:t>Геологічні побудови</a:t>
            </a:r>
          </a:p>
          <a:p>
            <a:pPr marL="493776" indent="-457200" algn="l">
              <a:buAutoNum type="arabicPeriod"/>
            </a:pPr>
            <a:r>
              <a:rPr lang="uk-UA" dirty="0" smtClean="0"/>
              <a:t>Аерокосмічні дослідження</a:t>
            </a:r>
          </a:p>
          <a:p>
            <a:pPr marL="493776" indent="-457200" algn="l">
              <a:buAutoNum type="arabicPeriod"/>
            </a:pPr>
            <a:r>
              <a:rPr lang="uk-UA" dirty="0" smtClean="0"/>
              <a:t>Сейсмічні методи пошукових робіт</a:t>
            </a:r>
          </a:p>
          <a:p>
            <a:pPr marL="493776" indent="-457200" algn="l">
              <a:buAutoNum type="arabicPeriod"/>
            </a:pPr>
            <a:r>
              <a:rPr lang="uk-UA" dirty="0" smtClean="0"/>
              <a:t>Геохімічні дослідження</a:t>
            </a:r>
          </a:p>
          <a:p>
            <a:pPr marL="493776" indent="-457200" algn="l">
              <a:buAutoNum type="arabicPeriod"/>
            </a:pPr>
            <a:r>
              <a:rPr lang="uk-UA" dirty="0" smtClean="0"/>
              <a:t>Біолокація.</a:t>
            </a:r>
          </a:p>
          <a:p>
            <a:pPr marL="493776" indent="-457200" algn="l">
              <a:buAutoNum type="arabicPeriod"/>
            </a:pPr>
            <a:endParaRPr lang="uk-UA" dirty="0" smtClean="0"/>
          </a:p>
          <a:p>
            <a:pPr marL="493776" indent="-457200" algn="l">
              <a:buAutoNum type="arabicPeriod"/>
            </a:pPr>
            <a:endParaRPr lang="uk-UA" dirty="0" smtClean="0"/>
          </a:p>
          <a:p>
            <a:pPr marL="493776" indent="-457200" algn="l">
              <a:buAutoNum type="arabicPeriod"/>
            </a:pPr>
            <a:endParaRPr lang="uk-UA"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16736</TotalTime>
  <Words>5215</Words>
  <Application>Microsoft Office PowerPoint</Application>
  <PresentationFormat>Екран (4:3)</PresentationFormat>
  <Paragraphs>432</Paragraphs>
  <Slides>67</Slides>
  <Notes>0</Notes>
  <HiddenSlides>1</HiddenSlides>
  <MMClips>0</MMClips>
  <ScaleCrop>false</ScaleCrop>
  <HeadingPairs>
    <vt:vector size="4" baseType="variant">
      <vt:variant>
        <vt:lpstr>Тема</vt:lpstr>
      </vt:variant>
      <vt:variant>
        <vt:i4>1</vt:i4>
      </vt:variant>
      <vt:variant>
        <vt:lpstr>Заголовки слайдів</vt:lpstr>
      </vt:variant>
      <vt:variant>
        <vt:i4>67</vt:i4>
      </vt:variant>
    </vt:vector>
  </HeadingPairs>
  <TitlesOfParts>
    <vt:vector size="68" baseType="lpstr">
      <vt:lpstr>Аспект</vt:lpstr>
      <vt:lpstr>Розробка та експлуатація нафтових родовищ</vt:lpstr>
      <vt:lpstr>Література</vt:lpstr>
      <vt:lpstr>Література</vt:lpstr>
      <vt:lpstr>Презентація PowerPoint</vt:lpstr>
      <vt:lpstr>Презентація PowerPoint</vt:lpstr>
      <vt:lpstr>ФІЗИЧНІ УМОВИ ЗАЛЯГАННЯ ВУГЛЕВОДНІВ У ПОКЛАДІ </vt:lpstr>
      <vt:lpstr>Формування родовищ нафти </vt:lpstr>
      <vt:lpstr>Акумуляція вуглеводнів</vt:lpstr>
      <vt:lpstr>Методи пошуків нафтових родовищ</vt:lpstr>
      <vt:lpstr>Карта нафтових родовищ України</vt:lpstr>
      <vt:lpstr>Аерокосмічні дослідження</vt:lpstr>
      <vt:lpstr>Геофізичні методи пошуків </vt:lpstr>
      <vt:lpstr>Сейсмічні дослідження</vt:lpstr>
      <vt:lpstr>Геохімічні дослідження</vt:lpstr>
      <vt:lpstr>Три частини процесу видобування нафти</vt:lpstr>
      <vt:lpstr>Гірничо-геологічні параметри</vt:lpstr>
      <vt:lpstr>Тиск у покладах  </vt:lpstr>
      <vt:lpstr>Гірничий і пластовий  тиск</vt:lpstr>
      <vt:lpstr>Аномально-високий і аномально низький пластовий тиск</vt:lpstr>
      <vt:lpstr>              Пластова температура   Пластова температура – це температура в покладі.  Геотермічний градієнт ГТ , що є зміною температури Т за зміни глибини z, тобто   </vt:lpstr>
      <vt:lpstr>Поклад і родовище</vt:lpstr>
      <vt:lpstr>Родовища вуглеводнів</vt:lpstr>
      <vt:lpstr>Запаси нафти за величиною</vt:lpstr>
      <vt:lpstr>Запаси нафти за промисловим значенням</vt:lpstr>
      <vt:lpstr>Презентація PowerPoint</vt:lpstr>
      <vt:lpstr>Запаси за ступенем вивченості </vt:lpstr>
      <vt:lpstr>Категорія важкодобувних і виснажених запасів нафти і газу </vt:lpstr>
      <vt:lpstr>Класифікація родовищ і свердловин за їх глибиною і початковим дебітом</vt:lpstr>
      <vt:lpstr>Газонафтові родовища</vt:lpstr>
      <vt:lpstr>Розподіл нафтових родовищ  за в'язкістю пластової нафти</vt:lpstr>
      <vt:lpstr>Розподіл родовищ за абсолютною проникністю колекторів</vt:lpstr>
      <vt:lpstr>Етапи  геологорозвідувальних робіт</vt:lpstr>
      <vt:lpstr>Регіональний етап </vt:lpstr>
      <vt:lpstr>Пошуковий етап</vt:lpstr>
      <vt:lpstr>Розвідувальний етап</vt:lpstr>
      <vt:lpstr>Структурна карта</vt:lpstr>
      <vt:lpstr>Геологічний профіль</vt:lpstr>
      <vt:lpstr>Побудова структурної карти та геологічного профілю</vt:lpstr>
      <vt:lpstr>Структурна карта і геологічний профіль</vt:lpstr>
      <vt:lpstr>Презентація PowerPoint</vt:lpstr>
      <vt:lpstr>Побудова геологічного профілю</vt:lpstr>
      <vt:lpstr>Карта розробки нафтового родовища</vt:lpstr>
      <vt:lpstr>Презентація PowerPoint</vt:lpstr>
      <vt:lpstr>Карта розробки дослідної ділянки Долинського родовища</vt:lpstr>
      <vt:lpstr>Презентація PowerPoint</vt:lpstr>
      <vt:lpstr>Категорії свердловин за призначенням </vt:lpstr>
      <vt:lpstr>Презентація PowerPoint</vt:lpstr>
      <vt:lpstr>Презентація PowerPoint</vt:lpstr>
      <vt:lpstr>Експлуатаційні свердловини</vt:lpstr>
      <vt:lpstr>Розподіл видобувних свердловин за дебітом</vt:lpstr>
      <vt:lpstr>Нагнітальні свердловини</vt:lpstr>
      <vt:lpstr>Контрольні свердловини</vt:lpstr>
      <vt:lpstr>Оціночні і оціночно-експлуатаційні свердловини</vt:lpstr>
      <vt:lpstr>Спеціальні свердловини</vt:lpstr>
      <vt:lpstr>Свердловини-дублери</vt:lpstr>
      <vt:lpstr>Фонд експлуатаційних свердловин</vt:lpstr>
      <vt:lpstr>Класифікація родовищ за ступенем підготовленості до промислового освоєння</vt:lpstr>
      <vt:lpstr>Підготовленість родовища до проведення геологорозвідувальних  робіт</vt:lpstr>
      <vt:lpstr>Звіт про геологічне вивчення</vt:lpstr>
      <vt:lpstr>Геолого-промислові дослідження, випробування та пробна експлуатація свердловин</vt:lpstr>
      <vt:lpstr>Презентація PowerPoint</vt:lpstr>
      <vt:lpstr>Презентація PowerPoint</vt:lpstr>
      <vt:lpstr>Презентація PowerPoint</vt:lpstr>
      <vt:lpstr>Презентація PowerPoint</vt:lpstr>
      <vt:lpstr>Дослідження в нафтових свердловинах</vt:lpstr>
      <vt:lpstr>Пробна експлуатація свердловин</vt:lpstr>
      <vt:lpstr>Технологічні процеси при розробці нафтових родовищ</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Ivan</dc:creator>
  <cp:lastModifiedBy>Admin</cp:lastModifiedBy>
  <cp:revision>75</cp:revision>
  <dcterms:created xsi:type="dcterms:W3CDTF">2020-11-19T14:26:42Z</dcterms:created>
  <dcterms:modified xsi:type="dcterms:W3CDTF">2024-08-31T10:25:12Z</dcterms:modified>
</cp:coreProperties>
</file>