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2"/>
  </p:sldMasterIdLst>
  <p:notesMasterIdLst>
    <p:notesMasterId r:id="rId29"/>
  </p:notesMasterIdLst>
  <p:sldIdLst>
    <p:sldId id="256" r:id="rId3"/>
    <p:sldId id="257" r:id="rId4"/>
    <p:sldId id="258" r:id="rId5"/>
    <p:sldId id="259" r:id="rId6"/>
    <p:sldId id="271" r:id="rId7"/>
    <p:sldId id="260" r:id="rId8"/>
    <p:sldId id="272" r:id="rId9"/>
    <p:sldId id="261" r:id="rId10"/>
    <p:sldId id="273" r:id="rId11"/>
    <p:sldId id="281" r:id="rId12"/>
    <p:sldId id="282" r:id="rId13"/>
    <p:sldId id="262" r:id="rId14"/>
    <p:sldId id="274" r:id="rId15"/>
    <p:sldId id="263" r:id="rId16"/>
    <p:sldId id="275" r:id="rId17"/>
    <p:sldId id="264" r:id="rId18"/>
    <p:sldId id="276" r:id="rId19"/>
    <p:sldId id="265" r:id="rId20"/>
    <p:sldId id="266" r:id="rId21"/>
    <p:sldId id="277" r:id="rId22"/>
    <p:sldId id="267" r:id="rId23"/>
    <p:sldId id="268" r:id="rId24"/>
    <p:sldId id="270" r:id="rId25"/>
    <p:sldId id="278" r:id="rId26"/>
    <p:sldId id="280" r:id="rId27"/>
    <p:sldId id="269" r:id="rId28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720" y="-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presProps" Target="presProps.xml"/><Relationship Id="rId8" Type="http://schemas.openxmlformats.org/officeDocument/2006/relationships/slide" Target="slides/slide6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4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Relationship Id="rId5" Type="http://schemas.openxmlformats.org/officeDocument/2006/relationships/image" Target="../media/image10.wmf"/><Relationship Id="rId4" Type="http://schemas.openxmlformats.org/officeDocument/2006/relationships/image" Target="../media/image9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8.wmf"/><Relationship Id="rId1" Type="http://schemas.openxmlformats.org/officeDocument/2006/relationships/image" Target="../media/image17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D99CCF-6D9F-4B78-91E2-F483527AC596}" type="datetimeFigureOut">
              <a:rPr lang="uk-UA" smtClean="0"/>
              <a:t>02.10.2025</a:t>
            </a:fld>
            <a:endParaRPr lang="uk-UA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B4B0EA-4CD0-47B0-B650-61C498BF3075}" type="slidenum">
              <a:rPr lang="uk-UA" smtClean="0"/>
              <a:t>‹№›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6148995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7C1D19-21D3-4F2D-9687-7E3C31DBD7E7}" type="slidenum">
              <a:rPr lang="uk-UA" smtClean="0"/>
              <a:t>4</a:t>
            </a:fld>
            <a:endParaRPr lang="uk-UA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830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C638C-DA97-4299-B0DF-846222F6F2DD}" type="datetimeFigureOut">
              <a:rPr lang="uk-UA" smtClean="0"/>
              <a:t>02.10.2025</a:t>
            </a:fld>
            <a:endParaRPr lang="uk-UA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3E544-EBC2-4243-A052-246D540E870C}" type="slidenum">
              <a:rPr lang="uk-UA" smtClean="0"/>
              <a:t>‹№›</a:t>
            </a:fld>
            <a:endParaRPr lang="uk-UA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C638C-DA97-4299-B0DF-846222F6F2DD}" type="datetimeFigureOut">
              <a:rPr lang="uk-UA" smtClean="0"/>
              <a:t>02.10.2025</a:t>
            </a:fld>
            <a:endParaRPr lang="uk-UA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3E544-EBC2-4243-A052-246D540E870C}" type="slidenum">
              <a:rPr lang="uk-UA" smtClean="0"/>
              <a:t>‹№›</a:t>
            </a:fld>
            <a:endParaRPr lang="uk-UA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C638C-DA97-4299-B0DF-846222F6F2DD}" type="datetimeFigureOut">
              <a:rPr lang="uk-UA" smtClean="0"/>
              <a:t>02.10.2025</a:t>
            </a:fld>
            <a:endParaRPr lang="uk-UA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3E544-EBC2-4243-A052-246D540E870C}" type="slidenum">
              <a:rPr lang="uk-UA" smtClean="0"/>
              <a:t>‹№›</a:t>
            </a:fld>
            <a:endParaRPr lang="uk-UA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830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46702-3235-4A5F-B057-174CFC2472E3}" type="datetimeFigureOut">
              <a:rPr lang="uk-UA" smtClean="0">
                <a:solidFill>
                  <a:srgbClr val="E3DED1">
                    <a:shade val="50000"/>
                  </a:srgbClr>
                </a:solidFill>
              </a:rPr>
              <a:pPr/>
              <a:t>02.10.2025</a:t>
            </a:fld>
            <a:endParaRPr lang="uk-UA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F978D-4844-432A-AA46-6F37B225E1C5}" type="slidenum">
              <a:rPr lang="uk-UA" smtClean="0">
                <a:solidFill>
                  <a:srgbClr val="E3DED1">
                    <a:shade val="50000"/>
                  </a:srgbClr>
                </a:solidFill>
              </a:rPr>
              <a:pPr/>
              <a:t>‹№›</a:t>
            </a:fld>
            <a:endParaRPr lang="uk-UA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49377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46702-3235-4A5F-B057-174CFC2472E3}" type="datetimeFigureOut">
              <a:rPr lang="uk-UA" smtClean="0">
                <a:solidFill>
                  <a:srgbClr val="E3DED1">
                    <a:shade val="50000"/>
                  </a:srgbClr>
                </a:solidFill>
              </a:rPr>
              <a:pPr/>
              <a:t>02.10.2025</a:t>
            </a:fld>
            <a:endParaRPr lang="uk-UA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F978D-4844-432A-AA46-6F37B225E1C5}" type="slidenum">
              <a:rPr lang="uk-UA" smtClean="0">
                <a:solidFill>
                  <a:srgbClr val="E3DED1">
                    <a:shade val="50000"/>
                  </a:srgbClr>
                </a:solidFill>
              </a:rPr>
              <a:pPr/>
              <a:t>‹№›</a:t>
            </a:fld>
            <a:endParaRPr lang="uk-UA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222877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830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46702-3235-4A5F-B057-174CFC2472E3}" type="datetimeFigureOut">
              <a:rPr lang="uk-UA" smtClean="0">
                <a:solidFill>
                  <a:srgbClr val="E3DED1">
                    <a:shade val="50000"/>
                  </a:srgbClr>
                </a:solidFill>
              </a:rPr>
              <a:pPr/>
              <a:t>02.10.2025</a:t>
            </a:fld>
            <a:endParaRPr lang="uk-UA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F978D-4844-432A-AA46-6F37B225E1C5}" type="slidenum">
              <a:rPr lang="uk-UA" smtClean="0">
                <a:solidFill>
                  <a:srgbClr val="E3DED1">
                    <a:shade val="50000"/>
                  </a:srgbClr>
                </a:solidFill>
              </a:rPr>
              <a:pPr/>
              <a:t>‹№›</a:t>
            </a:fld>
            <a:endParaRPr lang="uk-UA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584839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46702-3235-4A5F-B057-174CFC2472E3}" type="datetimeFigureOut">
              <a:rPr lang="uk-UA" smtClean="0">
                <a:solidFill>
                  <a:srgbClr val="E3DED1">
                    <a:shade val="50000"/>
                  </a:srgbClr>
                </a:solidFill>
              </a:rPr>
              <a:pPr/>
              <a:t>02.10.2025</a:t>
            </a:fld>
            <a:endParaRPr lang="uk-UA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F978D-4844-432A-AA46-6F37B225E1C5}" type="slidenum">
              <a:rPr lang="uk-UA" smtClean="0">
                <a:solidFill>
                  <a:srgbClr val="E3DED1">
                    <a:shade val="50000"/>
                  </a:srgbClr>
                </a:solidFill>
              </a:rPr>
              <a:pPr/>
              <a:t>‹№›</a:t>
            </a:fld>
            <a:endParaRPr lang="uk-UA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603711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46702-3235-4A5F-B057-174CFC2472E3}" type="datetimeFigureOut">
              <a:rPr lang="uk-UA" smtClean="0">
                <a:solidFill>
                  <a:srgbClr val="E3DED1">
                    <a:shade val="50000"/>
                  </a:srgbClr>
                </a:solidFill>
              </a:rPr>
              <a:pPr/>
              <a:t>02.10.2025</a:t>
            </a:fld>
            <a:endParaRPr lang="uk-UA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F978D-4844-432A-AA46-6F37B225E1C5}" type="slidenum">
              <a:rPr lang="uk-UA" smtClean="0">
                <a:solidFill>
                  <a:srgbClr val="E3DED1">
                    <a:shade val="50000"/>
                  </a:srgbClr>
                </a:solidFill>
              </a:rPr>
              <a:pPr/>
              <a:t>‹№›</a:t>
            </a:fld>
            <a:endParaRPr lang="uk-UA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476745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46702-3235-4A5F-B057-174CFC2472E3}" type="datetimeFigureOut">
              <a:rPr lang="uk-UA" smtClean="0">
                <a:solidFill>
                  <a:srgbClr val="E3DED1">
                    <a:shade val="50000"/>
                  </a:srgbClr>
                </a:solidFill>
              </a:rPr>
              <a:pPr/>
              <a:t>02.10.2025</a:t>
            </a:fld>
            <a:endParaRPr lang="uk-UA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F978D-4844-432A-AA46-6F37B225E1C5}" type="slidenum">
              <a:rPr lang="uk-UA" smtClean="0">
                <a:solidFill>
                  <a:srgbClr val="E3DED1">
                    <a:shade val="50000"/>
                  </a:srgbClr>
                </a:solidFill>
              </a:rPr>
              <a:pPr/>
              <a:t>‹№›</a:t>
            </a:fld>
            <a:endParaRPr lang="uk-UA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684043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46702-3235-4A5F-B057-174CFC2472E3}" type="datetimeFigureOut">
              <a:rPr lang="uk-UA" smtClean="0">
                <a:solidFill>
                  <a:srgbClr val="E3DED1">
                    <a:shade val="50000"/>
                  </a:srgbClr>
                </a:solidFill>
              </a:rPr>
              <a:pPr/>
              <a:t>02.10.2025</a:t>
            </a:fld>
            <a:endParaRPr lang="uk-UA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F978D-4844-432A-AA46-6F37B225E1C5}" type="slidenum">
              <a:rPr lang="uk-UA" smtClean="0">
                <a:solidFill>
                  <a:srgbClr val="E3DED1">
                    <a:shade val="50000"/>
                  </a:srgbClr>
                </a:solidFill>
              </a:rPr>
              <a:pPr/>
              <a:t>‹№›</a:t>
            </a:fld>
            <a:endParaRPr lang="uk-UA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524271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415" marR="18415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46702-3235-4A5F-B057-174CFC2472E3}" type="datetimeFigureOut">
              <a:rPr lang="uk-UA" smtClean="0">
                <a:solidFill>
                  <a:srgbClr val="E3DED1">
                    <a:shade val="50000"/>
                  </a:srgbClr>
                </a:solidFill>
              </a:rPr>
              <a:pPr/>
              <a:t>02.10.2025</a:t>
            </a:fld>
            <a:endParaRPr lang="uk-UA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F978D-4844-432A-AA46-6F37B225E1C5}" type="slidenum">
              <a:rPr lang="uk-UA" smtClean="0">
                <a:solidFill>
                  <a:srgbClr val="E3DED1">
                    <a:shade val="50000"/>
                  </a:srgbClr>
                </a:solidFill>
              </a:rPr>
              <a:pPr/>
              <a:t>‹№›</a:t>
            </a:fld>
            <a:endParaRPr lang="uk-UA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31971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C638C-DA97-4299-B0DF-846222F6F2DD}" type="datetimeFigureOut">
              <a:rPr lang="uk-UA" smtClean="0"/>
              <a:t>02.10.2025</a:t>
            </a:fld>
            <a:endParaRPr lang="uk-UA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3E544-EBC2-4243-A052-246D540E870C}" type="slidenum">
              <a:rPr lang="uk-UA" smtClean="0"/>
              <a:t>‹№›</a:t>
            </a:fld>
            <a:endParaRPr lang="uk-UA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46702-3235-4A5F-B057-174CFC2472E3}" type="datetimeFigureOut">
              <a:rPr lang="uk-UA" smtClean="0">
                <a:solidFill>
                  <a:srgbClr val="E3DED1">
                    <a:shade val="50000"/>
                  </a:srgbClr>
                </a:solidFill>
              </a:rPr>
              <a:pPr/>
              <a:t>02.10.2025</a:t>
            </a:fld>
            <a:endParaRPr lang="uk-UA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F978D-4844-432A-AA46-6F37B225E1C5}" type="slidenum">
              <a:rPr lang="uk-UA" smtClean="0">
                <a:solidFill>
                  <a:srgbClr val="E3DED1">
                    <a:shade val="50000"/>
                  </a:srgbClr>
                </a:solidFill>
              </a:rPr>
              <a:pPr/>
              <a:t>‹№›</a:t>
            </a:fld>
            <a:endParaRPr lang="uk-UA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38734977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46702-3235-4A5F-B057-174CFC2472E3}" type="datetimeFigureOut">
              <a:rPr lang="uk-UA" smtClean="0">
                <a:solidFill>
                  <a:srgbClr val="E3DED1">
                    <a:shade val="50000"/>
                  </a:srgbClr>
                </a:solidFill>
              </a:rPr>
              <a:pPr/>
              <a:t>02.10.2025</a:t>
            </a:fld>
            <a:endParaRPr lang="uk-UA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F978D-4844-432A-AA46-6F37B225E1C5}" type="slidenum">
              <a:rPr lang="uk-UA" smtClean="0">
                <a:solidFill>
                  <a:srgbClr val="E3DED1">
                    <a:shade val="50000"/>
                  </a:srgbClr>
                </a:solidFill>
              </a:rPr>
              <a:pPr/>
              <a:t>‹№›</a:t>
            </a:fld>
            <a:endParaRPr lang="uk-UA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848581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46702-3235-4A5F-B057-174CFC2472E3}" type="datetimeFigureOut">
              <a:rPr lang="uk-UA" smtClean="0">
                <a:solidFill>
                  <a:srgbClr val="E3DED1">
                    <a:shade val="50000"/>
                  </a:srgbClr>
                </a:solidFill>
              </a:rPr>
              <a:pPr/>
              <a:t>02.10.2025</a:t>
            </a:fld>
            <a:endParaRPr lang="uk-UA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F978D-4844-432A-AA46-6F37B225E1C5}" type="slidenum">
              <a:rPr lang="uk-UA" smtClean="0">
                <a:solidFill>
                  <a:srgbClr val="E3DED1">
                    <a:shade val="50000"/>
                  </a:srgbClr>
                </a:solidFill>
              </a:rPr>
              <a:pPr/>
              <a:t>‹№›</a:t>
            </a:fld>
            <a:endParaRPr lang="uk-UA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00242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830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C638C-DA97-4299-B0DF-846222F6F2DD}" type="datetimeFigureOut">
              <a:rPr lang="uk-UA" smtClean="0"/>
              <a:t>02.10.2025</a:t>
            </a:fld>
            <a:endParaRPr lang="uk-UA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3E544-EBC2-4243-A052-246D540E870C}" type="slidenum">
              <a:rPr lang="uk-UA" smtClean="0"/>
              <a:t>‹№›</a:t>
            </a:fld>
            <a:endParaRPr lang="uk-UA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C638C-DA97-4299-B0DF-846222F6F2DD}" type="datetimeFigureOut">
              <a:rPr lang="uk-UA" smtClean="0"/>
              <a:t>02.10.2025</a:t>
            </a:fld>
            <a:endParaRPr lang="uk-UA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3E544-EBC2-4243-A052-246D540E870C}" type="slidenum">
              <a:rPr lang="uk-UA" smtClean="0"/>
              <a:t>‹№›</a:t>
            </a:fld>
            <a:endParaRPr lang="uk-UA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C638C-DA97-4299-B0DF-846222F6F2DD}" type="datetimeFigureOut">
              <a:rPr lang="uk-UA" smtClean="0"/>
              <a:t>02.10.2025</a:t>
            </a:fld>
            <a:endParaRPr lang="uk-UA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3E544-EBC2-4243-A052-246D540E870C}" type="slidenum">
              <a:rPr lang="uk-UA" smtClean="0"/>
              <a:t>‹№›</a:t>
            </a:fld>
            <a:endParaRPr lang="uk-UA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C638C-DA97-4299-B0DF-846222F6F2DD}" type="datetimeFigureOut">
              <a:rPr lang="uk-UA" smtClean="0"/>
              <a:t>02.10.2025</a:t>
            </a:fld>
            <a:endParaRPr lang="uk-UA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3E544-EBC2-4243-A052-246D540E870C}" type="slidenum">
              <a:rPr lang="uk-UA" smtClean="0"/>
              <a:t>‹№›</a:t>
            </a:fld>
            <a:endParaRPr lang="uk-UA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C638C-DA97-4299-B0DF-846222F6F2DD}" type="datetimeFigureOut">
              <a:rPr lang="uk-UA" smtClean="0"/>
              <a:t>02.10.2025</a:t>
            </a:fld>
            <a:endParaRPr lang="uk-UA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3E544-EBC2-4243-A052-246D540E870C}" type="slidenum">
              <a:rPr lang="uk-UA" smtClean="0"/>
              <a:t>‹№›</a:t>
            </a:fld>
            <a:endParaRPr lang="uk-UA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415" marR="18415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C638C-DA97-4299-B0DF-846222F6F2DD}" type="datetimeFigureOut">
              <a:rPr lang="uk-UA" smtClean="0"/>
              <a:t>02.10.2025</a:t>
            </a:fld>
            <a:endParaRPr lang="uk-UA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3E544-EBC2-4243-A052-246D540E870C}" type="slidenum">
              <a:rPr lang="uk-UA" smtClean="0"/>
              <a:t>‹№›</a:t>
            </a:fld>
            <a:endParaRPr lang="uk-UA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C638C-DA97-4299-B0DF-846222F6F2DD}" type="datetimeFigureOut">
              <a:rPr lang="uk-UA" smtClean="0"/>
              <a:t>02.10.2025</a:t>
            </a:fld>
            <a:endParaRPr lang="uk-UA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3E544-EBC2-4243-A052-246D540E870C}" type="slidenum">
              <a:rPr lang="uk-UA" smtClean="0"/>
              <a:t>‹№›</a:t>
            </a:fld>
            <a:endParaRPr lang="uk-UA" dirty="0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dirty="0" smtClean="0"/>
              <a:t>Вставка рисунка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</a:lstStyle>
          <a:p>
            <a:fld id="{70DC638C-DA97-4299-B0DF-846222F6F2DD}" type="datetimeFigureOut">
              <a:rPr lang="uk-UA" smtClean="0"/>
              <a:t>02.10.2025</a:t>
            </a:fld>
            <a:endParaRPr lang="uk-UA" dirty="0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</a:lstStyle>
          <a:p>
            <a:endParaRPr lang="uk-UA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</a:lstStyle>
          <a:p>
            <a:fld id="{E993E544-EBC2-4243-A052-246D540E870C}" type="slidenum">
              <a:rPr lang="uk-UA" smtClean="0"/>
              <a:t>‹№›</a:t>
            </a:fld>
            <a:endParaRPr lang="uk-UA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65430" indent="-265430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 panose="05020102010507070707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295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 panose="020B0604030504040204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130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 panose="05020102010507070707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255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 panose="020B0604030504040204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 panose="05020102010507070707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345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 panose="020B0604030504040204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53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 panose="05020102010507070707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Verdana" panose="020B0604030504040204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 panose="05020102010507070707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</a:lstStyle>
          <a:p>
            <a:fld id="{8A346702-3235-4A5F-B057-174CFC2472E3}" type="datetimeFigureOut">
              <a:rPr lang="uk-UA" smtClean="0">
                <a:solidFill>
                  <a:srgbClr val="E3DED1">
                    <a:shade val="50000"/>
                  </a:srgbClr>
                </a:solidFill>
              </a:rPr>
              <a:pPr/>
              <a:t>02.10.2025</a:t>
            </a:fld>
            <a:endParaRPr lang="uk-UA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</a:lstStyle>
          <a:p>
            <a:endParaRPr lang="uk-UA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</a:lstStyle>
          <a:p>
            <a:fld id="{87BF978D-4844-432A-AA46-6F37B225E1C5}" type="slidenum">
              <a:rPr lang="uk-UA" smtClean="0">
                <a:solidFill>
                  <a:srgbClr val="E3DED1">
                    <a:shade val="50000"/>
                  </a:srgbClr>
                </a:solidFill>
              </a:rPr>
              <a:pPr/>
              <a:t>‹№›</a:t>
            </a:fld>
            <a:endParaRPr lang="uk-UA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81103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65430" indent="-265430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 panose="05020102010507070707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295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 panose="020B0604030504040204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130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 panose="05020102010507070707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255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 panose="020B0604030504040204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 panose="05020102010507070707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345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 panose="020B0604030504040204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53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 panose="05020102010507070707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Verdana" panose="020B0604030504040204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 panose="05020102010507070707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17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14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17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14.wmf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GIF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10" Type="http://schemas.openxmlformats.org/officeDocument/2006/relationships/image" Target="../media/image5.wmf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7" Type="http://schemas.openxmlformats.org/officeDocument/2006/relationships/image" Target="../media/image19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8.wmf"/><Relationship Id="rId5" Type="http://schemas.openxmlformats.org/officeDocument/2006/relationships/oleObject" Target="../embeddings/oleObject13.bin"/><Relationship Id="rId4" Type="http://schemas.openxmlformats.org/officeDocument/2006/relationships/image" Target="../media/image17.wmf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13" Type="http://schemas.openxmlformats.org/officeDocument/2006/relationships/image" Target="../media/image11.png"/><Relationship Id="rId3" Type="http://schemas.openxmlformats.org/officeDocument/2006/relationships/oleObject" Target="../embeddings/oleObject5.bin"/><Relationship Id="rId7" Type="http://schemas.openxmlformats.org/officeDocument/2006/relationships/oleObject" Target="../embeddings/oleObject7.bin"/><Relationship Id="rId12" Type="http://schemas.openxmlformats.org/officeDocument/2006/relationships/image" Target="../media/image10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7.wmf"/><Relationship Id="rId11" Type="http://schemas.openxmlformats.org/officeDocument/2006/relationships/oleObject" Target="../embeddings/oleObject9.bin"/><Relationship Id="rId5" Type="http://schemas.openxmlformats.org/officeDocument/2006/relationships/oleObject" Target="../embeddings/oleObject6.bin"/><Relationship Id="rId10" Type="http://schemas.openxmlformats.org/officeDocument/2006/relationships/image" Target="../media/image9.wmf"/><Relationship Id="rId4" Type="http://schemas.openxmlformats.org/officeDocument/2006/relationships/image" Target="../media/image6.wmf"/><Relationship Id="rId9" Type="http://schemas.openxmlformats.org/officeDocument/2006/relationships/oleObject" Target="../embeddings/oleObject8.bin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1196752"/>
            <a:ext cx="7772400" cy="1828800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Розробка та експлуатація нафтових родовищ</a:t>
            </a:r>
            <a:endParaRPr lang="uk-UA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27584" y="4149080"/>
            <a:ext cx="7772400" cy="914400"/>
          </a:xfrm>
        </p:spPr>
        <p:txBody>
          <a:bodyPr/>
          <a:lstStyle/>
          <a:p>
            <a:r>
              <a:rPr lang="uk-UA" dirty="0" smtClean="0">
                <a:solidFill>
                  <a:schemeClr val="tx1"/>
                </a:solidFill>
              </a:rPr>
              <a:t>Лекція. Джерела пластової енергії. Режими роботи нафтових покладів</a:t>
            </a:r>
            <a:endParaRPr lang="uk-UA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404664"/>
            <a:ext cx="8183880" cy="1051560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Коефіцієнт об'ємної пружності</a:t>
            </a:r>
            <a:endParaRPr lang="uk-UA" dirty="0"/>
          </a:p>
        </p:txBody>
      </p:sp>
      <p:sp>
        <p:nvSpPr>
          <p:cNvPr id="2457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uk-UA">
              <a:solidFill>
                <a:prstClr val="black"/>
              </a:solidFill>
            </a:endParaRPr>
          </a:p>
        </p:txBody>
      </p:sp>
      <p:graphicFrame>
        <p:nvGraphicFramePr>
          <p:cNvPr id="24577" name="Object 1"/>
          <p:cNvGraphicFramePr>
            <a:graphicFrameLocks noChangeAspect="1"/>
          </p:cNvGraphicFramePr>
          <p:nvPr/>
        </p:nvGraphicFramePr>
        <p:xfrm>
          <a:off x="2987824" y="1628800"/>
          <a:ext cx="3013687" cy="10332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0" name="Equation" r:id="rId3" imgW="1155700" imgH="393700" progId="">
                  <p:embed/>
                </p:oleObj>
              </mc:Choice>
              <mc:Fallback>
                <p:oleObj name="Equation" r:id="rId3" imgW="1155700" imgH="39370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7824" y="1628800"/>
                        <a:ext cx="3013687" cy="103326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3707904" y="2780928"/>
            <a:ext cx="378124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3200" i="1" dirty="0" smtClean="0">
                <a:solidFill>
                  <a:prstClr val="black"/>
                </a:solidFill>
              </a:rPr>
              <a:t>β* = β</a:t>
            </a:r>
            <a:r>
              <a:rPr lang="uk-UA" sz="3200" i="1" baseline="-25000" dirty="0" smtClean="0">
                <a:solidFill>
                  <a:prstClr val="black"/>
                </a:solidFill>
              </a:rPr>
              <a:t>р</a:t>
            </a:r>
            <a:r>
              <a:rPr lang="uk-UA" sz="3200" i="1" dirty="0" smtClean="0">
                <a:solidFill>
                  <a:prstClr val="black"/>
                </a:solidFill>
              </a:rPr>
              <a:t>· m + β</a:t>
            </a:r>
            <a:r>
              <a:rPr lang="uk-UA" sz="3200" i="1" baseline="-25000" dirty="0" smtClean="0">
                <a:solidFill>
                  <a:prstClr val="black"/>
                </a:solidFill>
              </a:rPr>
              <a:t>п </a:t>
            </a:r>
            <a:r>
              <a:rPr lang="uk-UA" sz="3200" dirty="0" smtClean="0">
                <a:solidFill>
                  <a:prstClr val="black"/>
                </a:solidFill>
              </a:rPr>
              <a:t>;</a:t>
            </a:r>
            <a:endParaRPr lang="uk-UA" sz="3200" dirty="0">
              <a:solidFill>
                <a:prstClr val="black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259632" y="3789040"/>
            <a:ext cx="432048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i="1" dirty="0" smtClean="0">
                <a:solidFill>
                  <a:prstClr val="black"/>
                </a:solidFill>
              </a:rPr>
              <a:t>β</a:t>
            </a:r>
            <a:r>
              <a:rPr lang="uk-UA" sz="2800" i="1" baseline="-25000" dirty="0" smtClean="0">
                <a:solidFill>
                  <a:prstClr val="black"/>
                </a:solidFill>
              </a:rPr>
              <a:t>н</a:t>
            </a:r>
            <a:r>
              <a:rPr lang="uk-UA" sz="2800" dirty="0" smtClean="0">
                <a:solidFill>
                  <a:prstClr val="black"/>
                </a:solidFill>
              </a:rPr>
              <a:t> = (7-30)·10</a:t>
            </a:r>
            <a:r>
              <a:rPr lang="uk-UA" sz="2800" baseline="30000" dirty="0" smtClean="0">
                <a:solidFill>
                  <a:prstClr val="black"/>
                </a:solidFill>
              </a:rPr>
              <a:t>-10</a:t>
            </a:r>
            <a:r>
              <a:rPr lang="uk-UA" sz="2800" dirty="0" smtClean="0">
                <a:solidFill>
                  <a:prstClr val="black"/>
                </a:solidFill>
              </a:rPr>
              <a:t> Па</a:t>
            </a:r>
            <a:r>
              <a:rPr lang="uk-UA" sz="2800" baseline="30000" dirty="0" smtClean="0">
                <a:solidFill>
                  <a:prstClr val="black"/>
                </a:solidFill>
              </a:rPr>
              <a:t>-1</a:t>
            </a:r>
            <a:r>
              <a:rPr lang="uk-UA" sz="2800" dirty="0" smtClean="0">
                <a:solidFill>
                  <a:prstClr val="black"/>
                </a:solidFill>
              </a:rPr>
              <a:t>; </a:t>
            </a:r>
            <a:endParaRPr lang="uk-UA" sz="2800" dirty="0">
              <a:solidFill>
                <a:prstClr val="black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259632" y="4293096"/>
            <a:ext cx="468052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i="1" dirty="0" smtClean="0">
                <a:solidFill>
                  <a:prstClr val="black"/>
                </a:solidFill>
              </a:rPr>
              <a:t>β</a:t>
            </a:r>
            <a:r>
              <a:rPr lang="uk-UA" sz="2800" i="1" baseline="-25000" dirty="0" smtClean="0">
                <a:solidFill>
                  <a:prstClr val="black"/>
                </a:solidFill>
              </a:rPr>
              <a:t>в</a:t>
            </a:r>
            <a:r>
              <a:rPr lang="uk-UA" sz="2800" dirty="0" smtClean="0">
                <a:solidFill>
                  <a:prstClr val="black"/>
                </a:solidFill>
              </a:rPr>
              <a:t> = (2,7-5,0)·10</a:t>
            </a:r>
            <a:r>
              <a:rPr lang="uk-UA" sz="2800" baseline="30000" dirty="0" smtClean="0">
                <a:solidFill>
                  <a:prstClr val="black"/>
                </a:solidFill>
              </a:rPr>
              <a:t>-10</a:t>
            </a:r>
            <a:r>
              <a:rPr lang="uk-UA" sz="2800" dirty="0" smtClean="0">
                <a:solidFill>
                  <a:prstClr val="black"/>
                </a:solidFill>
              </a:rPr>
              <a:t> Па</a:t>
            </a:r>
            <a:r>
              <a:rPr lang="uk-UA" sz="2800" baseline="30000" dirty="0" smtClean="0">
                <a:solidFill>
                  <a:prstClr val="black"/>
                </a:solidFill>
              </a:rPr>
              <a:t>-1</a:t>
            </a:r>
            <a:endParaRPr lang="uk-UA" sz="2800" dirty="0">
              <a:solidFill>
                <a:prstClr val="black"/>
              </a:solidFill>
            </a:endParaRPr>
          </a:p>
        </p:txBody>
      </p:sp>
      <p:sp>
        <p:nvSpPr>
          <p:cNvPr id="24580" name="Rectangle 4"/>
          <p:cNvSpPr>
            <a:spLocks noChangeArrowheads="1"/>
          </p:cNvSpPr>
          <p:nvPr/>
        </p:nvSpPr>
        <p:spPr bwMode="auto">
          <a:xfrm>
            <a:off x="899592" y="4869160"/>
            <a:ext cx="4824536" cy="52322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indent="355600" algn="just" fontAlgn="base">
              <a:spcBef>
                <a:spcPct val="0"/>
              </a:spcBef>
              <a:spcAft>
                <a:spcPct val="0"/>
              </a:spcAft>
            </a:pPr>
            <a:r>
              <a:rPr lang="uk-UA" sz="2800" i="1" dirty="0" smtClean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β</a:t>
            </a:r>
            <a:r>
              <a:rPr lang="uk-UA" sz="2800" i="1" baseline="-30000" dirty="0" smtClean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</a:t>
            </a:r>
            <a:r>
              <a:rPr lang="uk-UA" sz="2800" dirty="0" smtClean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= (0,3-2,0)·10</a:t>
            </a:r>
            <a:r>
              <a:rPr lang="uk-UA" sz="2800" baseline="30000" dirty="0" smtClean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-10 </a:t>
            </a:r>
            <a:r>
              <a:rPr lang="uk-UA" sz="2800" dirty="0" smtClean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Па</a:t>
            </a:r>
            <a:r>
              <a:rPr lang="uk-UA" sz="2800" baseline="30000" dirty="0" smtClean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-1</a:t>
            </a:r>
            <a:r>
              <a:rPr lang="uk-UA" sz="2800" dirty="0" smtClean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uk-UA" sz="2800" dirty="0" smtClean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66282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404664"/>
            <a:ext cx="8183880" cy="1051560"/>
          </a:xfrm>
        </p:spPr>
        <p:txBody>
          <a:bodyPr>
            <a:normAutofit fontScale="90000"/>
          </a:bodyPr>
          <a:lstStyle/>
          <a:p>
            <a:r>
              <a:rPr lang="uk-UA" smtClean="0"/>
              <a:t>Коефіцієнт </a:t>
            </a:r>
            <a:r>
              <a:rPr lang="uk-UA" smtClean="0"/>
              <a:t>об'ємної </a:t>
            </a:r>
            <a:r>
              <a:rPr lang="uk-UA" dirty="0" smtClean="0"/>
              <a:t>пружності</a:t>
            </a:r>
            <a:endParaRPr lang="uk-UA" dirty="0"/>
          </a:p>
        </p:txBody>
      </p:sp>
      <p:sp>
        <p:nvSpPr>
          <p:cNvPr id="2457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uk-UA"/>
          </a:p>
        </p:txBody>
      </p:sp>
      <p:graphicFrame>
        <p:nvGraphicFramePr>
          <p:cNvPr id="24577" name="Object 1"/>
          <p:cNvGraphicFramePr>
            <a:graphicFrameLocks noChangeAspect="1"/>
          </p:cNvGraphicFramePr>
          <p:nvPr/>
        </p:nvGraphicFramePr>
        <p:xfrm>
          <a:off x="2987824" y="1628800"/>
          <a:ext cx="3013687" cy="10332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3" name="Equation" r:id="rId3" imgW="1155700" imgH="393700" progId="">
                  <p:embed/>
                </p:oleObj>
              </mc:Choice>
              <mc:Fallback>
                <p:oleObj name="Equation" r:id="rId3" imgW="1155700" imgH="39370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7824" y="1628800"/>
                        <a:ext cx="3013687" cy="103326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3707904" y="2780928"/>
            <a:ext cx="378124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3200" i="1" dirty="0" smtClean="0"/>
              <a:t>β* = β</a:t>
            </a:r>
            <a:r>
              <a:rPr lang="uk-UA" sz="3200" i="1" baseline="-25000" dirty="0" smtClean="0"/>
              <a:t>р</a:t>
            </a:r>
            <a:r>
              <a:rPr lang="uk-UA" sz="3200" i="1" dirty="0" smtClean="0"/>
              <a:t>· m + β</a:t>
            </a:r>
            <a:r>
              <a:rPr lang="uk-UA" sz="3200" i="1" baseline="-25000" dirty="0" smtClean="0"/>
              <a:t>п </a:t>
            </a:r>
            <a:r>
              <a:rPr lang="uk-UA" sz="3200" dirty="0" smtClean="0"/>
              <a:t>;</a:t>
            </a:r>
            <a:endParaRPr lang="uk-UA" sz="32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1259632" y="3789040"/>
            <a:ext cx="432048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i="1" dirty="0" smtClean="0"/>
              <a:t>β</a:t>
            </a:r>
            <a:r>
              <a:rPr lang="uk-UA" sz="2800" i="1" baseline="-25000" dirty="0" smtClean="0"/>
              <a:t>н</a:t>
            </a:r>
            <a:r>
              <a:rPr lang="uk-UA" sz="2800" dirty="0" smtClean="0"/>
              <a:t> = (7-30)·10</a:t>
            </a:r>
            <a:r>
              <a:rPr lang="uk-UA" sz="2800" baseline="30000" dirty="0" smtClean="0"/>
              <a:t>-10</a:t>
            </a:r>
            <a:r>
              <a:rPr lang="uk-UA" sz="2800" dirty="0" smtClean="0"/>
              <a:t> Па</a:t>
            </a:r>
            <a:r>
              <a:rPr lang="uk-UA" sz="2800" baseline="30000" dirty="0" smtClean="0"/>
              <a:t>-1</a:t>
            </a:r>
            <a:r>
              <a:rPr lang="uk-UA" sz="2800" dirty="0" smtClean="0"/>
              <a:t>; </a:t>
            </a:r>
            <a:endParaRPr lang="uk-UA" sz="28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1259632" y="4293096"/>
            <a:ext cx="468052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i="1" dirty="0" smtClean="0"/>
              <a:t>β</a:t>
            </a:r>
            <a:r>
              <a:rPr lang="uk-UA" sz="2800" i="1" baseline="-25000" dirty="0" smtClean="0"/>
              <a:t>в</a:t>
            </a:r>
            <a:r>
              <a:rPr lang="uk-UA" sz="2800" dirty="0" smtClean="0"/>
              <a:t> = (2,7-5,0)·10</a:t>
            </a:r>
            <a:r>
              <a:rPr lang="uk-UA" sz="2800" baseline="30000" dirty="0" smtClean="0"/>
              <a:t>-10</a:t>
            </a:r>
            <a:r>
              <a:rPr lang="uk-UA" sz="2800" dirty="0" smtClean="0"/>
              <a:t> Па</a:t>
            </a:r>
            <a:r>
              <a:rPr lang="uk-UA" sz="2800" baseline="30000" dirty="0" smtClean="0"/>
              <a:t>-1</a:t>
            </a:r>
            <a:endParaRPr lang="uk-UA" sz="2800" dirty="0"/>
          </a:p>
        </p:txBody>
      </p:sp>
      <p:sp>
        <p:nvSpPr>
          <p:cNvPr id="24580" name="Rectangle 4"/>
          <p:cNvSpPr>
            <a:spLocks noChangeArrowheads="1"/>
          </p:cNvSpPr>
          <p:nvPr/>
        </p:nvSpPr>
        <p:spPr bwMode="auto">
          <a:xfrm>
            <a:off x="899592" y="4869160"/>
            <a:ext cx="4824536" cy="52322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3556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uk-UA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β</a:t>
            </a:r>
            <a:r>
              <a:rPr kumimoji="0" lang="uk-UA" sz="2800" b="0" i="1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</a:t>
            </a:r>
            <a:r>
              <a:rPr kumimoji="0" lang="uk-UA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= (0,3-2,0)·10</a:t>
            </a:r>
            <a:r>
              <a:rPr kumimoji="0" lang="uk-UA" sz="28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-10 </a:t>
            </a:r>
            <a:r>
              <a:rPr kumimoji="0" lang="uk-UA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Па</a:t>
            </a:r>
            <a:r>
              <a:rPr kumimoji="0" lang="uk-UA" sz="28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-1</a:t>
            </a:r>
            <a:r>
              <a:rPr kumimoji="0" lang="uk-UA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kumimoji="0" lang="uk-UA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66282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539552" y="188640"/>
            <a:ext cx="7772400" cy="1470025"/>
          </a:xfrm>
        </p:spPr>
        <p:txBody>
          <a:bodyPr/>
          <a:lstStyle/>
          <a:p>
            <a:r>
              <a:rPr lang="hr-HR" i="1" dirty="0" smtClean="0"/>
              <a:t>Водонапірний режим</a:t>
            </a:r>
            <a:endParaRPr lang="uk-UA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4211960" y="1844824"/>
            <a:ext cx="4320480" cy="4320480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hr-HR" i="1" dirty="0" smtClean="0">
                <a:solidFill>
                  <a:schemeClr val="tx1"/>
                </a:solidFill>
              </a:rPr>
              <a:t>Водонапірний режим</a:t>
            </a:r>
            <a:r>
              <a:rPr lang="hr-HR" dirty="0" smtClean="0">
                <a:solidFill>
                  <a:schemeClr val="tx1"/>
                </a:solidFill>
              </a:rPr>
              <a:t>.  </a:t>
            </a:r>
            <a:r>
              <a:rPr lang="uk-UA" dirty="0" smtClean="0">
                <a:solidFill>
                  <a:schemeClr val="tx1"/>
                </a:solidFill>
              </a:rPr>
              <a:t>Н</a:t>
            </a:r>
            <a:r>
              <a:rPr lang="hr-HR" dirty="0" smtClean="0">
                <a:solidFill>
                  <a:schemeClr val="tx1"/>
                </a:solidFill>
              </a:rPr>
              <a:t>афта </a:t>
            </a:r>
            <a:r>
              <a:rPr lang="uk-UA" dirty="0" smtClean="0">
                <a:solidFill>
                  <a:schemeClr val="tx1"/>
                </a:solidFill>
              </a:rPr>
              <a:t>перебуває </a:t>
            </a:r>
            <a:r>
              <a:rPr lang="hr-HR" dirty="0" smtClean="0">
                <a:solidFill>
                  <a:schemeClr val="tx1"/>
                </a:solidFill>
              </a:rPr>
              <a:t>в однофазному стані </a:t>
            </a:r>
            <a:r>
              <a:rPr lang="en-US" i="1" dirty="0" smtClean="0">
                <a:solidFill>
                  <a:schemeClr val="tx1"/>
                </a:solidFill>
              </a:rPr>
              <a:t>p</a:t>
            </a:r>
            <a:r>
              <a:rPr lang="hr-HR" baseline="-25000" dirty="0" smtClean="0">
                <a:solidFill>
                  <a:schemeClr val="tx1"/>
                </a:solidFill>
              </a:rPr>
              <a:t>в</a:t>
            </a:r>
            <a:r>
              <a:rPr lang="hr-HR" i="1" baseline="-25000" dirty="0" smtClean="0">
                <a:solidFill>
                  <a:schemeClr val="tx1"/>
                </a:solidFill>
              </a:rPr>
              <a:t> </a:t>
            </a:r>
            <a:r>
              <a:rPr lang="hr-HR" dirty="0" smtClean="0">
                <a:solidFill>
                  <a:schemeClr val="tx1"/>
                </a:solidFill>
                <a:sym typeface="Symbol" panose="05050102010706020507"/>
              </a:rPr>
              <a:t></a:t>
            </a:r>
            <a:r>
              <a:rPr lang="hr-HR" dirty="0" smtClean="0">
                <a:solidFill>
                  <a:schemeClr val="tx1"/>
                </a:solidFill>
              </a:rPr>
              <a:t> </a:t>
            </a:r>
            <a:r>
              <a:rPr lang="hr-HR" i="1" dirty="0" smtClean="0">
                <a:solidFill>
                  <a:schemeClr val="tx1"/>
                </a:solidFill>
              </a:rPr>
              <a:t>p</a:t>
            </a:r>
            <a:r>
              <a:rPr lang="hr-HR" baseline="-25000" dirty="0" smtClean="0">
                <a:solidFill>
                  <a:schemeClr val="tx1"/>
                </a:solidFill>
              </a:rPr>
              <a:t>н</a:t>
            </a:r>
            <a:endParaRPr lang="uk-UA" dirty="0" smtClean="0">
              <a:solidFill>
                <a:schemeClr val="tx1"/>
              </a:solidFill>
            </a:endParaRPr>
          </a:p>
          <a:p>
            <a:pPr algn="just"/>
            <a:r>
              <a:rPr lang="uk-UA" i="1" dirty="0" smtClean="0">
                <a:solidFill>
                  <a:schemeClr val="tx1"/>
                </a:solidFill>
              </a:rPr>
              <a:t>                                                      </a:t>
            </a:r>
            <a:endParaRPr lang="uk-UA" baseline="-25000" dirty="0" smtClean="0">
              <a:solidFill>
                <a:schemeClr val="tx1"/>
              </a:solidFill>
            </a:endParaRPr>
          </a:p>
          <a:p>
            <a:pPr algn="just"/>
            <a:r>
              <a:rPr lang="hr-HR" dirty="0" smtClean="0">
                <a:solidFill>
                  <a:schemeClr val="tx1"/>
                </a:solidFill>
              </a:rPr>
              <a:t> </a:t>
            </a:r>
            <a:r>
              <a:rPr lang="uk-UA" dirty="0" smtClean="0">
                <a:solidFill>
                  <a:schemeClr val="tx1"/>
                </a:solidFill>
              </a:rPr>
              <a:t>Р</a:t>
            </a:r>
            <a:r>
              <a:rPr lang="hr-HR" dirty="0" smtClean="0">
                <a:solidFill>
                  <a:schemeClr val="tx1"/>
                </a:solidFill>
              </a:rPr>
              <a:t>озчинений газ не виділяється</a:t>
            </a:r>
            <a:r>
              <a:rPr lang="uk-UA" dirty="0" smtClean="0">
                <a:solidFill>
                  <a:schemeClr val="tx1"/>
                </a:solidFill>
              </a:rPr>
              <a:t>. Нафта в</a:t>
            </a:r>
            <a:r>
              <a:rPr lang="hr-HR" dirty="0" smtClean="0">
                <a:solidFill>
                  <a:schemeClr val="tx1"/>
                </a:solidFill>
              </a:rPr>
              <a:t>итісняється до свердловин водою. Водонапірний режим у "чистому вигляді" спостерiгається тоді, коли настає рівновага </a:t>
            </a:r>
            <a:r>
              <a:rPr lang="uk-UA" dirty="0" smtClean="0">
                <a:solidFill>
                  <a:schemeClr val="tx1"/>
                </a:solidFill>
              </a:rPr>
              <a:t>(</a:t>
            </a:r>
            <a:r>
              <a:rPr lang="hr-HR" dirty="0" smtClean="0">
                <a:solidFill>
                  <a:schemeClr val="tx1"/>
                </a:solidFill>
              </a:rPr>
              <a:t>баланс</a:t>
            </a:r>
            <a:r>
              <a:rPr lang="uk-UA" dirty="0" smtClean="0">
                <a:solidFill>
                  <a:schemeClr val="tx1"/>
                </a:solidFill>
              </a:rPr>
              <a:t>)</a:t>
            </a:r>
            <a:r>
              <a:rPr lang="hr-HR" dirty="0" smtClean="0">
                <a:solidFill>
                  <a:schemeClr val="tx1"/>
                </a:solidFill>
              </a:rPr>
              <a:t> між відбором із покладу рідини </a:t>
            </a:r>
            <a:r>
              <a:rPr lang="uk-UA" dirty="0" smtClean="0">
                <a:solidFill>
                  <a:schemeClr val="tx1"/>
                </a:solidFill>
              </a:rPr>
              <a:t>(</a:t>
            </a:r>
            <a:r>
              <a:rPr lang="hr-HR" dirty="0" smtClean="0">
                <a:solidFill>
                  <a:schemeClr val="tx1"/>
                </a:solidFill>
              </a:rPr>
              <a:t>нафти, води</a:t>
            </a:r>
            <a:r>
              <a:rPr lang="uk-UA" dirty="0" smtClean="0">
                <a:solidFill>
                  <a:schemeClr val="tx1"/>
                </a:solidFill>
              </a:rPr>
              <a:t>)</a:t>
            </a:r>
            <a:r>
              <a:rPr lang="hr-HR" dirty="0" smtClean="0">
                <a:solidFill>
                  <a:schemeClr val="tx1"/>
                </a:solidFill>
              </a:rPr>
              <a:t> і припливом законтурної води </a:t>
            </a:r>
            <a:r>
              <a:rPr lang="uk-UA" dirty="0" smtClean="0">
                <a:solidFill>
                  <a:schemeClr val="tx1"/>
                </a:solidFill>
              </a:rPr>
              <a:t>в</a:t>
            </a:r>
            <a:r>
              <a:rPr lang="hr-HR" dirty="0" smtClean="0">
                <a:solidFill>
                  <a:schemeClr val="tx1"/>
                </a:solidFill>
              </a:rPr>
              <a:t> поклад </a:t>
            </a:r>
            <a:r>
              <a:rPr lang="uk-UA" dirty="0" smtClean="0">
                <a:solidFill>
                  <a:schemeClr val="tx1"/>
                </a:solidFill>
              </a:rPr>
              <a:t>(</a:t>
            </a:r>
            <a:r>
              <a:rPr lang="hr-HR" dirty="0" smtClean="0">
                <a:solidFill>
                  <a:schemeClr val="tx1"/>
                </a:solidFill>
              </a:rPr>
              <a:t>його ще називають тоді </a:t>
            </a:r>
            <a:r>
              <a:rPr lang="hr-HR" i="1" dirty="0" smtClean="0">
                <a:solidFill>
                  <a:schemeClr val="tx1"/>
                </a:solidFill>
              </a:rPr>
              <a:t>жорстким</a:t>
            </a:r>
            <a:r>
              <a:rPr lang="hr-HR" dirty="0" smtClean="0">
                <a:solidFill>
                  <a:schemeClr val="tx1"/>
                </a:solidFill>
              </a:rPr>
              <a:t> </a:t>
            </a:r>
            <a:r>
              <a:rPr lang="hr-HR" i="1" dirty="0" smtClean="0">
                <a:solidFill>
                  <a:schemeClr val="tx1"/>
                </a:solidFill>
              </a:rPr>
              <a:t>водонапірним режимом</a:t>
            </a:r>
            <a:r>
              <a:rPr lang="uk-UA" dirty="0" smtClean="0">
                <a:solidFill>
                  <a:schemeClr val="tx1"/>
                </a:solidFill>
              </a:rPr>
              <a:t>)</a:t>
            </a:r>
            <a:r>
              <a:rPr lang="hr-HR" dirty="0" smtClean="0">
                <a:solidFill>
                  <a:schemeClr val="tx1"/>
                </a:solidFill>
              </a:rPr>
              <a:t>.</a:t>
            </a:r>
            <a:endParaRPr lang="uk-UA" dirty="0">
              <a:solidFill>
                <a:schemeClr val="tx1"/>
              </a:solidFill>
            </a:endParaRPr>
          </a:p>
        </p:txBody>
      </p:sp>
      <p:pic>
        <p:nvPicPr>
          <p:cNvPr id="6" name="Рисунок 5" descr="Легко ли добыть нефть. Режимы работы нефтяных месторождений | Пикабу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2204864"/>
            <a:ext cx="3600400" cy="38539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683568" y="0"/>
            <a:ext cx="7772400" cy="792088"/>
          </a:xfrm>
        </p:spPr>
        <p:txBody>
          <a:bodyPr>
            <a:normAutofit/>
          </a:bodyPr>
          <a:lstStyle/>
          <a:p>
            <a:r>
              <a:rPr lang="uk-UA" sz="2800" dirty="0" smtClean="0"/>
              <a:t>Продовження слайду </a:t>
            </a:r>
            <a:endParaRPr lang="uk-UA" sz="2800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467544" y="1196752"/>
            <a:ext cx="8352928" cy="5112568"/>
          </a:xfrm>
        </p:spPr>
        <p:txBody>
          <a:bodyPr>
            <a:normAutofit lnSpcReduction="10000"/>
          </a:bodyPr>
          <a:lstStyle/>
          <a:p>
            <a:pPr algn="just"/>
            <a:r>
              <a:rPr lang="uk-UA" dirty="0" smtClean="0">
                <a:solidFill>
                  <a:schemeClr val="tx1"/>
                </a:solidFill>
              </a:rPr>
              <a:t>      </a:t>
            </a:r>
            <a:r>
              <a:rPr lang="hr-HR" dirty="0" smtClean="0">
                <a:solidFill>
                  <a:schemeClr val="tx1"/>
                </a:solidFill>
              </a:rPr>
              <a:t>Така рівновага можлива за рахунок припливу із зак</a:t>
            </a:r>
            <a:r>
              <a:rPr lang="uk-UA" dirty="0" smtClean="0">
                <a:solidFill>
                  <a:schemeClr val="tx1"/>
                </a:solidFill>
              </a:rPr>
              <a:t>онтурної</a:t>
            </a:r>
            <a:r>
              <a:rPr lang="hr-HR" dirty="0" smtClean="0">
                <a:solidFill>
                  <a:schemeClr val="tx1"/>
                </a:solidFill>
              </a:rPr>
              <a:t> області, або нагніт</a:t>
            </a:r>
            <a:r>
              <a:rPr lang="uk-UA" dirty="0" smtClean="0">
                <a:solidFill>
                  <a:schemeClr val="tx1"/>
                </a:solidFill>
              </a:rPr>
              <a:t>ання</a:t>
            </a:r>
            <a:r>
              <a:rPr lang="hr-HR" dirty="0" smtClean="0">
                <a:solidFill>
                  <a:schemeClr val="tx1"/>
                </a:solidFill>
              </a:rPr>
              <a:t> з поверхні потрібної кількості води. Тиск у покладі і вибійні тиски тоді є сталими </a:t>
            </a:r>
            <a:r>
              <a:rPr lang="uk-UA" dirty="0" smtClean="0">
                <a:solidFill>
                  <a:schemeClr val="tx1"/>
                </a:solidFill>
              </a:rPr>
              <a:t>(</a:t>
            </a:r>
            <a:r>
              <a:rPr lang="hr-HR" dirty="0" smtClean="0">
                <a:solidFill>
                  <a:schemeClr val="tx1"/>
                </a:solidFill>
              </a:rPr>
              <a:t>повна компенсація відбору нагніт</a:t>
            </a:r>
            <a:r>
              <a:rPr lang="uk-UA" dirty="0" smtClean="0">
                <a:solidFill>
                  <a:schemeClr val="tx1"/>
                </a:solidFill>
              </a:rPr>
              <a:t>анням)</a:t>
            </a:r>
            <a:r>
              <a:rPr lang="hr-HR" dirty="0" smtClean="0">
                <a:solidFill>
                  <a:schemeClr val="tx1"/>
                </a:solidFill>
              </a:rPr>
              <a:t>, газовий фактор стабільний </a:t>
            </a:r>
            <a:r>
              <a:rPr lang="uk-UA" dirty="0" smtClean="0">
                <a:solidFill>
                  <a:schemeClr val="tx1"/>
                </a:solidFill>
              </a:rPr>
              <a:t>(</a:t>
            </a:r>
            <a:r>
              <a:rPr lang="hr-HR" dirty="0" smtClean="0">
                <a:solidFill>
                  <a:schemeClr val="tx1"/>
                </a:solidFill>
              </a:rPr>
              <a:t>на рівні газонасиченості</a:t>
            </a:r>
            <a:r>
              <a:rPr lang="uk-UA" dirty="0" smtClean="0">
                <a:solidFill>
                  <a:schemeClr val="tx1"/>
                </a:solidFill>
              </a:rPr>
              <a:t>)</a:t>
            </a:r>
            <a:r>
              <a:rPr lang="hr-HR" dirty="0" smtClean="0">
                <a:solidFill>
                  <a:schemeClr val="tx1"/>
                </a:solidFill>
              </a:rPr>
              <a:t>, обводненість продукції зростає, дебіти свердловин щодо рiдини змінюються </a:t>
            </a:r>
            <a:r>
              <a:rPr lang="uk-UA" dirty="0" smtClean="0">
                <a:solidFill>
                  <a:schemeClr val="tx1"/>
                </a:solidFill>
              </a:rPr>
              <a:t>(</a:t>
            </a:r>
            <a:r>
              <a:rPr lang="hr-HR" dirty="0" smtClean="0">
                <a:solidFill>
                  <a:schemeClr val="tx1"/>
                </a:solidFill>
              </a:rPr>
              <a:t>в основному збільшуються, оскільки найчастіше в’язкість нафти є більшою в’язкості води</a:t>
            </a:r>
            <a:r>
              <a:rPr lang="uk-UA" dirty="0" smtClean="0">
                <a:solidFill>
                  <a:schemeClr val="tx1"/>
                </a:solidFill>
              </a:rPr>
              <a:t>)</a:t>
            </a:r>
            <a:r>
              <a:rPr lang="hr-HR" dirty="0" smtClean="0">
                <a:solidFill>
                  <a:schemeClr val="tx1"/>
                </a:solidFill>
              </a:rPr>
              <a:t>.</a:t>
            </a:r>
            <a:endParaRPr lang="uk-UA" dirty="0" smtClean="0">
              <a:solidFill>
                <a:schemeClr val="tx1"/>
              </a:solidFill>
            </a:endParaRPr>
          </a:p>
          <a:p>
            <a:pPr algn="just"/>
            <a:r>
              <a:rPr lang="uk-UA" dirty="0" smtClean="0">
                <a:solidFill>
                  <a:schemeClr val="tx1"/>
                </a:solidFill>
              </a:rPr>
              <a:t>       </a:t>
            </a:r>
            <a:r>
              <a:rPr lang="hr-HR" dirty="0" smtClean="0">
                <a:solidFill>
                  <a:schemeClr val="tx1"/>
                </a:solidFill>
              </a:rPr>
              <a:t>Виділення цього режиму сприяє успішному і достатньо надійному проектуванню процесу видобу</a:t>
            </a:r>
            <a:r>
              <a:rPr lang="uk-UA" dirty="0" smtClean="0">
                <a:solidFill>
                  <a:schemeClr val="tx1"/>
                </a:solidFill>
              </a:rPr>
              <a:t>вання</a:t>
            </a:r>
            <a:r>
              <a:rPr lang="hr-HR" dirty="0" smtClean="0">
                <a:solidFill>
                  <a:schemeClr val="tx1"/>
                </a:solidFill>
              </a:rPr>
              <a:t> нафти. Порушення рівноваги між відбором рідини і надходженням води призводить до того, що починають відігравати роль енергії інших видів: </a:t>
            </a:r>
            <a:r>
              <a:rPr lang="uk-UA" dirty="0" smtClean="0">
                <a:solidFill>
                  <a:schemeClr val="tx1"/>
                </a:solidFill>
              </a:rPr>
              <a:t>у разі</a:t>
            </a:r>
            <a:r>
              <a:rPr lang="hr-HR" dirty="0" smtClean="0">
                <a:solidFill>
                  <a:schemeClr val="tx1"/>
                </a:solidFill>
              </a:rPr>
              <a:t> збільшенн</a:t>
            </a:r>
            <a:r>
              <a:rPr lang="uk-UA" dirty="0" smtClean="0">
                <a:solidFill>
                  <a:schemeClr val="tx1"/>
                </a:solidFill>
              </a:rPr>
              <a:t>я</a:t>
            </a:r>
            <a:r>
              <a:rPr lang="hr-HR" dirty="0" smtClean="0">
                <a:solidFill>
                  <a:schemeClr val="tx1"/>
                </a:solidFill>
              </a:rPr>
              <a:t> надходження води – енергі</a:t>
            </a:r>
            <a:r>
              <a:rPr lang="uk-UA" dirty="0" smtClean="0">
                <a:solidFill>
                  <a:schemeClr val="tx1"/>
                </a:solidFill>
              </a:rPr>
              <a:t>я</a:t>
            </a:r>
            <a:r>
              <a:rPr lang="hr-HR" dirty="0" smtClean="0">
                <a:solidFill>
                  <a:schemeClr val="tx1"/>
                </a:solidFill>
              </a:rPr>
              <a:t> пружності; </a:t>
            </a:r>
            <a:r>
              <a:rPr lang="uk-UA" dirty="0" smtClean="0">
                <a:solidFill>
                  <a:schemeClr val="tx1"/>
                </a:solidFill>
              </a:rPr>
              <a:t>в разі</a:t>
            </a:r>
            <a:r>
              <a:rPr lang="hr-HR" dirty="0" smtClean="0">
                <a:solidFill>
                  <a:schemeClr val="tx1"/>
                </a:solidFill>
              </a:rPr>
              <a:t> зменшенн</a:t>
            </a:r>
            <a:r>
              <a:rPr lang="uk-UA" dirty="0" smtClean="0">
                <a:solidFill>
                  <a:schemeClr val="tx1"/>
                </a:solidFill>
              </a:rPr>
              <a:t>я</a:t>
            </a:r>
            <a:r>
              <a:rPr lang="hr-HR" dirty="0" smtClean="0">
                <a:solidFill>
                  <a:schemeClr val="tx1"/>
                </a:solidFill>
              </a:rPr>
              <a:t> надходження води </a:t>
            </a:r>
            <a:r>
              <a:rPr lang="uk-UA" dirty="0" smtClean="0">
                <a:solidFill>
                  <a:schemeClr val="tx1"/>
                </a:solidFill>
              </a:rPr>
              <a:t>(</a:t>
            </a:r>
            <a:r>
              <a:rPr lang="hr-HR" dirty="0" smtClean="0">
                <a:solidFill>
                  <a:schemeClr val="tx1"/>
                </a:solidFill>
              </a:rPr>
              <a:t>збільшенн</a:t>
            </a:r>
            <a:r>
              <a:rPr lang="uk-UA" dirty="0" smtClean="0">
                <a:solidFill>
                  <a:schemeClr val="tx1"/>
                </a:solidFill>
              </a:rPr>
              <a:t>я</a:t>
            </a:r>
            <a:r>
              <a:rPr lang="hr-HR" dirty="0" smtClean="0">
                <a:solidFill>
                  <a:schemeClr val="tx1"/>
                </a:solidFill>
              </a:rPr>
              <a:t> відбору</a:t>
            </a:r>
            <a:r>
              <a:rPr lang="uk-UA" dirty="0" smtClean="0">
                <a:solidFill>
                  <a:schemeClr val="tx1"/>
                </a:solidFill>
              </a:rPr>
              <a:t>)</a:t>
            </a:r>
            <a:r>
              <a:rPr lang="hr-HR" dirty="0" smtClean="0">
                <a:solidFill>
                  <a:schemeClr val="tx1"/>
                </a:solidFill>
              </a:rPr>
              <a:t> і зниженн</a:t>
            </a:r>
            <a:r>
              <a:rPr lang="uk-UA" dirty="0" smtClean="0">
                <a:solidFill>
                  <a:schemeClr val="tx1"/>
                </a:solidFill>
              </a:rPr>
              <a:t>я</a:t>
            </a:r>
            <a:r>
              <a:rPr lang="hr-HR" dirty="0" smtClean="0">
                <a:solidFill>
                  <a:schemeClr val="tx1"/>
                </a:solidFill>
              </a:rPr>
              <a:t> тиску нижче тиску насичення – </a:t>
            </a:r>
            <a:r>
              <a:rPr lang="uk-UA" dirty="0" smtClean="0">
                <a:solidFill>
                  <a:schemeClr val="tx1"/>
                </a:solidFill>
              </a:rPr>
              <a:t>енергія розширення вільного газу, який виділяється із нафти</a:t>
            </a:r>
            <a:r>
              <a:rPr lang="hr-HR" dirty="0" smtClean="0">
                <a:solidFill>
                  <a:schemeClr val="tx1"/>
                </a:solidFill>
              </a:rPr>
              <a:t>.</a:t>
            </a:r>
            <a:endParaRPr lang="uk-UA" dirty="0" smtClean="0">
              <a:solidFill>
                <a:schemeClr val="tx1"/>
              </a:solidFill>
            </a:endParaRPr>
          </a:p>
          <a:p>
            <a:endParaRPr lang="uk-UA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611560" y="1"/>
            <a:ext cx="7772400" cy="908720"/>
          </a:xfrm>
        </p:spPr>
        <p:txBody>
          <a:bodyPr>
            <a:normAutofit/>
          </a:bodyPr>
          <a:lstStyle/>
          <a:p>
            <a:r>
              <a:rPr lang="hr-HR" sz="3600" i="1" dirty="0" smtClean="0"/>
              <a:t>Газонапірний режим</a:t>
            </a:r>
            <a:endParaRPr lang="uk-UA" sz="3600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4139952" y="2276872"/>
            <a:ext cx="4464496" cy="5472608"/>
          </a:xfrm>
        </p:spPr>
        <p:txBody>
          <a:bodyPr>
            <a:normAutofit/>
          </a:bodyPr>
          <a:lstStyle/>
          <a:p>
            <a:pPr algn="just"/>
            <a:r>
              <a:rPr lang="uk-UA" i="1" dirty="0" smtClean="0">
                <a:solidFill>
                  <a:schemeClr val="tx1"/>
                </a:solidFill>
              </a:rPr>
              <a:t>         </a:t>
            </a:r>
            <a:r>
              <a:rPr lang="hr-HR" i="1" dirty="0" smtClean="0">
                <a:solidFill>
                  <a:schemeClr val="tx1"/>
                </a:solidFill>
              </a:rPr>
              <a:t>Газонапірний режим</a:t>
            </a:r>
            <a:r>
              <a:rPr lang="hr-HR" dirty="0" smtClean="0">
                <a:solidFill>
                  <a:schemeClr val="tx1"/>
                </a:solidFill>
              </a:rPr>
              <a:t> </a:t>
            </a:r>
            <a:r>
              <a:rPr lang="uk-UA" dirty="0" smtClean="0">
                <a:solidFill>
                  <a:schemeClr val="tx1"/>
                </a:solidFill>
              </a:rPr>
              <a:t>(</a:t>
            </a:r>
            <a:r>
              <a:rPr lang="hr-HR" dirty="0" smtClean="0">
                <a:solidFill>
                  <a:schemeClr val="tx1"/>
                </a:solidFill>
              </a:rPr>
              <a:t>режим газової шапки</a:t>
            </a:r>
            <a:r>
              <a:rPr lang="uk-UA" dirty="0" smtClean="0">
                <a:solidFill>
                  <a:schemeClr val="tx1"/>
                </a:solidFill>
              </a:rPr>
              <a:t>)</a:t>
            </a:r>
            <a:r>
              <a:rPr lang="hr-HR" dirty="0" smtClean="0">
                <a:solidFill>
                  <a:schemeClr val="tx1"/>
                </a:solidFill>
              </a:rPr>
              <a:t> </a:t>
            </a:r>
            <a:r>
              <a:rPr lang="uk-UA" dirty="0" smtClean="0">
                <a:solidFill>
                  <a:schemeClr val="tx1"/>
                </a:solidFill>
              </a:rPr>
              <a:t>по</a:t>
            </a:r>
            <a:r>
              <a:rPr lang="hr-HR" dirty="0" smtClean="0">
                <a:solidFill>
                  <a:schemeClr val="tx1"/>
                </a:solidFill>
              </a:rPr>
              <a:t>в’язаний із первинним прояв</a:t>
            </a:r>
            <a:r>
              <a:rPr lang="uk-UA" dirty="0" err="1" smtClean="0">
                <a:solidFill>
                  <a:schemeClr val="tx1"/>
                </a:solidFill>
              </a:rPr>
              <a:t>ленням</a:t>
            </a:r>
            <a:r>
              <a:rPr lang="hr-HR" dirty="0" smtClean="0">
                <a:solidFill>
                  <a:schemeClr val="tx1"/>
                </a:solidFill>
              </a:rPr>
              <a:t> енергії розширення стисненого вільного газу газової шапки. Залежно від </a:t>
            </a:r>
            <a:r>
              <a:rPr lang="uk-UA" dirty="0" smtClean="0">
                <a:solidFill>
                  <a:schemeClr val="tx1"/>
                </a:solidFill>
              </a:rPr>
              <a:t>зміни</a:t>
            </a:r>
            <a:r>
              <a:rPr lang="hr-HR" dirty="0" smtClean="0">
                <a:solidFill>
                  <a:schemeClr val="tx1"/>
                </a:solidFill>
              </a:rPr>
              <a:t> тиску в газовій шапці розрізняють газонапірний режим двох видів: пружний і жорсткий. </a:t>
            </a:r>
            <a:endParaRPr lang="uk-UA" dirty="0" smtClean="0">
              <a:solidFill>
                <a:schemeClr val="tx1"/>
              </a:solidFill>
            </a:endParaRPr>
          </a:p>
          <a:p>
            <a:pPr algn="just"/>
            <a:r>
              <a:rPr lang="uk-UA" dirty="0" smtClean="0">
                <a:solidFill>
                  <a:schemeClr val="tx1"/>
                </a:solidFill>
              </a:rPr>
              <a:t>         </a:t>
            </a:r>
            <a:endParaRPr lang="uk-UA" dirty="0">
              <a:solidFill>
                <a:schemeClr val="tx1"/>
              </a:solidFill>
            </a:endParaRPr>
          </a:p>
        </p:txBody>
      </p:sp>
      <p:pic>
        <p:nvPicPr>
          <p:cNvPr id="6" name="Рисунок 5" descr="Режимы работы нефтегазоносных пластов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1988840"/>
            <a:ext cx="3324602" cy="33123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755576" y="548680"/>
            <a:ext cx="7772400" cy="720080"/>
          </a:xfrm>
        </p:spPr>
        <p:txBody>
          <a:bodyPr>
            <a:normAutofit/>
          </a:bodyPr>
          <a:lstStyle/>
          <a:p>
            <a:r>
              <a:rPr lang="uk-UA" sz="3200" dirty="0" smtClean="0"/>
              <a:t>Продовження слайду</a:t>
            </a:r>
            <a:endParaRPr lang="uk-UA" sz="3200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467544" y="1268760"/>
            <a:ext cx="8280920" cy="5112568"/>
          </a:xfrm>
        </p:spPr>
        <p:txBody>
          <a:bodyPr/>
          <a:lstStyle/>
          <a:p>
            <a:pPr algn="just"/>
            <a:r>
              <a:rPr lang="uk-UA" dirty="0" smtClean="0">
                <a:solidFill>
                  <a:schemeClr val="tx1"/>
                </a:solidFill>
              </a:rPr>
              <a:t>     За </a:t>
            </a:r>
            <a:r>
              <a:rPr lang="hr-HR" i="1" dirty="0" smtClean="0">
                <a:solidFill>
                  <a:schemeClr val="tx1"/>
                </a:solidFill>
              </a:rPr>
              <a:t>пружно</a:t>
            </a:r>
            <a:r>
              <a:rPr lang="uk-UA" i="1" dirty="0" smtClean="0">
                <a:solidFill>
                  <a:schemeClr val="tx1"/>
                </a:solidFill>
              </a:rPr>
              <a:t>го</a:t>
            </a:r>
            <a:r>
              <a:rPr lang="hr-HR" i="1" dirty="0" smtClean="0">
                <a:solidFill>
                  <a:schemeClr val="tx1"/>
                </a:solidFill>
              </a:rPr>
              <a:t> газонапірно</a:t>
            </a:r>
            <a:r>
              <a:rPr lang="uk-UA" i="1" dirty="0" smtClean="0">
                <a:solidFill>
                  <a:schemeClr val="tx1"/>
                </a:solidFill>
              </a:rPr>
              <a:t>го</a:t>
            </a:r>
            <a:r>
              <a:rPr lang="hr-HR" i="1" dirty="0" smtClean="0">
                <a:solidFill>
                  <a:schemeClr val="tx1"/>
                </a:solidFill>
              </a:rPr>
              <a:t> режим</a:t>
            </a:r>
            <a:r>
              <a:rPr lang="uk-UA" i="1" dirty="0" smtClean="0">
                <a:solidFill>
                  <a:schemeClr val="tx1"/>
                </a:solidFill>
              </a:rPr>
              <a:t>у</a:t>
            </a:r>
            <a:r>
              <a:rPr lang="hr-HR" dirty="0" smtClean="0">
                <a:solidFill>
                  <a:schemeClr val="tx1"/>
                </a:solidFill>
              </a:rPr>
              <a:t> в результаті деякого зниження тиску на газона</a:t>
            </a:r>
            <a:r>
              <a:rPr lang="uk-UA" dirty="0" smtClean="0">
                <a:solidFill>
                  <a:schemeClr val="tx1"/>
                </a:solidFill>
              </a:rPr>
              <a:t>ф</a:t>
            </a:r>
            <a:r>
              <a:rPr lang="hr-HR" dirty="0" smtClean="0">
                <a:solidFill>
                  <a:schemeClr val="tx1"/>
                </a:solidFill>
              </a:rPr>
              <a:t>товому контакті </a:t>
            </a:r>
            <a:r>
              <a:rPr lang="uk-UA" dirty="0" smtClean="0">
                <a:solidFill>
                  <a:schemeClr val="tx1"/>
                </a:solidFill>
              </a:rPr>
              <a:t>(</a:t>
            </a:r>
            <a:r>
              <a:rPr lang="hr-HR" dirty="0" smtClean="0">
                <a:solidFill>
                  <a:schemeClr val="tx1"/>
                </a:solidFill>
              </a:rPr>
              <a:t>ГН</a:t>
            </a:r>
            <a:r>
              <a:rPr lang="uk-UA" dirty="0" smtClean="0">
                <a:solidFill>
                  <a:schemeClr val="tx1"/>
                </a:solidFill>
              </a:rPr>
              <a:t>К)</a:t>
            </a:r>
            <a:r>
              <a:rPr lang="hr-HR" dirty="0" smtClean="0">
                <a:solidFill>
                  <a:schemeClr val="tx1"/>
                </a:solidFill>
              </a:rPr>
              <a:t> внаслідок відб</a:t>
            </a:r>
            <a:r>
              <a:rPr lang="uk-UA" dirty="0" smtClean="0">
                <a:solidFill>
                  <a:schemeClr val="tx1"/>
                </a:solidFill>
              </a:rPr>
              <a:t>ирання</a:t>
            </a:r>
            <a:r>
              <a:rPr lang="hr-HR" dirty="0" smtClean="0">
                <a:solidFill>
                  <a:schemeClr val="tx1"/>
                </a:solidFill>
              </a:rPr>
              <a:t> нафти починається розширення об’єму вільного газу газової шапки і витіснення ним нафти. </a:t>
            </a:r>
            <a:r>
              <a:rPr lang="uk-UA" dirty="0" smtClean="0">
                <a:solidFill>
                  <a:schemeClr val="tx1"/>
                </a:solidFill>
              </a:rPr>
              <a:t>У</a:t>
            </a:r>
            <a:r>
              <a:rPr lang="hr-HR" dirty="0" smtClean="0">
                <a:solidFill>
                  <a:schemeClr val="tx1"/>
                </a:solidFill>
              </a:rPr>
              <a:t> міру відб</a:t>
            </a:r>
            <a:r>
              <a:rPr lang="uk-UA" dirty="0" smtClean="0">
                <a:solidFill>
                  <a:schemeClr val="tx1"/>
                </a:solidFill>
              </a:rPr>
              <a:t>ирання</a:t>
            </a:r>
            <a:r>
              <a:rPr lang="hr-HR" dirty="0" smtClean="0">
                <a:solidFill>
                  <a:schemeClr val="tx1"/>
                </a:solidFill>
              </a:rPr>
              <a:t> нафти з покладу тиск газу зменшується.</a:t>
            </a:r>
            <a:endParaRPr lang="uk-UA" dirty="0" smtClean="0">
              <a:solidFill>
                <a:schemeClr val="tx1"/>
              </a:solidFill>
            </a:endParaRPr>
          </a:p>
          <a:p>
            <a:pPr algn="just"/>
            <a:endParaRPr lang="uk-UA" dirty="0" smtClean="0">
              <a:solidFill>
                <a:schemeClr val="tx1"/>
              </a:solidFill>
            </a:endParaRPr>
          </a:p>
          <a:p>
            <a:pPr algn="just"/>
            <a:r>
              <a:rPr lang="uk-UA" i="1" dirty="0" smtClean="0">
                <a:solidFill>
                  <a:schemeClr val="tx1"/>
                </a:solidFill>
              </a:rPr>
              <a:t>      </a:t>
            </a:r>
            <a:r>
              <a:rPr lang="hr-HR" i="1" dirty="0" smtClean="0">
                <a:solidFill>
                  <a:schemeClr val="tx1"/>
                </a:solidFill>
              </a:rPr>
              <a:t>Жорсткий газонапірний режим</a:t>
            </a:r>
            <a:r>
              <a:rPr lang="hr-HR" dirty="0" smtClean="0">
                <a:solidFill>
                  <a:schemeClr val="tx1"/>
                </a:solidFill>
              </a:rPr>
              <a:t> відрізняється від пружного тим, що тиск в газовій шапці </a:t>
            </a:r>
            <a:r>
              <a:rPr lang="uk-UA" dirty="0" smtClean="0">
                <a:solidFill>
                  <a:schemeClr val="tx1"/>
                </a:solidFill>
              </a:rPr>
              <a:t>під час</a:t>
            </a:r>
            <a:r>
              <a:rPr lang="hr-HR" dirty="0" smtClean="0">
                <a:solidFill>
                  <a:schemeClr val="tx1"/>
                </a:solidFill>
              </a:rPr>
              <a:t> відб</a:t>
            </a:r>
            <a:r>
              <a:rPr lang="uk-UA" dirty="0" smtClean="0">
                <a:solidFill>
                  <a:schemeClr val="tx1"/>
                </a:solidFill>
              </a:rPr>
              <a:t>ирання</a:t>
            </a:r>
            <a:r>
              <a:rPr lang="hr-HR" dirty="0" smtClean="0">
                <a:solidFill>
                  <a:schemeClr val="tx1"/>
                </a:solidFill>
              </a:rPr>
              <a:t> нафти залишається сталим. Такий режим у "чистому вигляді" можливий лише </a:t>
            </a:r>
            <a:r>
              <a:rPr lang="uk-UA" dirty="0" smtClean="0">
                <a:solidFill>
                  <a:schemeClr val="tx1"/>
                </a:solidFill>
              </a:rPr>
              <a:t>в разі</a:t>
            </a:r>
            <a:r>
              <a:rPr lang="hr-HR" dirty="0" smtClean="0">
                <a:solidFill>
                  <a:schemeClr val="tx1"/>
                </a:solidFill>
              </a:rPr>
              <a:t> безперервно</a:t>
            </a:r>
            <a:r>
              <a:rPr lang="uk-UA" dirty="0" smtClean="0">
                <a:solidFill>
                  <a:schemeClr val="tx1"/>
                </a:solidFill>
              </a:rPr>
              <a:t>го</a:t>
            </a:r>
            <a:r>
              <a:rPr lang="hr-HR" dirty="0" smtClean="0">
                <a:solidFill>
                  <a:schemeClr val="tx1"/>
                </a:solidFill>
              </a:rPr>
              <a:t> нагнітанн</a:t>
            </a:r>
            <a:r>
              <a:rPr lang="uk-UA" dirty="0" smtClean="0">
                <a:solidFill>
                  <a:schemeClr val="tx1"/>
                </a:solidFill>
              </a:rPr>
              <a:t>я</a:t>
            </a:r>
            <a:r>
              <a:rPr lang="hr-HR" dirty="0" smtClean="0">
                <a:solidFill>
                  <a:schemeClr val="tx1"/>
                </a:solidFill>
              </a:rPr>
              <a:t> в газову шапку достатньої кількості газу або ж у разі значного перевищення запасів газу над запасами нафти </a:t>
            </a:r>
            <a:r>
              <a:rPr lang="uk-UA" dirty="0" smtClean="0">
                <a:solidFill>
                  <a:schemeClr val="tx1"/>
                </a:solidFill>
              </a:rPr>
              <a:t>(</a:t>
            </a:r>
            <a:r>
              <a:rPr lang="hr-HR" dirty="0" smtClean="0">
                <a:solidFill>
                  <a:schemeClr val="tx1"/>
                </a:solidFill>
              </a:rPr>
              <a:t>в об’ємних одиницях за пластових умов</a:t>
            </a:r>
            <a:r>
              <a:rPr lang="uk-UA" dirty="0" smtClean="0">
                <a:solidFill>
                  <a:schemeClr val="tx1"/>
                </a:solidFill>
              </a:rPr>
              <a:t>)</a:t>
            </a:r>
            <a:r>
              <a:rPr lang="hr-HR" dirty="0" smtClean="0">
                <a:solidFill>
                  <a:schemeClr val="tx1"/>
                </a:solidFill>
              </a:rPr>
              <a:t>, коли тиск </a:t>
            </a:r>
            <a:r>
              <a:rPr lang="uk-UA" dirty="0" smtClean="0">
                <a:solidFill>
                  <a:schemeClr val="tx1"/>
                </a:solidFill>
              </a:rPr>
              <a:t>у</a:t>
            </a:r>
            <a:r>
              <a:rPr lang="hr-HR" dirty="0" smtClean="0">
                <a:solidFill>
                  <a:schemeClr val="tx1"/>
                </a:solidFill>
              </a:rPr>
              <a:t> газовій шапці зменшується нез</a:t>
            </a:r>
            <a:r>
              <a:rPr lang="uk-UA" dirty="0" smtClean="0">
                <a:solidFill>
                  <a:schemeClr val="tx1"/>
                </a:solidFill>
              </a:rPr>
              <a:t>н</a:t>
            </a:r>
            <a:r>
              <a:rPr lang="hr-HR" dirty="0" smtClean="0">
                <a:solidFill>
                  <a:schemeClr val="tx1"/>
                </a:solidFill>
              </a:rPr>
              <a:t>ачно в міру відб</a:t>
            </a:r>
            <a:r>
              <a:rPr lang="uk-UA" dirty="0" smtClean="0">
                <a:solidFill>
                  <a:schemeClr val="tx1"/>
                </a:solidFill>
              </a:rPr>
              <a:t>ирання</a:t>
            </a:r>
            <a:r>
              <a:rPr lang="hr-HR" dirty="0" smtClean="0">
                <a:solidFill>
                  <a:schemeClr val="tx1"/>
                </a:solidFill>
              </a:rPr>
              <a:t> нафти.</a:t>
            </a:r>
            <a:endParaRPr lang="uk-UA" dirty="0" smtClean="0">
              <a:solidFill>
                <a:schemeClr val="tx1"/>
              </a:solidFill>
            </a:endParaRPr>
          </a:p>
          <a:p>
            <a:pPr algn="just"/>
            <a:endParaRPr lang="uk-UA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683568" y="0"/>
            <a:ext cx="7772400" cy="1052736"/>
          </a:xfrm>
        </p:spPr>
        <p:txBody>
          <a:bodyPr>
            <a:normAutofit/>
          </a:bodyPr>
          <a:lstStyle/>
          <a:p>
            <a:r>
              <a:rPr lang="hr-HR" sz="3600" i="1" dirty="0" smtClean="0"/>
              <a:t>Режим розчиненого газу</a:t>
            </a:r>
            <a:endParaRPr lang="uk-UA" sz="3600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611560" y="1124744"/>
            <a:ext cx="8136904" cy="5472608"/>
          </a:xfrm>
        </p:spPr>
        <p:txBody>
          <a:bodyPr>
            <a:normAutofit lnSpcReduction="10000"/>
          </a:bodyPr>
          <a:lstStyle/>
          <a:p>
            <a:pPr algn="just"/>
            <a:r>
              <a:rPr lang="uk-UA" i="1" dirty="0" smtClean="0">
                <a:solidFill>
                  <a:schemeClr val="tx1"/>
                </a:solidFill>
              </a:rPr>
              <a:t>        </a:t>
            </a:r>
            <a:r>
              <a:rPr lang="hr-HR" i="1" dirty="0" smtClean="0">
                <a:solidFill>
                  <a:schemeClr val="tx1"/>
                </a:solidFill>
              </a:rPr>
              <a:t>Режим розчиненого газу</a:t>
            </a:r>
            <a:r>
              <a:rPr lang="hr-HR" dirty="0" smtClean="0">
                <a:solidFill>
                  <a:schemeClr val="tx1"/>
                </a:solidFill>
              </a:rPr>
              <a:t> зумовлений прояв</a:t>
            </a:r>
            <a:r>
              <a:rPr lang="uk-UA" dirty="0" smtClean="0">
                <a:solidFill>
                  <a:schemeClr val="tx1"/>
                </a:solidFill>
              </a:rPr>
              <a:t>ленням</a:t>
            </a:r>
            <a:r>
              <a:rPr lang="hr-HR" dirty="0" smtClean="0">
                <a:solidFill>
                  <a:schemeClr val="tx1"/>
                </a:solidFill>
              </a:rPr>
              <a:t> енергії розширення розчиненого </a:t>
            </a:r>
            <a:r>
              <a:rPr lang="uk-UA" dirty="0" smtClean="0">
                <a:solidFill>
                  <a:schemeClr val="tx1"/>
                </a:solidFill>
              </a:rPr>
              <a:t>в</a:t>
            </a:r>
            <a:r>
              <a:rPr lang="hr-HR" dirty="0" smtClean="0">
                <a:solidFill>
                  <a:schemeClr val="tx1"/>
                </a:solidFill>
              </a:rPr>
              <a:t> нафті газу </a:t>
            </a:r>
            <a:r>
              <a:rPr lang="uk-UA" dirty="0" smtClean="0">
                <a:solidFill>
                  <a:schemeClr val="tx1"/>
                </a:solidFill>
              </a:rPr>
              <a:t>в разі</a:t>
            </a:r>
            <a:r>
              <a:rPr lang="hr-HR" dirty="0" smtClean="0">
                <a:solidFill>
                  <a:schemeClr val="tx1"/>
                </a:solidFill>
              </a:rPr>
              <a:t> зниженн</a:t>
            </a:r>
            <a:r>
              <a:rPr lang="uk-UA" dirty="0" smtClean="0">
                <a:solidFill>
                  <a:schemeClr val="tx1"/>
                </a:solidFill>
              </a:rPr>
              <a:t>я</a:t>
            </a:r>
            <a:r>
              <a:rPr lang="hr-HR" dirty="0" smtClean="0">
                <a:solidFill>
                  <a:schemeClr val="tx1"/>
                </a:solidFill>
              </a:rPr>
              <a:t> тиску нижче тиску насичення </a:t>
            </a:r>
            <a:r>
              <a:rPr lang="hr-HR" i="1" dirty="0" smtClean="0">
                <a:solidFill>
                  <a:schemeClr val="tx1"/>
                </a:solidFill>
              </a:rPr>
              <a:t>p</a:t>
            </a:r>
            <a:r>
              <a:rPr lang="hr-HR" baseline="-25000" dirty="0" smtClean="0">
                <a:solidFill>
                  <a:schemeClr val="tx1"/>
                </a:solidFill>
              </a:rPr>
              <a:t>н</a:t>
            </a:r>
            <a:r>
              <a:rPr lang="hr-HR" dirty="0" smtClean="0">
                <a:solidFill>
                  <a:schemeClr val="tx1"/>
                </a:solidFill>
              </a:rPr>
              <a:t>. Зниження тиску нижче знач</a:t>
            </a:r>
            <a:r>
              <a:rPr lang="uk-UA" dirty="0" err="1" smtClean="0">
                <a:solidFill>
                  <a:schemeClr val="tx1"/>
                </a:solidFill>
              </a:rPr>
              <a:t>ини</a:t>
            </a:r>
            <a:r>
              <a:rPr lang="uk-UA" dirty="0" smtClean="0">
                <a:solidFill>
                  <a:schemeClr val="tx1"/>
                </a:solidFill>
              </a:rPr>
              <a:t> тиску </a:t>
            </a:r>
            <a:r>
              <a:rPr lang="hr-HR" i="1" dirty="0" smtClean="0">
                <a:solidFill>
                  <a:schemeClr val="tx1"/>
                </a:solidFill>
              </a:rPr>
              <a:t>p</a:t>
            </a:r>
            <a:r>
              <a:rPr lang="hr-HR" baseline="-25000" dirty="0" smtClean="0">
                <a:solidFill>
                  <a:schemeClr val="tx1"/>
                </a:solidFill>
              </a:rPr>
              <a:t>н</a:t>
            </a:r>
            <a:r>
              <a:rPr lang="hr-HR" dirty="0" smtClean="0">
                <a:solidFill>
                  <a:schemeClr val="tx1"/>
                </a:solidFill>
              </a:rPr>
              <a:t> супроводжується виділенням з нафти раніше розчиненого в ній газу. </a:t>
            </a:r>
            <a:r>
              <a:rPr lang="uk-UA" dirty="0" smtClean="0">
                <a:solidFill>
                  <a:schemeClr val="tx1"/>
                </a:solidFill>
              </a:rPr>
              <a:t>Бульбашки</a:t>
            </a:r>
            <a:r>
              <a:rPr lang="hr-HR" dirty="0" smtClean="0">
                <a:solidFill>
                  <a:schemeClr val="tx1"/>
                </a:solidFill>
              </a:rPr>
              <a:t> цього газу, роз</a:t>
            </a:r>
            <a:r>
              <a:rPr lang="uk-UA" dirty="0" err="1" smtClean="0">
                <a:solidFill>
                  <a:schemeClr val="tx1"/>
                </a:solidFill>
              </a:rPr>
              <a:t>шир</a:t>
            </a:r>
            <a:r>
              <a:rPr lang="hr-HR" dirty="0" smtClean="0">
                <a:solidFill>
                  <a:schemeClr val="tx1"/>
                </a:solidFill>
              </a:rPr>
              <a:t>юючись, просувають нафту і самі переміщуються пласт</a:t>
            </a:r>
            <a:r>
              <a:rPr lang="uk-UA" dirty="0" smtClean="0">
                <a:solidFill>
                  <a:schemeClr val="tx1"/>
                </a:solidFill>
              </a:rPr>
              <a:t>ом</a:t>
            </a:r>
            <a:r>
              <a:rPr lang="hr-HR" dirty="0" smtClean="0">
                <a:solidFill>
                  <a:schemeClr val="tx1"/>
                </a:solidFill>
              </a:rPr>
              <a:t> до вибоїв свердловин. Частина </a:t>
            </a:r>
            <a:r>
              <a:rPr lang="uk-UA" dirty="0" smtClean="0">
                <a:solidFill>
                  <a:schemeClr val="tx1"/>
                </a:solidFill>
              </a:rPr>
              <a:t>бульбашок</a:t>
            </a:r>
            <a:r>
              <a:rPr lang="hr-HR" dirty="0" smtClean="0">
                <a:solidFill>
                  <a:schemeClr val="tx1"/>
                </a:solidFill>
              </a:rPr>
              <a:t> газу сегрегує </a:t>
            </a:r>
            <a:r>
              <a:rPr lang="uk-UA" dirty="0" smtClean="0">
                <a:solidFill>
                  <a:schemeClr val="tx1"/>
                </a:solidFill>
              </a:rPr>
              <a:t>(</a:t>
            </a:r>
            <a:r>
              <a:rPr lang="hr-HR" dirty="0" smtClean="0">
                <a:solidFill>
                  <a:schemeClr val="tx1"/>
                </a:solidFill>
              </a:rPr>
              <a:t>спливає</a:t>
            </a:r>
            <a:r>
              <a:rPr lang="uk-UA" dirty="0" smtClean="0">
                <a:solidFill>
                  <a:schemeClr val="tx1"/>
                </a:solidFill>
              </a:rPr>
              <a:t>)</a:t>
            </a:r>
            <a:r>
              <a:rPr lang="hr-HR" dirty="0" smtClean="0">
                <a:solidFill>
                  <a:schemeClr val="tx1"/>
                </a:solidFill>
              </a:rPr>
              <a:t>, накопичуючись у склепіннi структури і утворюючи газову шапку. Режим розчиненого газу в </a:t>
            </a:r>
            <a:r>
              <a:rPr lang="uk-UA" dirty="0" smtClean="0">
                <a:solidFill>
                  <a:schemeClr val="tx1"/>
                </a:solidFill>
              </a:rPr>
              <a:t>“</a:t>
            </a:r>
            <a:r>
              <a:rPr lang="hr-HR" dirty="0" smtClean="0">
                <a:solidFill>
                  <a:schemeClr val="tx1"/>
                </a:solidFill>
              </a:rPr>
              <a:t>чистому вигляді</a:t>
            </a:r>
            <a:r>
              <a:rPr lang="uk-UA" dirty="0" smtClean="0">
                <a:solidFill>
                  <a:schemeClr val="tx1"/>
                </a:solidFill>
              </a:rPr>
              <a:t>”</a:t>
            </a:r>
            <a:r>
              <a:rPr lang="hr-HR" dirty="0" smtClean="0">
                <a:solidFill>
                  <a:schemeClr val="tx1"/>
                </a:solidFill>
              </a:rPr>
              <a:t> може проявитися </a:t>
            </a:r>
            <a:r>
              <a:rPr lang="uk-UA" dirty="0" smtClean="0">
                <a:solidFill>
                  <a:schemeClr val="tx1"/>
                </a:solidFill>
              </a:rPr>
              <a:t>в</a:t>
            </a:r>
            <a:r>
              <a:rPr lang="hr-HR" dirty="0" smtClean="0">
                <a:solidFill>
                  <a:schemeClr val="tx1"/>
                </a:solidFill>
              </a:rPr>
              <a:t> пласті, який містигь нафту, повністю насичену газом </a:t>
            </a:r>
            <a:r>
              <a:rPr lang="uk-UA" dirty="0" smtClean="0">
                <a:solidFill>
                  <a:schemeClr val="tx1"/>
                </a:solidFill>
              </a:rPr>
              <a:t>(</a:t>
            </a:r>
            <a:r>
              <a:rPr lang="hr-HR" dirty="0" smtClean="0">
                <a:solidFill>
                  <a:schemeClr val="tx1"/>
                </a:solidFill>
              </a:rPr>
              <a:t>початковий</a:t>
            </a:r>
            <a:r>
              <a:rPr lang="uk-UA" dirty="0" smtClean="0">
                <a:solidFill>
                  <a:schemeClr val="tx1"/>
                </a:solidFill>
              </a:rPr>
              <a:t> пластовий</a:t>
            </a:r>
            <a:r>
              <a:rPr lang="hr-HR" dirty="0" smtClean="0">
                <a:solidFill>
                  <a:schemeClr val="tx1"/>
                </a:solidFill>
              </a:rPr>
              <a:t> тиск </a:t>
            </a:r>
            <a:endParaRPr lang="uk-UA" dirty="0" smtClean="0">
              <a:solidFill>
                <a:schemeClr val="tx1"/>
              </a:solidFill>
            </a:endParaRPr>
          </a:p>
          <a:p>
            <a:pPr algn="just"/>
            <a:r>
              <a:rPr lang="uk-UA" i="1" dirty="0" smtClean="0">
                <a:solidFill>
                  <a:schemeClr val="tx1"/>
                </a:solidFill>
              </a:rPr>
              <a:t>                                                     </a:t>
            </a:r>
            <a:r>
              <a:rPr lang="hr-HR" i="1" dirty="0" smtClean="0">
                <a:solidFill>
                  <a:schemeClr val="tx1"/>
                </a:solidFill>
              </a:rPr>
              <a:t>p</a:t>
            </a:r>
            <a:r>
              <a:rPr lang="hr-HR" baseline="-25000" dirty="0" smtClean="0">
                <a:solidFill>
                  <a:schemeClr val="tx1"/>
                </a:solidFill>
              </a:rPr>
              <a:t>пл</a:t>
            </a:r>
            <a:r>
              <a:rPr lang="hr-HR" i="1" baseline="-25000" dirty="0" smtClean="0">
                <a:solidFill>
                  <a:schemeClr val="tx1"/>
                </a:solidFill>
              </a:rPr>
              <a:t> </a:t>
            </a:r>
            <a:r>
              <a:rPr lang="hr-HR" dirty="0" smtClean="0">
                <a:solidFill>
                  <a:schemeClr val="tx1"/>
                </a:solidFill>
              </a:rPr>
              <a:t>= </a:t>
            </a:r>
            <a:r>
              <a:rPr lang="hr-HR" i="1" dirty="0" smtClean="0">
                <a:solidFill>
                  <a:schemeClr val="tx1"/>
                </a:solidFill>
              </a:rPr>
              <a:t>p</a:t>
            </a:r>
            <a:r>
              <a:rPr lang="hr-HR" baseline="-25000" dirty="0" smtClean="0">
                <a:solidFill>
                  <a:schemeClr val="tx1"/>
                </a:solidFill>
              </a:rPr>
              <a:t>н</a:t>
            </a:r>
            <a:r>
              <a:rPr lang="hr-HR" dirty="0" smtClean="0">
                <a:solidFill>
                  <a:schemeClr val="tx1"/>
                </a:solidFill>
              </a:rPr>
              <a:t> </a:t>
            </a:r>
            <a:endParaRPr lang="uk-UA" dirty="0" smtClean="0">
              <a:solidFill>
                <a:schemeClr val="tx1"/>
              </a:solidFill>
            </a:endParaRPr>
          </a:p>
          <a:p>
            <a:pPr algn="just"/>
            <a:r>
              <a:rPr lang="hr-HR" dirty="0" smtClean="0">
                <a:solidFill>
                  <a:schemeClr val="tx1"/>
                </a:solidFill>
              </a:rPr>
              <a:t> Цей режим проходить у дві фази. Протягом першої фази депресійна </a:t>
            </a:r>
            <a:r>
              <a:rPr lang="uk-UA" dirty="0" smtClean="0">
                <a:solidFill>
                  <a:schemeClr val="tx1"/>
                </a:solidFill>
              </a:rPr>
              <a:t>лійка</a:t>
            </a:r>
            <a:r>
              <a:rPr lang="hr-HR" dirty="0" smtClean="0">
                <a:solidFill>
                  <a:schemeClr val="tx1"/>
                </a:solidFill>
              </a:rPr>
              <a:t> кожної свердловини розширюється до злиття з </a:t>
            </a:r>
            <a:r>
              <a:rPr lang="uk-UA" dirty="0" smtClean="0">
                <a:solidFill>
                  <a:schemeClr val="tx1"/>
                </a:solidFill>
              </a:rPr>
              <a:t>лій</a:t>
            </a:r>
            <a:r>
              <a:rPr lang="hr-HR" dirty="0" smtClean="0">
                <a:solidFill>
                  <a:schemeClr val="tx1"/>
                </a:solidFill>
              </a:rPr>
              <a:t>ками інших свердловин або до природної </a:t>
            </a:r>
            <a:r>
              <a:rPr lang="uk-UA" dirty="0" smtClean="0">
                <a:solidFill>
                  <a:schemeClr val="tx1"/>
                </a:solidFill>
              </a:rPr>
              <a:t>межі</a:t>
            </a:r>
            <a:r>
              <a:rPr lang="hr-HR" dirty="0" smtClean="0">
                <a:solidFill>
                  <a:schemeClr val="tx1"/>
                </a:solidFill>
              </a:rPr>
              <a:t> пласта </a:t>
            </a:r>
            <a:r>
              <a:rPr lang="uk-UA" dirty="0" smtClean="0">
                <a:solidFill>
                  <a:schemeClr val="tx1"/>
                </a:solidFill>
              </a:rPr>
              <a:t>(</a:t>
            </a:r>
            <a:r>
              <a:rPr lang="hr-HR" dirty="0" smtClean="0">
                <a:solidFill>
                  <a:schemeClr val="tx1"/>
                </a:solidFill>
              </a:rPr>
              <a:t>контур</a:t>
            </a:r>
            <a:r>
              <a:rPr lang="uk-UA" dirty="0" smtClean="0">
                <a:solidFill>
                  <a:schemeClr val="tx1"/>
                </a:solidFill>
              </a:rPr>
              <a:t>а</a:t>
            </a:r>
            <a:r>
              <a:rPr lang="hr-HR" dirty="0" smtClean="0">
                <a:solidFill>
                  <a:schemeClr val="tx1"/>
                </a:solidFill>
              </a:rPr>
              <a:t> нафтоносності</a:t>
            </a:r>
            <a:r>
              <a:rPr lang="uk-UA" dirty="0" smtClean="0">
                <a:solidFill>
                  <a:schemeClr val="tx1"/>
                </a:solidFill>
              </a:rPr>
              <a:t>)</a:t>
            </a:r>
            <a:r>
              <a:rPr lang="hr-HR" dirty="0" smtClean="0">
                <a:solidFill>
                  <a:schemeClr val="tx1"/>
                </a:solidFill>
              </a:rPr>
              <a:t>. У другій фазі відбувається загальне зниження тиску в покладі, і на лініях злиття депресійних </a:t>
            </a:r>
            <a:r>
              <a:rPr lang="uk-UA" dirty="0" smtClean="0">
                <a:solidFill>
                  <a:schemeClr val="tx1"/>
                </a:solidFill>
              </a:rPr>
              <a:t>лійок</a:t>
            </a:r>
            <a:r>
              <a:rPr lang="hr-HR" dirty="0" smtClean="0">
                <a:solidFill>
                  <a:schemeClr val="tx1"/>
                </a:solidFill>
              </a:rPr>
              <a:t> або на </a:t>
            </a:r>
            <a:r>
              <a:rPr lang="uk-UA" dirty="0" smtClean="0">
                <a:solidFill>
                  <a:schemeClr val="tx1"/>
                </a:solidFill>
              </a:rPr>
              <a:t>межі</a:t>
            </a:r>
            <a:r>
              <a:rPr lang="hr-HR" dirty="0" smtClean="0">
                <a:solidFill>
                  <a:schemeClr val="tx1"/>
                </a:solidFill>
              </a:rPr>
              <a:t> пласта</a:t>
            </a:r>
            <a:endParaRPr lang="uk-UA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899592" y="404664"/>
            <a:ext cx="7772400" cy="648072"/>
          </a:xfrm>
        </p:spPr>
        <p:txBody>
          <a:bodyPr>
            <a:normAutofit/>
          </a:bodyPr>
          <a:lstStyle/>
          <a:p>
            <a:r>
              <a:rPr lang="uk-UA" sz="3200" dirty="0" smtClean="0"/>
              <a:t>Продовження слайду</a:t>
            </a:r>
            <a:endParaRPr lang="uk-UA" sz="3200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611560" y="1673424"/>
            <a:ext cx="7772400" cy="4275856"/>
          </a:xfrm>
        </p:spPr>
        <p:txBody>
          <a:bodyPr/>
          <a:lstStyle/>
          <a:p>
            <a:pPr algn="just"/>
            <a:r>
              <a:rPr lang="uk-UA" dirty="0" smtClean="0">
                <a:solidFill>
                  <a:schemeClr val="tx1"/>
                </a:solidFill>
              </a:rPr>
              <a:t>     </a:t>
            </a:r>
            <a:r>
              <a:rPr lang="hr-HR" dirty="0" smtClean="0">
                <a:solidFill>
                  <a:schemeClr val="tx1"/>
                </a:solidFill>
              </a:rPr>
              <a:t>Для </a:t>
            </a:r>
            <a:r>
              <a:rPr lang="uk-UA" dirty="0" smtClean="0">
                <a:solidFill>
                  <a:schemeClr val="tx1"/>
                </a:solidFill>
              </a:rPr>
              <a:t>режиму розчиненого газу</a:t>
            </a:r>
            <a:r>
              <a:rPr lang="hr-HR" dirty="0" smtClean="0">
                <a:solidFill>
                  <a:schemeClr val="tx1"/>
                </a:solidFill>
              </a:rPr>
              <a:t> характерні високий темп зниження пластового тиску </a:t>
            </a:r>
            <a:r>
              <a:rPr lang="uk-UA" dirty="0" smtClean="0">
                <a:solidFill>
                  <a:schemeClr val="tx1"/>
                </a:solidFill>
              </a:rPr>
              <a:t>(</a:t>
            </a:r>
            <a:r>
              <a:rPr lang="hr-HR" dirty="0" smtClean="0">
                <a:solidFill>
                  <a:schemeClr val="tx1"/>
                </a:solidFill>
              </a:rPr>
              <a:t>відборів нафти</a:t>
            </a:r>
            <a:r>
              <a:rPr lang="uk-UA" dirty="0" smtClean="0">
                <a:solidFill>
                  <a:schemeClr val="tx1"/>
                </a:solidFill>
              </a:rPr>
              <a:t>)</a:t>
            </a:r>
            <a:r>
              <a:rPr lang="hr-HR" dirty="0" smtClean="0">
                <a:solidFill>
                  <a:schemeClr val="tx1"/>
                </a:solidFill>
              </a:rPr>
              <a:t> і неперервна зміна експлуатаційного газового фактора (відношення витрати видобувного газу, зведеного до стандартних умов, до витрати розгазованої нафти): спочатку збільшення </a:t>
            </a:r>
            <a:r>
              <a:rPr lang="uk-UA" dirty="0" smtClean="0">
                <a:solidFill>
                  <a:schemeClr val="tx1"/>
                </a:solidFill>
              </a:rPr>
              <a:t>до </a:t>
            </a:r>
            <a:r>
              <a:rPr lang="hr-HR" dirty="0" smtClean="0">
                <a:solidFill>
                  <a:schemeClr val="tx1"/>
                </a:solidFill>
              </a:rPr>
              <a:t>максимальної значини, потім зменшення. Якщо поклад характеризується деяким перевищенням початкового пластового тиску </a:t>
            </a:r>
            <a:r>
              <a:rPr lang="hr-HR" i="1" dirty="0" smtClean="0">
                <a:solidFill>
                  <a:schemeClr val="tx1"/>
                </a:solidFill>
              </a:rPr>
              <a:t>p</a:t>
            </a:r>
            <a:r>
              <a:rPr lang="hr-HR" baseline="-25000" dirty="0" smtClean="0">
                <a:solidFill>
                  <a:schemeClr val="tx1"/>
                </a:solidFill>
              </a:rPr>
              <a:t>пл</a:t>
            </a:r>
            <a:r>
              <a:rPr lang="hr-HR" dirty="0" smtClean="0">
                <a:solidFill>
                  <a:schemeClr val="tx1"/>
                </a:solidFill>
              </a:rPr>
              <a:t> над тиском насичення </a:t>
            </a:r>
            <a:r>
              <a:rPr lang="hr-HR" i="1" dirty="0" smtClean="0">
                <a:solidFill>
                  <a:schemeClr val="tx1"/>
                </a:solidFill>
              </a:rPr>
              <a:t>p</a:t>
            </a:r>
            <a:r>
              <a:rPr lang="hr-HR" baseline="-25000" dirty="0" smtClean="0">
                <a:solidFill>
                  <a:schemeClr val="tx1"/>
                </a:solidFill>
              </a:rPr>
              <a:t>н</a:t>
            </a:r>
            <a:r>
              <a:rPr lang="hr-HR" dirty="0" smtClean="0">
                <a:solidFill>
                  <a:schemeClr val="tx1"/>
                </a:solidFill>
              </a:rPr>
              <a:t>, то </a:t>
            </a:r>
            <a:r>
              <a:rPr lang="uk-UA" dirty="0" smtClean="0">
                <a:solidFill>
                  <a:schemeClr val="tx1"/>
                </a:solidFill>
              </a:rPr>
              <a:t>в</a:t>
            </a:r>
            <a:r>
              <a:rPr lang="hr-HR" dirty="0" smtClean="0">
                <a:solidFill>
                  <a:schemeClr val="tx1"/>
                </a:solidFill>
              </a:rPr>
              <a:t> початковий період </a:t>
            </a:r>
            <a:r>
              <a:rPr lang="uk-UA" dirty="0" smtClean="0">
                <a:solidFill>
                  <a:schemeClr val="tx1"/>
                </a:solidFill>
              </a:rPr>
              <a:t>у разі</a:t>
            </a:r>
            <a:r>
              <a:rPr lang="hr-HR" dirty="0" smtClean="0">
                <a:solidFill>
                  <a:schemeClr val="tx1"/>
                </a:solidFill>
              </a:rPr>
              <a:t> зниженн</a:t>
            </a:r>
            <a:r>
              <a:rPr lang="uk-UA" dirty="0" smtClean="0">
                <a:solidFill>
                  <a:schemeClr val="tx1"/>
                </a:solidFill>
              </a:rPr>
              <a:t>я</a:t>
            </a:r>
            <a:r>
              <a:rPr lang="hr-HR" dirty="0" smtClean="0">
                <a:solidFill>
                  <a:schemeClr val="tx1"/>
                </a:solidFill>
              </a:rPr>
              <a:t> тиску до знач</a:t>
            </a:r>
            <a:r>
              <a:rPr lang="uk-UA" dirty="0" err="1" smtClean="0">
                <a:solidFill>
                  <a:schemeClr val="tx1"/>
                </a:solidFill>
              </a:rPr>
              <a:t>ини</a:t>
            </a:r>
            <a:r>
              <a:rPr lang="uk-UA" dirty="0" smtClean="0">
                <a:solidFill>
                  <a:schemeClr val="tx1"/>
                </a:solidFill>
              </a:rPr>
              <a:t> </a:t>
            </a:r>
            <a:r>
              <a:rPr lang="hr-HR" i="1" dirty="0" smtClean="0">
                <a:solidFill>
                  <a:schemeClr val="tx1"/>
                </a:solidFill>
              </a:rPr>
              <a:t>p</a:t>
            </a:r>
            <a:r>
              <a:rPr lang="hr-HR" baseline="-25000" dirty="0" smtClean="0">
                <a:solidFill>
                  <a:schemeClr val="tx1"/>
                </a:solidFill>
              </a:rPr>
              <a:t>н</a:t>
            </a:r>
            <a:r>
              <a:rPr lang="hr-HR" dirty="0" smtClean="0">
                <a:solidFill>
                  <a:schemeClr val="tx1"/>
                </a:solidFill>
              </a:rPr>
              <a:t> він працює за рахунок енергії пружності або за рахунок енергії пружності й напору вод. Якщо</a:t>
            </a:r>
            <a:r>
              <a:rPr lang="hr-HR" i="1" dirty="0" smtClean="0">
                <a:solidFill>
                  <a:schemeClr val="tx1"/>
                </a:solidFill>
              </a:rPr>
              <a:t> p</a:t>
            </a:r>
            <a:r>
              <a:rPr lang="hr-HR" baseline="-25000" dirty="0" smtClean="0">
                <a:solidFill>
                  <a:schemeClr val="tx1"/>
                </a:solidFill>
              </a:rPr>
              <a:t>виб</a:t>
            </a:r>
            <a:r>
              <a:rPr lang="uk-UA" baseline="-25000" dirty="0" smtClean="0">
                <a:solidFill>
                  <a:schemeClr val="tx1"/>
                </a:solidFill>
              </a:rPr>
              <a:t> </a:t>
            </a:r>
            <a:r>
              <a:rPr lang="hr-HR" dirty="0" smtClean="0">
                <a:solidFill>
                  <a:schemeClr val="tx1"/>
                </a:solidFill>
              </a:rPr>
              <a:t>&lt;</a:t>
            </a:r>
            <a:r>
              <a:rPr lang="hr-HR" i="1" dirty="0" smtClean="0">
                <a:solidFill>
                  <a:schemeClr val="tx1"/>
                </a:solidFill>
              </a:rPr>
              <a:t> p</a:t>
            </a:r>
            <a:r>
              <a:rPr lang="hr-HR" baseline="-25000" dirty="0" smtClean="0">
                <a:solidFill>
                  <a:schemeClr val="tx1"/>
                </a:solidFill>
              </a:rPr>
              <a:t>н</a:t>
            </a:r>
            <a:r>
              <a:rPr lang="hr-HR" dirty="0" smtClean="0">
                <a:solidFill>
                  <a:schemeClr val="tx1"/>
                </a:solidFill>
              </a:rPr>
              <a:t>, то енергія розширення газу поєднується з цими енергіями. </a:t>
            </a:r>
            <a:endParaRPr lang="uk-UA" dirty="0" smtClean="0">
              <a:solidFill>
                <a:schemeClr val="tx1"/>
              </a:solidFill>
            </a:endParaRPr>
          </a:p>
          <a:p>
            <a:pPr algn="just"/>
            <a:endParaRPr lang="uk-UA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971600" y="404664"/>
            <a:ext cx="7772400" cy="792088"/>
          </a:xfrm>
        </p:spPr>
        <p:txBody>
          <a:bodyPr/>
          <a:lstStyle/>
          <a:p>
            <a:r>
              <a:rPr lang="hr-HR" i="1" dirty="0" smtClean="0"/>
              <a:t>Гравітаційний режим</a:t>
            </a:r>
            <a:endParaRPr lang="uk-UA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539552" y="1673424"/>
            <a:ext cx="8136904" cy="4851920"/>
          </a:xfrm>
        </p:spPr>
        <p:txBody>
          <a:bodyPr>
            <a:normAutofit/>
          </a:bodyPr>
          <a:lstStyle/>
          <a:p>
            <a:pPr algn="just"/>
            <a:r>
              <a:rPr lang="uk-UA" i="1" dirty="0" smtClean="0">
                <a:solidFill>
                  <a:schemeClr val="tx1"/>
                </a:solidFill>
              </a:rPr>
              <a:t>         </a:t>
            </a:r>
            <a:r>
              <a:rPr lang="hr-HR" i="1" dirty="0" smtClean="0">
                <a:solidFill>
                  <a:schemeClr val="tx1"/>
                </a:solidFill>
              </a:rPr>
              <a:t>Гравітаційний режим</a:t>
            </a:r>
            <a:r>
              <a:rPr lang="uk-UA" dirty="0" smtClean="0">
                <a:solidFill>
                  <a:schemeClr val="tx1"/>
                </a:solidFill>
              </a:rPr>
              <a:t> </a:t>
            </a:r>
            <a:r>
              <a:rPr lang="hr-HR" dirty="0" smtClean="0">
                <a:solidFill>
                  <a:schemeClr val="tx1"/>
                </a:solidFill>
              </a:rPr>
              <a:t>починає проявлятися тоді, коли діє лише потенціальна енергія напору нафти </a:t>
            </a:r>
            <a:r>
              <a:rPr lang="uk-UA" dirty="0" smtClean="0">
                <a:solidFill>
                  <a:schemeClr val="tx1"/>
                </a:solidFill>
              </a:rPr>
              <a:t>(</a:t>
            </a:r>
            <a:r>
              <a:rPr lang="hr-HR" dirty="0" smtClean="0">
                <a:solidFill>
                  <a:schemeClr val="tx1"/>
                </a:solidFill>
              </a:rPr>
              <a:t>гравітаційні сили</a:t>
            </a:r>
            <a:r>
              <a:rPr lang="uk-UA" dirty="0" smtClean="0">
                <a:solidFill>
                  <a:schemeClr val="tx1"/>
                </a:solidFill>
              </a:rPr>
              <a:t>)</a:t>
            </a:r>
            <a:r>
              <a:rPr lang="hr-HR" dirty="0" smtClean="0">
                <a:solidFill>
                  <a:schemeClr val="tx1"/>
                </a:solidFill>
              </a:rPr>
              <a:t>, а інші енергії виснажились. Виділяють такі його різновиди:</a:t>
            </a:r>
            <a:endParaRPr lang="uk-UA" dirty="0" smtClean="0">
              <a:solidFill>
                <a:schemeClr val="tx1"/>
              </a:solidFill>
            </a:endParaRPr>
          </a:p>
          <a:p>
            <a:pPr algn="just"/>
            <a:r>
              <a:rPr lang="uk-UA" i="1" dirty="0" smtClean="0">
                <a:solidFill>
                  <a:schemeClr val="tx1"/>
                </a:solidFill>
              </a:rPr>
              <a:t>        </a:t>
            </a:r>
            <a:r>
              <a:rPr lang="hr-HR" i="1" dirty="0" smtClean="0">
                <a:solidFill>
                  <a:schemeClr val="tx1"/>
                </a:solidFill>
              </a:rPr>
              <a:t>гравітаційний режим з рухомим контуром нафтоносності</a:t>
            </a:r>
            <a:r>
              <a:rPr lang="hr-HR" dirty="0" smtClean="0">
                <a:solidFill>
                  <a:schemeClr val="tx1"/>
                </a:solidFill>
              </a:rPr>
              <a:t> </a:t>
            </a:r>
            <a:r>
              <a:rPr lang="uk-UA" dirty="0" smtClean="0">
                <a:solidFill>
                  <a:schemeClr val="tx1"/>
                </a:solidFill>
              </a:rPr>
              <a:t>(</a:t>
            </a:r>
            <a:r>
              <a:rPr lang="hr-HR" dirty="0" smtClean="0">
                <a:solidFill>
                  <a:schemeClr val="tx1"/>
                </a:solidFill>
              </a:rPr>
              <a:t>напірно-гравітаційний</a:t>
            </a:r>
            <a:r>
              <a:rPr lang="uk-UA" dirty="0" smtClean="0">
                <a:solidFill>
                  <a:schemeClr val="tx1"/>
                </a:solidFill>
              </a:rPr>
              <a:t>)</a:t>
            </a:r>
            <a:r>
              <a:rPr lang="hr-HR" dirty="0" smtClean="0">
                <a:solidFill>
                  <a:schemeClr val="tx1"/>
                </a:solidFill>
              </a:rPr>
              <a:t>, </a:t>
            </a:r>
            <a:r>
              <a:rPr lang="uk-UA" dirty="0" smtClean="0">
                <a:solidFill>
                  <a:schemeClr val="tx1"/>
                </a:solidFill>
              </a:rPr>
              <a:t>за</a:t>
            </a:r>
            <a:r>
              <a:rPr lang="hr-HR" dirty="0" smtClean="0">
                <a:solidFill>
                  <a:schemeClr val="tx1"/>
                </a:solidFill>
              </a:rPr>
              <a:t> якого нафта під дією власної ваги переміщується </a:t>
            </a:r>
            <a:r>
              <a:rPr lang="uk-UA" dirty="0" smtClean="0">
                <a:solidFill>
                  <a:schemeClr val="tx1"/>
                </a:solidFill>
              </a:rPr>
              <a:t>вверх</a:t>
            </a:r>
            <a:r>
              <a:rPr lang="hr-HR" dirty="0" smtClean="0">
                <a:solidFill>
                  <a:schemeClr val="tx1"/>
                </a:solidFill>
              </a:rPr>
              <a:t> за падінням крутозал</a:t>
            </a:r>
            <a:r>
              <a:rPr lang="uk-UA" dirty="0" err="1" smtClean="0">
                <a:solidFill>
                  <a:schemeClr val="tx1"/>
                </a:solidFill>
              </a:rPr>
              <a:t>егл</a:t>
            </a:r>
            <a:r>
              <a:rPr lang="hr-HR" dirty="0" smtClean="0">
                <a:solidFill>
                  <a:schemeClr val="tx1"/>
                </a:solidFill>
              </a:rPr>
              <a:t>ого пласта і заповнює його п</a:t>
            </a:r>
            <a:r>
              <a:rPr lang="uk-UA" dirty="0" err="1" smtClean="0">
                <a:solidFill>
                  <a:schemeClr val="tx1"/>
                </a:solidFill>
              </a:rPr>
              <a:t>ідвищені</a:t>
            </a:r>
            <a:r>
              <a:rPr lang="uk-UA" dirty="0" smtClean="0">
                <a:solidFill>
                  <a:schemeClr val="tx1"/>
                </a:solidFill>
              </a:rPr>
              <a:t> </a:t>
            </a:r>
            <a:r>
              <a:rPr lang="hr-HR" dirty="0" smtClean="0">
                <a:solidFill>
                  <a:schemeClr val="tx1"/>
                </a:solidFill>
              </a:rPr>
              <a:t> частини, дебіти свердловин невеликі та сталі;</a:t>
            </a:r>
            <a:endParaRPr lang="uk-UA" dirty="0" smtClean="0">
              <a:solidFill>
                <a:schemeClr val="tx1"/>
              </a:solidFill>
            </a:endParaRPr>
          </a:p>
          <a:p>
            <a:pPr algn="just"/>
            <a:r>
              <a:rPr lang="uk-UA" i="1" dirty="0" smtClean="0">
                <a:solidFill>
                  <a:schemeClr val="tx1"/>
                </a:solidFill>
              </a:rPr>
              <a:t>       </a:t>
            </a:r>
            <a:r>
              <a:rPr lang="hr-HR" i="1" dirty="0" smtClean="0">
                <a:solidFill>
                  <a:schemeClr val="tx1"/>
                </a:solidFill>
              </a:rPr>
              <a:t>гравітаційний режим з нерухомим контуром нафтоносності</a:t>
            </a:r>
            <a:r>
              <a:rPr lang="hr-HR" dirty="0" smtClean="0">
                <a:solidFill>
                  <a:schemeClr val="tx1"/>
                </a:solidFill>
              </a:rPr>
              <a:t> </a:t>
            </a:r>
            <a:r>
              <a:rPr lang="uk-UA" dirty="0" smtClean="0">
                <a:solidFill>
                  <a:schemeClr val="tx1"/>
                </a:solidFill>
              </a:rPr>
              <a:t>(</a:t>
            </a:r>
            <a:r>
              <a:rPr lang="hr-HR" dirty="0" smtClean="0">
                <a:solidFill>
                  <a:schemeClr val="tx1"/>
                </a:solidFill>
              </a:rPr>
              <a:t>з вільною поверхнею </a:t>
            </a:r>
            <a:r>
              <a:rPr lang="uk-UA" dirty="0" smtClean="0">
                <a:solidFill>
                  <a:schemeClr val="tx1"/>
                </a:solidFill>
              </a:rPr>
              <a:t>рідини)</a:t>
            </a:r>
            <a:r>
              <a:rPr lang="hr-HR" dirty="0" smtClean="0">
                <a:solidFill>
                  <a:schemeClr val="tx1"/>
                </a:solidFill>
              </a:rPr>
              <a:t>, </a:t>
            </a:r>
            <a:r>
              <a:rPr lang="uk-UA" dirty="0" smtClean="0">
                <a:solidFill>
                  <a:schemeClr val="tx1"/>
                </a:solidFill>
              </a:rPr>
              <a:t>за</a:t>
            </a:r>
            <a:r>
              <a:rPr lang="hr-HR" dirty="0" smtClean="0">
                <a:solidFill>
                  <a:schemeClr val="tx1"/>
                </a:solidFill>
              </a:rPr>
              <a:t> яко</a:t>
            </a:r>
            <a:r>
              <a:rPr lang="uk-UA" dirty="0" err="1" smtClean="0">
                <a:solidFill>
                  <a:schemeClr val="tx1"/>
                </a:solidFill>
              </a:rPr>
              <a:t>го</a:t>
            </a:r>
            <a:r>
              <a:rPr lang="hr-HR" dirty="0" smtClean="0">
                <a:solidFill>
                  <a:schemeClr val="tx1"/>
                </a:solidFill>
              </a:rPr>
              <a:t> рівень нафти розміщений </a:t>
            </a:r>
            <a:r>
              <a:rPr lang="uk-UA" dirty="0" smtClean="0">
                <a:solidFill>
                  <a:schemeClr val="tx1"/>
                </a:solidFill>
              </a:rPr>
              <a:t>біля</a:t>
            </a:r>
            <a:r>
              <a:rPr lang="hr-HR" dirty="0" smtClean="0">
                <a:solidFill>
                  <a:schemeClr val="tx1"/>
                </a:solidFill>
              </a:rPr>
              <a:t> покрівлі горизонтально зал</a:t>
            </a:r>
            <a:r>
              <a:rPr lang="uk-UA" dirty="0" err="1" smtClean="0">
                <a:solidFill>
                  <a:schemeClr val="tx1"/>
                </a:solidFill>
              </a:rPr>
              <a:t>егл</a:t>
            </a:r>
            <a:r>
              <a:rPr lang="hr-HR" dirty="0" smtClean="0">
                <a:solidFill>
                  <a:schemeClr val="tx1"/>
                </a:solidFill>
              </a:rPr>
              <a:t>ого пласта; дебіти свердловин менші за дебіти </a:t>
            </a:r>
            <a:r>
              <a:rPr lang="uk-UA" dirty="0" smtClean="0">
                <a:solidFill>
                  <a:schemeClr val="tx1"/>
                </a:solidFill>
              </a:rPr>
              <a:t>під час</a:t>
            </a:r>
            <a:r>
              <a:rPr lang="hr-HR" dirty="0" smtClean="0">
                <a:solidFill>
                  <a:schemeClr val="tx1"/>
                </a:solidFill>
              </a:rPr>
              <a:t> напірно-гравітаційно</a:t>
            </a:r>
            <a:r>
              <a:rPr lang="uk-UA" dirty="0" err="1" smtClean="0">
                <a:solidFill>
                  <a:schemeClr val="tx1"/>
                </a:solidFill>
              </a:rPr>
              <a:t>го</a:t>
            </a:r>
            <a:r>
              <a:rPr lang="hr-HR" dirty="0" smtClean="0">
                <a:solidFill>
                  <a:schemeClr val="tx1"/>
                </a:solidFill>
              </a:rPr>
              <a:t> режим</a:t>
            </a:r>
            <a:r>
              <a:rPr lang="uk-UA" dirty="0" smtClean="0">
                <a:solidFill>
                  <a:schemeClr val="tx1"/>
                </a:solidFill>
              </a:rPr>
              <a:t>у</a:t>
            </a:r>
            <a:r>
              <a:rPr lang="hr-HR" dirty="0" smtClean="0">
                <a:solidFill>
                  <a:schemeClr val="tx1"/>
                </a:solidFill>
              </a:rPr>
              <a:t> і з часом повільно зменшуються. </a:t>
            </a:r>
            <a:endParaRPr lang="uk-UA" dirty="0" smtClean="0">
              <a:solidFill>
                <a:schemeClr val="tx1"/>
              </a:solidFill>
            </a:endParaRPr>
          </a:p>
          <a:p>
            <a:pPr algn="just"/>
            <a:endParaRPr lang="uk-UA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827584" y="-735013"/>
            <a:ext cx="7772400" cy="1787749"/>
          </a:xfrm>
        </p:spPr>
        <p:txBody>
          <a:bodyPr/>
          <a:lstStyle/>
          <a:p>
            <a:r>
              <a:rPr lang="uk-UA" i="1" dirty="0" smtClean="0"/>
              <a:t>М</a:t>
            </a:r>
            <a:r>
              <a:rPr lang="hr-HR" i="1" dirty="0" smtClean="0"/>
              <a:t>ішані режими</a:t>
            </a:r>
            <a:endParaRPr lang="uk-UA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539552" y="1340768"/>
            <a:ext cx="7920880" cy="5256584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uk-UA" i="1" dirty="0" smtClean="0">
                <a:solidFill>
                  <a:schemeClr val="tx1"/>
                </a:solidFill>
              </a:rPr>
              <a:t>     М</a:t>
            </a:r>
            <a:r>
              <a:rPr lang="hr-HR" i="1" dirty="0" smtClean="0">
                <a:solidFill>
                  <a:schemeClr val="tx1"/>
                </a:solidFill>
              </a:rPr>
              <a:t>ішані режими</a:t>
            </a:r>
            <a:r>
              <a:rPr lang="hr-HR" dirty="0" smtClean="0">
                <a:solidFill>
                  <a:schemeClr val="tx1"/>
                </a:solidFill>
              </a:rPr>
              <a:t> </a:t>
            </a:r>
            <a:r>
              <a:rPr lang="uk-UA" dirty="0" smtClean="0">
                <a:solidFill>
                  <a:schemeClr val="tx1"/>
                </a:solidFill>
              </a:rPr>
              <a:t>за</a:t>
            </a:r>
            <a:r>
              <a:rPr lang="hr-HR" dirty="0" smtClean="0">
                <a:solidFill>
                  <a:schemeClr val="tx1"/>
                </a:solidFill>
              </a:rPr>
              <a:t> яких можлив</a:t>
            </a:r>
            <a:r>
              <a:rPr lang="uk-UA" dirty="0" smtClean="0">
                <a:solidFill>
                  <a:schemeClr val="tx1"/>
                </a:solidFill>
              </a:rPr>
              <a:t>е</a:t>
            </a:r>
            <a:r>
              <a:rPr lang="hr-HR" dirty="0" smtClean="0">
                <a:solidFill>
                  <a:schemeClr val="tx1"/>
                </a:solidFill>
              </a:rPr>
              <a:t> одночасн</a:t>
            </a:r>
            <a:r>
              <a:rPr lang="uk-UA" dirty="0" smtClean="0">
                <a:solidFill>
                  <a:schemeClr val="tx1"/>
                </a:solidFill>
              </a:rPr>
              <a:t>е</a:t>
            </a:r>
            <a:r>
              <a:rPr lang="hr-HR" dirty="0" smtClean="0">
                <a:solidFill>
                  <a:schemeClr val="tx1"/>
                </a:solidFill>
              </a:rPr>
              <a:t> прояв</a:t>
            </a:r>
            <a:r>
              <a:rPr lang="uk-UA" dirty="0" smtClean="0">
                <a:solidFill>
                  <a:schemeClr val="tx1"/>
                </a:solidFill>
              </a:rPr>
              <a:t>лення</a:t>
            </a:r>
            <a:r>
              <a:rPr lang="hr-HR" dirty="0" smtClean="0">
                <a:solidFill>
                  <a:schemeClr val="tx1"/>
                </a:solidFill>
              </a:rPr>
              <a:t> енергій розчиненого газу, пружності і напору води, називають мішаним</a:t>
            </a:r>
            <a:r>
              <a:rPr lang="uk-UA" dirty="0" smtClean="0">
                <a:solidFill>
                  <a:schemeClr val="tx1"/>
                </a:solidFill>
              </a:rPr>
              <a:t>и</a:t>
            </a:r>
            <a:r>
              <a:rPr lang="hr-HR" dirty="0" smtClean="0">
                <a:solidFill>
                  <a:schemeClr val="tx1"/>
                </a:solidFill>
              </a:rPr>
              <a:t>. </a:t>
            </a:r>
            <a:r>
              <a:rPr lang="uk-UA" dirty="0" smtClean="0">
                <a:solidFill>
                  <a:schemeClr val="tx1"/>
                </a:solidFill>
              </a:rPr>
              <a:t>Серед них часто виділяють </a:t>
            </a:r>
            <a:r>
              <a:rPr lang="uk-UA" i="1" dirty="0" smtClean="0">
                <a:solidFill>
                  <a:schemeClr val="tx1"/>
                </a:solidFill>
              </a:rPr>
              <a:t>режим</a:t>
            </a:r>
            <a:r>
              <a:rPr lang="hr-HR" i="1" dirty="0" smtClean="0">
                <a:solidFill>
                  <a:schemeClr val="tx1"/>
                </a:solidFill>
              </a:rPr>
              <a:t> витіснення газованої нафти</a:t>
            </a:r>
            <a:r>
              <a:rPr lang="hr-HR" dirty="0" smtClean="0">
                <a:solidFill>
                  <a:schemeClr val="tx1"/>
                </a:solidFill>
              </a:rPr>
              <a:t> </a:t>
            </a:r>
            <a:r>
              <a:rPr lang="uk-UA" dirty="0" smtClean="0">
                <a:solidFill>
                  <a:schemeClr val="tx1"/>
                </a:solidFill>
              </a:rPr>
              <a:t>(</a:t>
            </a:r>
            <a:r>
              <a:rPr lang="hr-HR" dirty="0" smtClean="0">
                <a:solidFill>
                  <a:schemeClr val="tx1"/>
                </a:solidFill>
              </a:rPr>
              <a:t>суміші нафти і вільного газу</a:t>
            </a:r>
            <a:r>
              <a:rPr lang="uk-UA" dirty="0" smtClean="0">
                <a:solidFill>
                  <a:schemeClr val="tx1"/>
                </a:solidFill>
              </a:rPr>
              <a:t>)</a:t>
            </a:r>
            <a:r>
              <a:rPr lang="hr-HR" dirty="0" smtClean="0">
                <a:solidFill>
                  <a:schemeClr val="tx1"/>
                </a:solidFill>
              </a:rPr>
              <a:t> водою </a:t>
            </a:r>
            <a:r>
              <a:rPr lang="uk-UA" dirty="0" smtClean="0">
                <a:solidFill>
                  <a:schemeClr val="tx1"/>
                </a:solidFill>
              </a:rPr>
              <a:t>у випадку</a:t>
            </a:r>
            <a:r>
              <a:rPr lang="hr-HR" dirty="0" smtClean="0">
                <a:solidFill>
                  <a:schemeClr val="tx1"/>
                </a:solidFill>
              </a:rPr>
              <a:t> зниженн</a:t>
            </a:r>
            <a:r>
              <a:rPr lang="uk-UA" dirty="0" smtClean="0">
                <a:solidFill>
                  <a:schemeClr val="tx1"/>
                </a:solidFill>
              </a:rPr>
              <a:t>я вибійного тиску </a:t>
            </a:r>
            <a:r>
              <a:rPr lang="en-US" i="1" dirty="0" smtClean="0">
                <a:solidFill>
                  <a:schemeClr val="tx1"/>
                </a:solidFill>
              </a:rPr>
              <a:t>p</a:t>
            </a:r>
            <a:r>
              <a:rPr lang="hr-HR" baseline="-25000" dirty="0" smtClean="0">
                <a:solidFill>
                  <a:schemeClr val="tx1"/>
                </a:solidFill>
              </a:rPr>
              <a:t>виб</a:t>
            </a:r>
            <a:r>
              <a:rPr lang="hr-HR" dirty="0" smtClean="0">
                <a:solidFill>
                  <a:schemeClr val="tx1"/>
                </a:solidFill>
              </a:rPr>
              <a:t> нижче</a:t>
            </a:r>
            <a:r>
              <a:rPr lang="uk-UA" dirty="0" smtClean="0">
                <a:solidFill>
                  <a:schemeClr val="tx1"/>
                </a:solidFill>
              </a:rPr>
              <a:t> тиску насичення нафти газом </a:t>
            </a:r>
            <a:r>
              <a:rPr lang="hr-HR" i="1" dirty="0" smtClean="0">
                <a:solidFill>
                  <a:schemeClr val="tx1"/>
                </a:solidFill>
              </a:rPr>
              <a:t>p</a:t>
            </a:r>
            <a:r>
              <a:rPr lang="hr-HR" baseline="-25000" dirty="0" smtClean="0">
                <a:solidFill>
                  <a:schemeClr val="tx1"/>
                </a:solidFill>
              </a:rPr>
              <a:t>н</a:t>
            </a:r>
            <a:r>
              <a:rPr lang="hr-HR" dirty="0" smtClean="0">
                <a:solidFill>
                  <a:schemeClr val="tx1"/>
                </a:solidFill>
              </a:rPr>
              <a:t>. Тиск на контурі нафтоносності може дорівнювати</a:t>
            </a:r>
            <a:r>
              <a:rPr lang="uk-UA" dirty="0" smtClean="0">
                <a:solidFill>
                  <a:schemeClr val="tx1"/>
                </a:solidFill>
              </a:rPr>
              <a:t> тиску </a:t>
            </a:r>
            <a:r>
              <a:rPr lang="hr-HR" i="1" dirty="0" smtClean="0">
                <a:solidFill>
                  <a:schemeClr val="tx1"/>
                </a:solidFill>
              </a:rPr>
              <a:t>p</a:t>
            </a:r>
            <a:r>
              <a:rPr lang="hr-HR" baseline="-25000" dirty="0" smtClean="0">
                <a:solidFill>
                  <a:schemeClr val="tx1"/>
                </a:solidFill>
              </a:rPr>
              <a:t>н</a:t>
            </a:r>
            <a:r>
              <a:rPr lang="hr-HR" dirty="0" smtClean="0">
                <a:solidFill>
                  <a:schemeClr val="tx1"/>
                </a:solidFill>
              </a:rPr>
              <a:t> або бути вищим від нього. Такий режим проходить у кілька фаз: спочатку проявляється енергія пружності нафти і породи, потім </a:t>
            </a:r>
            <a:r>
              <a:rPr lang="uk-UA" dirty="0" smtClean="0">
                <a:solidFill>
                  <a:schemeClr val="tx1"/>
                </a:solidFill>
              </a:rPr>
              <a:t>додається</a:t>
            </a:r>
            <a:r>
              <a:rPr lang="hr-HR" dirty="0" smtClean="0">
                <a:solidFill>
                  <a:schemeClr val="tx1"/>
                </a:solidFill>
              </a:rPr>
              <a:t> енергія розширення розчиненого газу і далі – енергія пружності та напору водонапірної області. До такого складного режиму відносять також поєднання газо- і водонапірного режимів </a:t>
            </a:r>
            <a:r>
              <a:rPr lang="uk-UA" dirty="0" smtClean="0">
                <a:solidFill>
                  <a:schemeClr val="tx1"/>
                </a:solidFill>
              </a:rPr>
              <a:t>(</a:t>
            </a:r>
            <a:r>
              <a:rPr lang="hr-HR" i="1" dirty="0" smtClean="0">
                <a:solidFill>
                  <a:schemeClr val="tx1"/>
                </a:solidFill>
              </a:rPr>
              <a:t>газоводонапірний режим</a:t>
            </a:r>
            <a:r>
              <a:rPr lang="uk-UA" dirty="0" smtClean="0">
                <a:solidFill>
                  <a:schemeClr val="tx1"/>
                </a:solidFill>
              </a:rPr>
              <a:t>)</a:t>
            </a:r>
            <a:r>
              <a:rPr lang="hr-HR" dirty="0" smtClean="0">
                <a:solidFill>
                  <a:schemeClr val="tx1"/>
                </a:solidFill>
              </a:rPr>
              <a:t>, яке інколи спостерігається в нафтогазових покладах з водонапірною областю. Особливість такого режиму – двостороння течія рідини: на поклад нафти одночасно </a:t>
            </a:r>
            <a:r>
              <a:rPr lang="uk-UA" dirty="0" smtClean="0">
                <a:solidFill>
                  <a:schemeClr val="tx1"/>
                </a:solidFill>
              </a:rPr>
              <a:t>наступають</a:t>
            </a:r>
            <a:r>
              <a:rPr lang="hr-HR" dirty="0" smtClean="0">
                <a:solidFill>
                  <a:schemeClr val="tx1"/>
                </a:solidFill>
              </a:rPr>
              <a:t> ВНК і ГНК. Нафтовий поклад потокорозділювальною поверхнею </a:t>
            </a:r>
            <a:r>
              <a:rPr lang="uk-UA" dirty="0" smtClean="0">
                <a:solidFill>
                  <a:schemeClr val="tx1"/>
                </a:solidFill>
              </a:rPr>
              <a:t>(</a:t>
            </a:r>
            <a:r>
              <a:rPr lang="hr-HR" dirty="0" smtClean="0">
                <a:solidFill>
                  <a:schemeClr val="tx1"/>
                </a:solidFill>
              </a:rPr>
              <a:t>площиною, на карті лінією</a:t>
            </a:r>
            <a:r>
              <a:rPr lang="uk-UA" dirty="0" smtClean="0">
                <a:solidFill>
                  <a:schemeClr val="tx1"/>
                </a:solidFill>
              </a:rPr>
              <a:t>)</a:t>
            </a:r>
            <a:r>
              <a:rPr lang="hr-HR" dirty="0" smtClean="0">
                <a:solidFill>
                  <a:schemeClr val="tx1"/>
                </a:solidFill>
              </a:rPr>
              <a:t> умовно </a:t>
            </a:r>
            <a:r>
              <a:rPr lang="uk-UA" dirty="0" smtClean="0">
                <a:solidFill>
                  <a:schemeClr val="tx1"/>
                </a:solidFill>
              </a:rPr>
              <a:t>ділиться</a:t>
            </a:r>
            <a:r>
              <a:rPr lang="hr-HR" dirty="0" smtClean="0">
                <a:solidFill>
                  <a:schemeClr val="tx1"/>
                </a:solidFill>
              </a:rPr>
              <a:t> на дві зони</a:t>
            </a:r>
            <a:r>
              <a:rPr lang="uk-UA" dirty="0" smtClean="0">
                <a:solidFill>
                  <a:schemeClr val="tx1"/>
                </a:solidFill>
              </a:rPr>
              <a:t>,</a:t>
            </a:r>
            <a:r>
              <a:rPr lang="hr-HR" dirty="0" smtClean="0">
                <a:solidFill>
                  <a:schemeClr val="tx1"/>
                </a:solidFill>
              </a:rPr>
              <a:t> як</a:t>
            </a:r>
            <a:r>
              <a:rPr lang="uk-UA" dirty="0" smtClean="0">
                <a:solidFill>
                  <a:schemeClr val="tx1"/>
                </a:solidFill>
              </a:rPr>
              <a:t>і</a:t>
            </a:r>
            <a:r>
              <a:rPr lang="hr-HR" dirty="0" smtClean="0">
                <a:solidFill>
                  <a:schemeClr val="tx1"/>
                </a:solidFill>
              </a:rPr>
              <a:t> розробля</a:t>
            </a:r>
            <a:r>
              <a:rPr lang="uk-UA" dirty="0" smtClean="0">
                <a:solidFill>
                  <a:schemeClr val="tx1"/>
                </a:solidFill>
              </a:rPr>
              <a:t>ю</a:t>
            </a:r>
            <a:r>
              <a:rPr lang="hr-HR" dirty="0" smtClean="0">
                <a:solidFill>
                  <a:schemeClr val="tx1"/>
                </a:solidFill>
              </a:rPr>
              <a:t>ться </a:t>
            </a:r>
            <a:r>
              <a:rPr lang="uk-UA" dirty="0" smtClean="0">
                <a:solidFill>
                  <a:schemeClr val="tx1"/>
                </a:solidFill>
              </a:rPr>
              <a:t>відповідно на</a:t>
            </a:r>
            <a:r>
              <a:rPr lang="hr-HR" dirty="0" smtClean="0">
                <a:solidFill>
                  <a:schemeClr val="tx1"/>
                </a:solidFill>
              </a:rPr>
              <a:t> газонапірному режимі і </a:t>
            </a:r>
            <a:r>
              <a:rPr lang="uk-UA" dirty="0" smtClean="0">
                <a:solidFill>
                  <a:schemeClr val="tx1"/>
                </a:solidFill>
              </a:rPr>
              <a:t>на</a:t>
            </a:r>
            <a:r>
              <a:rPr lang="hr-HR" dirty="0" smtClean="0">
                <a:solidFill>
                  <a:schemeClr val="tx1"/>
                </a:solidFill>
              </a:rPr>
              <a:t> водонапірному. </a:t>
            </a:r>
            <a:endParaRPr lang="uk-UA" dirty="0" smtClean="0">
              <a:solidFill>
                <a:schemeClr val="tx1"/>
              </a:solidFill>
            </a:endParaRPr>
          </a:p>
          <a:p>
            <a:endParaRPr lang="uk-UA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одзаголовок 4"/>
          <p:cNvSpPr>
            <a:spLocks noGrp="1"/>
          </p:cNvSpPr>
          <p:nvPr>
            <p:ph type="subTitle" idx="4294967295"/>
          </p:nvPr>
        </p:nvSpPr>
        <p:spPr>
          <a:xfrm>
            <a:off x="611560" y="3861048"/>
            <a:ext cx="7993063" cy="2374900"/>
          </a:xfrm>
        </p:spPr>
        <p:txBody>
          <a:bodyPr>
            <a:normAutofit fontScale="85000" lnSpcReduction="20000"/>
          </a:bodyPr>
          <a:lstStyle/>
          <a:p>
            <a:endParaRPr lang="uk-UA" dirty="0" smtClean="0"/>
          </a:p>
          <a:p>
            <a:pPr algn="just">
              <a:buNone/>
            </a:pPr>
            <a:r>
              <a:rPr lang="hr-HR" dirty="0" smtClean="0">
                <a:solidFill>
                  <a:schemeClr val="tx1"/>
                </a:solidFill>
              </a:rPr>
              <a:t>де </a:t>
            </a:r>
            <a:r>
              <a:rPr lang="hr-HR" i="1" dirty="0" smtClean="0">
                <a:solidFill>
                  <a:schemeClr val="tx1"/>
                </a:solidFill>
              </a:rPr>
              <a:t>М</a:t>
            </a:r>
            <a:r>
              <a:rPr lang="hr-HR" dirty="0" smtClean="0">
                <a:solidFill>
                  <a:schemeClr val="tx1"/>
                </a:solidFill>
              </a:rPr>
              <a:t> – маса тіла (пластової чи закачуваної з </a:t>
            </a:r>
            <a:r>
              <a:rPr lang="uk-UA" dirty="0" smtClean="0">
                <a:solidFill>
                  <a:schemeClr val="tx1"/>
                </a:solidFill>
              </a:rPr>
              <a:t>    </a:t>
            </a:r>
            <a:r>
              <a:rPr lang="hr-HR" dirty="0" smtClean="0">
                <a:solidFill>
                  <a:schemeClr val="tx1"/>
                </a:solidFill>
              </a:rPr>
              <a:t>поверхні води, нафти, вільного газу), кг; </a:t>
            </a:r>
            <a:endParaRPr lang="uk-UA" dirty="0" smtClean="0">
              <a:solidFill>
                <a:schemeClr val="tx1"/>
              </a:solidFill>
            </a:endParaRPr>
          </a:p>
          <a:p>
            <a:pPr algn="just">
              <a:buNone/>
            </a:pPr>
            <a:r>
              <a:rPr lang="hr-HR" i="1" dirty="0" smtClean="0">
                <a:solidFill>
                  <a:schemeClr val="tx1"/>
                </a:solidFill>
              </a:rPr>
              <a:t>g</a:t>
            </a:r>
            <a:r>
              <a:rPr lang="hr-HR" dirty="0" smtClean="0">
                <a:solidFill>
                  <a:schemeClr val="tx1"/>
                </a:solidFill>
              </a:rPr>
              <a:t> – прискорення вільного падіння, м/с</a:t>
            </a:r>
            <a:r>
              <a:rPr lang="hr-HR" baseline="30000" dirty="0" smtClean="0">
                <a:solidFill>
                  <a:schemeClr val="tx1"/>
                </a:solidFill>
              </a:rPr>
              <a:t>2</a:t>
            </a:r>
            <a:r>
              <a:rPr lang="hr-HR" dirty="0" smtClean="0">
                <a:solidFill>
                  <a:schemeClr val="tx1"/>
                </a:solidFill>
              </a:rPr>
              <a:t>; </a:t>
            </a:r>
            <a:endParaRPr lang="uk-UA" dirty="0" smtClean="0">
              <a:solidFill>
                <a:schemeClr val="tx1"/>
              </a:solidFill>
            </a:endParaRPr>
          </a:p>
          <a:p>
            <a:pPr algn="just">
              <a:buNone/>
            </a:pPr>
            <a:r>
              <a:rPr lang="hr-HR" i="1" dirty="0" smtClean="0">
                <a:solidFill>
                  <a:schemeClr val="tx1"/>
                </a:solidFill>
              </a:rPr>
              <a:t>h</a:t>
            </a:r>
            <a:r>
              <a:rPr lang="hr-HR" baseline="-25000" dirty="0" smtClean="0">
                <a:solidFill>
                  <a:schemeClr val="tx1"/>
                </a:solidFill>
              </a:rPr>
              <a:t>ст</a:t>
            </a:r>
            <a:r>
              <a:rPr lang="hr-HR" dirty="0" smtClean="0">
                <a:solidFill>
                  <a:schemeClr val="tx1"/>
                </a:solidFill>
              </a:rPr>
              <a:t> – висота, на яку піднято тіло порівняно із довільно вибраною площиною початку відліку </a:t>
            </a:r>
            <a:r>
              <a:rPr lang="uk-UA" dirty="0" smtClean="0">
                <a:solidFill>
                  <a:schemeClr val="tx1"/>
                </a:solidFill>
              </a:rPr>
              <a:t>(</a:t>
            </a:r>
            <a:r>
              <a:rPr lang="hr-HR" dirty="0" smtClean="0">
                <a:solidFill>
                  <a:schemeClr val="tx1"/>
                </a:solidFill>
              </a:rPr>
              <a:t>для рідких тіл це гідростатичний напір</a:t>
            </a:r>
            <a:r>
              <a:rPr lang="uk-UA" dirty="0" smtClean="0">
                <a:solidFill>
                  <a:schemeClr val="tx1"/>
                </a:solidFill>
              </a:rPr>
              <a:t>)</a:t>
            </a:r>
            <a:r>
              <a:rPr lang="hr-HR" dirty="0" smtClean="0">
                <a:solidFill>
                  <a:schemeClr val="tx1"/>
                </a:solidFill>
              </a:rPr>
              <a:t>, м.</a:t>
            </a:r>
            <a:endParaRPr lang="uk-UA" dirty="0" smtClean="0">
              <a:solidFill>
                <a:schemeClr val="tx1"/>
              </a:solidFill>
            </a:endParaRPr>
          </a:p>
          <a:p>
            <a:endParaRPr lang="uk-UA" dirty="0"/>
          </a:p>
        </p:txBody>
      </p:sp>
      <p:sp>
        <p:nvSpPr>
          <p:cNvPr id="4" name="Заголовок 3"/>
          <p:cNvSpPr>
            <a:spLocks noGrp="1"/>
          </p:cNvSpPr>
          <p:nvPr>
            <p:ph type="title" idx="4294967295"/>
          </p:nvPr>
        </p:nvSpPr>
        <p:spPr>
          <a:xfrm>
            <a:off x="1115616" y="47667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/>
            </a:r>
            <a:br>
              <a:rPr lang="uk-UA" dirty="0" smtClean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hr-HR" sz="2800" i="1" dirty="0" smtClean="0">
                <a:solidFill>
                  <a:schemeClr val="tx1"/>
                </a:solidFill>
              </a:rPr>
              <a:t>Потенціальна енергія положення</a:t>
            </a:r>
            <a:r>
              <a:rPr lang="uk-UA" sz="2800" dirty="0" smtClean="0"/>
              <a:t/>
            </a:r>
            <a:br>
              <a:rPr lang="uk-UA" sz="2800" dirty="0" smtClean="0"/>
            </a:br>
            <a:r>
              <a:rPr lang="uk-UA" sz="2800" dirty="0" smtClean="0">
                <a:solidFill>
                  <a:schemeClr val="tx1"/>
                </a:solidFill>
              </a:rPr>
              <a:t/>
            </a:r>
            <a:br>
              <a:rPr lang="uk-UA" sz="2800" dirty="0" smtClean="0">
                <a:solidFill>
                  <a:schemeClr val="tx1"/>
                </a:solidFill>
              </a:rPr>
            </a:br>
            <a:r>
              <a:rPr lang="hr-HR" sz="2800" dirty="0" smtClean="0"/>
              <a:t>	</a:t>
            </a:r>
            <a:r>
              <a:rPr lang="ru-RU" sz="2800" dirty="0" smtClean="0"/>
              <a:t>  </a:t>
            </a:r>
            <a:r>
              <a:rPr lang="hr-HR" sz="2800" dirty="0" smtClean="0"/>
              <a:t>	</a:t>
            </a:r>
            <a:endParaRPr lang="uk-UA" sz="3100" dirty="0"/>
          </a:p>
        </p:txBody>
      </p:sp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uk-UA" dirty="0"/>
          </a:p>
        </p:txBody>
      </p:sp>
      <p:graphicFrame>
        <p:nvGraphicFramePr>
          <p:cNvPr id="15361" name="Object 1"/>
          <p:cNvGraphicFramePr>
            <a:graphicFrameLocks noChangeAspect="1"/>
          </p:cNvGraphicFramePr>
          <p:nvPr/>
        </p:nvGraphicFramePr>
        <p:xfrm>
          <a:off x="1763688" y="1556792"/>
          <a:ext cx="2193475" cy="5760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0" name="Equation" r:id="rId3" imgW="22250400" imgH="5791200" progId="Equation.DSMT4">
                  <p:embed/>
                </p:oleObj>
              </mc:Choice>
              <mc:Fallback>
                <p:oleObj name="Equation" r:id="rId3" imgW="22250400" imgH="5791200" progId="Equation.DSMT4">
                  <p:embed/>
                  <p:pic>
                    <p:nvPicPr>
                      <p:cNvPr id="0" name="Picture 1024"/>
                      <p:cNvPicPr>
                        <a:picLocks noChangeAspect="1"/>
                      </p:cNvPicPr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763688" y="1556792"/>
                        <a:ext cx="2193475" cy="576064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36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uk-UA" dirty="0"/>
          </a:p>
        </p:txBody>
      </p:sp>
      <p:graphicFrame>
        <p:nvGraphicFramePr>
          <p:cNvPr id="15363" name="Object 3"/>
          <p:cNvGraphicFramePr>
            <a:graphicFrameLocks noChangeAspect="1"/>
          </p:cNvGraphicFramePr>
          <p:nvPr/>
        </p:nvGraphicFramePr>
        <p:xfrm>
          <a:off x="5652120" y="1484784"/>
          <a:ext cx="1497765" cy="5760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1" name="Equation" r:id="rId5" imgW="14935200" imgH="5791200" progId="Equation.DSMT4">
                  <p:embed/>
                </p:oleObj>
              </mc:Choice>
              <mc:Fallback>
                <p:oleObj name="Equation" r:id="rId5" imgW="14935200" imgH="5791200" progId="Equation.DSMT4">
                  <p:embed/>
                  <p:pic>
                    <p:nvPicPr>
                      <p:cNvPr id="0" name="Picture 1026"/>
                      <p:cNvPicPr>
                        <a:picLocks noChangeAspect="1"/>
                      </p:cNvPicPr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5652120" y="1484784"/>
                        <a:ext cx="1497765" cy="576064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366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uk-UA" dirty="0"/>
          </a:p>
        </p:txBody>
      </p:sp>
      <p:graphicFrame>
        <p:nvGraphicFramePr>
          <p:cNvPr id="15365" name="Object 5"/>
          <p:cNvGraphicFramePr>
            <a:graphicFrameLocks noChangeAspect="1"/>
          </p:cNvGraphicFramePr>
          <p:nvPr/>
        </p:nvGraphicFramePr>
        <p:xfrm>
          <a:off x="1907704" y="2996952"/>
          <a:ext cx="1861130" cy="5760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2" name="Equation" r:id="rId7" imgW="18897600" imgH="5791200" progId="Equation.DSMT4">
                  <p:embed/>
                </p:oleObj>
              </mc:Choice>
              <mc:Fallback>
                <p:oleObj name="Equation" r:id="rId7" imgW="18897600" imgH="5791200" progId="Equation.DSMT4">
                  <p:embed/>
                  <p:pic>
                    <p:nvPicPr>
                      <p:cNvPr id="0" name="Picture 1027"/>
                      <p:cNvPicPr>
                        <a:picLocks noChangeAspect="1"/>
                      </p:cNvPicPr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907704" y="2996952"/>
                        <a:ext cx="1861130" cy="576064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368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uk-UA" dirty="0"/>
          </a:p>
        </p:txBody>
      </p:sp>
      <p:graphicFrame>
        <p:nvGraphicFramePr>
          <p:cNvPr id="15367" name="Object 7"/>
          <p:cNvGraphicFramePr>
            <a:graphicFrameLocks noChangeAspect="1"/>
          </p:cNvGraphicFramePr>
          <p:nvPr/>
        </p:nvGraphicFramePr>
        <p:xfrm>
          <a:off x="5004048" y="3068960"/>
          <a:ext cx="3024336" cy="5760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3" name="Equation" r:id="rId9" imgW="34137600" imgH="6400800" progId="Equation.DSMT4">
                  <p:embed/>
                </p:oleObj>
              </mc:Choice>
              <mc:Fallback>
                <p:oleObj name="Equation" r:id="rId9" imgW="34137600" imgH="6400800" progId="Equation.DSMT4">
                  <p:embed/>
                  <p:pic>
                    <p:nvPicPr>
                      <p:cNvPr id="0" name="Picture 1028"/>
                      <p:cNvPicPr>
                        <a:picLocks noChangeAspect="1"/>
                      </p:cNvPicPr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5004048" y="3068960"/>
                        <a:ext cx="3024336" cy="576064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683568" y="0"/>
            <a:ext cx="7772400" cy="1365386"/>
          </a:xfrm>
        </p:spPr>
        <p:txBody>
          <a:bodyPr>
            <a:noAutofit/>
          </a:bodyPr>
          <a:lstStyle/>
          <a:p>
            <a:r>
              <a:rPr lang="uk-UA" sz="3200" dirty="0" smtClean="0"/>
              <a:t>Узагальнення і реалізація режимів роботи</a:t>
            </a:r>
            <a:endParaRPr lang="uk-UA" sz="3200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395536" y="1340768"/>
            <a:ext cx="8280920" cy="5517232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uk-UA" dirty="0" smtClean="0">
                <a:solidFill>
                  <a:schemeClr val="tx1"/>
                </a:solidFill>
              </a:rPr>
              <a:t>       </a:t>
            </a:r>
            <a:r>
              <a:rPr lang="hr-HR" dirty="0" smtClean="0">
                <a:solidFill>
                  <a:schemeClr val="tx1"/>
                </a:solidFill>
              </a:rPr>
              <a:t>Режимам роботи нафтових покладів надають також додатков</a:t>
            </a:r>
            <a:r>
              <a:rPr lang="uk-UA" dirty="0" err="1" smtClean="0">
                <a:solidFill>
                  <a:schemeClr val="tx1"/>
                </a:solidFill>
              </a:rPr>
              <a:t>их</a:t>
            </a:r>
            <a:r>
              <a:rPr lang="hr-HR" dirty="0" smtClean="0">
                <a:solidFill>
                  <a:schemeClr val="tx1"/>
                </a:solidFill>
              </a:rPr>
              <a:t> характеристик. Розрізняють </a:t>
            </a:r>
            <a:r>
              <a:rPr lang="hr-HR" i="1" dirty="0" smtClean="0">
                <a:solidFill>
                  <a:schemeClr val="tx1"/>
                </a:solidFill>
              </a:rPr>
              <a:t>режими з рухомими і</a:t>
            </a:r>
            <a:r>
              <a:rPr lang="hr-HR" dirty="0" smtClean="0">
                <a:solidFill>
                  <a:schemeClr val="tx1"/>
                </a:solidFill>
              </a:rPr>
              <a:t> </a:t>
            </a:r>
            <a:r>
              <a:rPr lang="hr-HR" i="1" dirty="0" smtClean="0">
                <a:solidFill>
                  <a:schemeClr val="tx1"/>
                </a:solidFill>
              </a:rPr>
              <a:t>нерухомими контурами нафтоносності</a:t>
            </a:r>
            <a:r>
              <a:rPr lang="hr-HR" dirty="0" smtClean="0">
                <a:solidFill>
                  <a:schemeClr val="tx1"/>
                </a:solidFill>
              </a:rPr>
              <a:t>. До перших відносять водонапірний, газонапірний, напірно-гравітаційний і мішаний режими, а до других – пружний, режим розчиненого газу й гравітаційний із вільною поверхнею нафти. Водо-, газонапірний і мішаний режими називають </a:t>
            </a:r>
            <a:r>
              <a:rPr lang="hr-HR" i="1" dirty="0" smtClean="0">
                <a:solidFill>
                  <a:schemeClr val="tx1"/>
                </a:solidFill>
              </a:rPr>
              <a:t>режимами витіснення</a:t>
            </a:r>
            <a:r>
              <a:rPr lang="hr-HR" dirty="0" smtClean="0">
                <a:solidFill>
                  <a:schemeClr val="tx1"/>
                </a:solidFill>
              </a:rPr>
              <a:t> </a:t>
            </a:r>
            <a:r>
              <a:rPr lang="uk-UA" dirty="0" smtClean="0">
                <a:solidFill>
                  <a:schemeClr val="tx1"/>
                </a:solidFill>
              </a:rPr>
              <a:t>(</a:t>
            </a:r>
            <a:r>
              <a:rPr lang="hr-HR" dirty="0" smtClean="0">
                <a:solidFill>
                  <a:schemeClr val="tx1"/>
                </a:solidFill>
              </a:rPr>
              <a:t>напірними режимами</a:t>
            </a:r>
            <a:r>
              <a:rPr lang="uk-UA" dirty="0" smtClean="0">
                <a:solidFill>
                  <a:schemeClr val="tx1"/>
                </a:solidFill>
              </a:rPr>
              <a:t>)</a:t>
            </a:r>
            <a:r>
              <a:rPr lang="hr-HR" dirty="0" smtClean="0">
                <a:solidFill>
                  <a:schemeClr val="tx1"/>
                </a:solidFill>
              </a:rPr>
              <a:t>, а решту – </a:t>
            </a:r>
            <a:r>
              <a:rPr lang="hr-HR" i="1" dirty="0" smtClean="0">
                <a:solidFill>
                  <a:schemeClr val="tx1"/>
                </a:solidFill>
              </a:rPr>
              <a:t>режимами виснаження</a:t>
            </a:r>
            <a:r>
              <a:rPr lang="hr-HR" dirty="0" smtClean="0">
                <a:solidFill>
                  <a:schemeClr val="tx1"/>
                </a:solidFill>
              </a:rPr>
              <a:t> </a:t>
            </a:r>
            <a:r>
              <a:rPr lang="uk-UA" dirty="0" smtClean="0">
                <a:solidFill>
                  <a:schemeClr val="tx1"/>
                </a:solidFill>
              </a:rPr>
              <a:t>(</a:t>
            </a:r>
            <a:r>
              <a:rPr lang="hr-HR" dirty="0" smtClean="0">
                <a:solidFill>
                  <a:schemeClr val="tx1"/>
                </a:solidFill>
              </a:rPr>
              <a:t>виснаження пластової енергії</a:t>
            </a:r>
            <a:r>
              <a:rPr lang="uk-UA" dirty="0" smtClean="0">
                <a:solidFill>
                  <a:schemeClr val="tx1"/>
                </a:solidFill>
              </a:rPr>
              <a:t>)</a:t>
            </a:r>
            <a:r>
              <a:rPr lang="hr-HR" dirty="0" smtClean="0">
                <a:solidFill>
                  <a:schemeClr val="tx1"/>
                </a:solidFill>
              </a:rPr>
              <a:t>.</a:t>
            </a:r>
            <a:endParaRPr lang="uk-UA" dirty="0" smtClean="0">
              <a:solidFill>
                <a:schemeClr val="tx1"/>
              </a:solidFill>
            </a:endParaRPr>
          </a:p>
          <a:p>
            <a:pPr algn="just"/>
            <a:r>
              <a:rPr lang="uk-UA" dirty="0" smtClean="0">
                <a:solidFill>
                  <a:schemeClr val="tx1"/>
                </a:solidFill>
              </a:rPr>
              <a:t>       </a:t>
            </a:r>
            <a:r>
              <a:rPr lang="hr-HR" dirty="0" smtClean="0">
                <a:solidFill>
                  <a:schemeClr val="tx1"/>
                </a:solidFill>
              </a:rPr>
              <a:t>Зазначені режими розглянут</a:t>
            </a:r>
            <a:r>
              <a:rPr lang="uk-UA" dirty="0" smtClean="0">
                <a:solidFill>
                  <a:schemeClr val="tx1"/>
                </a:solidFill>
              </a:rPr>
              <a:t>о</a:t>
            </a:r>
            <a:r>
              <a:rPr lang="hr-HR" dirty="0" smtClean="0">
                <a:solidFill>
                  <a:schemeClr val="tx1"/>
                </a:solidFill>
              </a:rPr>
              <a:t> в плані їх природного прояв</a:t>
            </a:r>
            <a:r>
              <a:rPr lang="uk-UA" dirty="0" err="1" smtClean="0">
                <a:solidFill>
                  <a:schemeClr val="tx1"/>
                </a:solidFill>
              </a:rPr>
              <a:t>лення</a:t>
            </a:r>
            <a:r>
              <a:rPr lang="uk-UA" dirty="0" smtClean="0">
                <a:solidFill>
                  <a:schemeClr val="tx1"/>
                </a:solidFill>
              </a:rPr>
              <a:t> (</a:t>
            </a:r>
            <a:r>
              <a:rPr lang="hr-HR" i="1" dirty="0" smtClean="0">
                <a:solidFill>
                  <a:schemeClr val="tx1"/>
                </a:solidFill>
              </a:rPr>
              <a:t>природні режими</a:t>
            </a:r>
            <a:r>
              <a:rPr lang="uk-UA" dirty="0" smtClean="0">
                <a:solidFill>
                  <a:schemeClr val="tx1"/>
                </a:solidFill>
              </a:rPr>
              <a:t>)</a:t>
            </a:r>
            <a:r>
              <a:rPr lang="hr-HR" dirty="0" smtClean="0">
                <a:solidFill>
                  <a:schemeClr val="tx1"/>
                </a:solidFill>
              </a:rPr>
              <a:t>. Природні умови покладу лише сприяюгь розвитку певного режиму роботи. Конкретний режим можна встановити, підтрим</a:t>
            </a:r>
            <a:r>
              <a:rPr lang="uk-UA" dirty="0" err="1" smtClean="0">
                <a:solidFill>
                  <a:schemeClr val="tx1"/>
                </a:solidFill>
              </a:rPr>
              <a:t>ув</a:t>
            </a:r>
            <a:r>
              <a:rPr lang="hr-HR" dirty="0" smtClean="0">
                <a:solidFill>
                  <a:schemeClr val="tx1"/>
                </a:solidFill>
              </a:rPr>
              <a:t>ати або замінити іншими шляхом зміни темпів відб</a:t>
            </a:r>
            <a:r>
              <a:rPr lang="uk-UA" dirty="0" smtClean="0">
                <a:solidFill>
                  <a:schemeClr val="tx1"/>
                </a:solidFill>
              </a:rPr>
              <a:t>ирання</a:t>
            </a:r>
            <a:r>
              <a:rPr lang="hr-HR" dirty="0" smtClean="0">
                <a:solidFill>
                  <a:schemeClr val="tx1"/>
                </a:solidFill>
              </a:rPr>
              <a:t> і сумарного відб</a:t>
            </a:r>
            <a:r>
              <a:rPr lang="uk-UA" dirty="0" smtClean="0">
                <a:solidFill>
                  <a:schemeClr val="tx1"/>
                </a:solidFill>
              </a:rPr>
              <a:t>ирання</a:t>
            </a:r>
            <a:r>
              <a:rPr lang="hr-HR" dirty="0" smtClean="0">
                <a:solidFill>
                  <a:schemeClr val="tx1"/>
                </a:solidFill>
              </a:rPr>
              <a:t> рідини, введення додаткової енергії в поклад тощо. Наприклад, надходження води відстає від відб</a:t>
            </a:r>
            <a:r>
              <a:rPr lang="uk-UA" dirty="0" smtClean="0">
                <a:solidFill>
                  <a:schemeClr val="tx1"/>
                </a:solidFill>
              </a:rPr>
              <a:t>ирання</a:t>
            </a:r>
            <a:r>
              <a:rPr lang="hr-HR" dirty="0" smtClean="0">
                <a:solidFill>
                  <a:schemeClr val="tx1"/>
                </a:solidFill>
              </a:rPr>
              <a:t> рідини, що супроводжується подальшим зниженням тиску в покладі. </a:t>
            </a:r>
            <a:r>
              <a:rPr lang="uk-UA" dirty="0" smtClean="0">
                <a:solidFill>
                  <a:schemeClr val="tx1"/>
                </a:solidFill>
              </a:rPr>
              <a:t>Під час</a:t>
            </a:r>
            <a:r>
              <a:rPr lang="hr-HR" dirty="0" smtClean="0">
                <a:solidFill>
                  <a:schemeClr val="tx1"/>
                </a:solidFill>
              </a:rPr>
              <a:t> введенн</a:t>
            </a:r>
            <a:r>
              <a:rPr lang="uk-UA" dirty="0" smtClean="0">
                <a:solidFill>
                  <a:schemeClr val="tx1"/>
                </a:solidFill>
              </a:rPr>
              <a:t>я</a:t>
            </a:r>
            <a:r>
              <a:rPr lang="hr-HR" dirty="0" smtClean="0">
                <a:solidFill>
                  <a:schemeClr val="tx1"/>
                </a:solidFill>
              </a:rPr>
              <a:t> додаткової енергії створювані режими роботи покладу називають </a:t>
            </a:r>
            <a:r>
              <a:rPr lang="hr-HR" i="1" dirty="0" smtClean="0">
                <a:solidFill>
                  <a:schemeClr val="tx1"/>
                </a:solidFill>
              </a:rPr>
              <a:t>штучними</a:t>
            </a:r>
            <a:r>
              <a:rPr lang="hr-HR" dirty="0" smtClean="0">
                <a:solidFill>
                  <a:schemeClr val="tx1"/>
                </a:solidFill>
              </a:rPr>
              <a:t> </a:t>
            </a:r>
            <a:r>
              <a:rPr lang="uk-UA" dirty="0" smtClean="0">
                <a:solidFill>
                  <a:schemeClr val="tx1"/>
                </a:solidFill>
              </a:rPr>
              <a:t>(</a:t>
            </a:r>
            <a:r>
              <a:rPr lang="hr-HR" dirty="0" smtClean="0">
                <a:solidFill>
                  <a:schemeClr val="tx1"/>
                </a:solidFill>
              </a:rPr>
              <a:t>водо- і газонапірний</a:t>
            </a:r>
            <a:r>
              <a:rPr lang="uk-UA" dirty="0" smtClean="0">
                <a:solidFill>
                  <a:schemeClr val="tx1"/>
                </a:solidFill>
              </a:rPr>
              <a:t>)</a:t>
            </a:r>
            <a:r>
              <a:rPr lang="hr-HR" dirty="0" smtClean="0">
                <a:solidFill>
                  <a:schemeClr val="tx1"/>
                </a:solidFill>
              </a:rPr>
              <a:t>. </a:t>
            </a:r>
            <a:endParaRPr lang="uk-UA" dirty="0" smtClean="0">
              <a:solidFill>
                <a:schemeClr val="tx1"/>
              </a:solidFill>
            </a:endParaRPr>
          </a:p>
          <a:p>
            <a:pPr algn="just"/>
            <a:r>
              <a:rPr lang="uk-UA" dirty="0" smtClean="0">
                <a:solidFill>
                  <a:schemeClr val="tx1"/>
                </a:solidFill>
              </a:rPr>
              <a:t>         </a:t>
            </a:r>
            <a:r>
              <a:rPr lang="hr-HR" dirty="0" smtClean="0">
                <a:solidFill>
                  <a:schemeClr val="tx1"/>
                </a:solidFill>
              </a:rPr>
              <a:t>В Україні нагнітання води здійснюється у 28 % родовищ від загальної кількості; велика частина родовищ Дніпровсько-Донецької западини розробляється </a:t>
            </a:r>
            <a:r>
              <a:rPr lang="uk-UA" dirty="0" smtClean="0">
                <a:solidFill>
                  <a:schemeClr val="tx1"/>
                </a:solidFill>
              </a:rPr>
              <a:t>на</a:t>
            </a:r>
            <a:r>
              <a:rPr lang="hr-HR" dirty="0" smtClean="0">
                <a:solidFill>
                  <a:schemeClr val="tx1"/>
                </a:solidFill>
              </a:rPr>
              <a:t> пружному і природному водонапірному режимах, решта родовищ – </a:t>
            </a:r>
            <a:r>
              <a:rPr lang="uk-UA" dirty="0" smtClean="0">
                <a:solidFill>
                  <a:schemeClr val="tx1"/>
                </a:solidFill>
              </a:rPr>
              <a:t>на</a:t>
            </a:r>
            <a:r>
              <a:rPr lang="hr-HR" dirty="0" smtClean="0">
                <a:solidFill>
                  <a:schemeClr val="tx1"/>
                </a:solidFill>
              </a:rPr>
              <a:t> режимі розчиненого газу, а ряд виснажених родовищ Передкарпаття, що експлуату</a:t>
            </a:r>
            <a:r>
              <a:rPr lang="uk-UA" dirty="0" smtClean="0">
                <a:solidFill>
                  <a:schemeClr val="tx1"/>
                </a:solidFill>
              </a:rPr>
              <a:t>ю</a:t>
            </a:r>
            <a:r>
              <a:rPr lang="hr-HR" dirty="0" smtClean="0">
                <a:solidFill>
                  <a:schemeClr val="tx1"/>
                </a:solidFill>
              </a:rPr>
              <a:t>ться з минулого століття – </a:t>
            </a:r>
            <a:r>
              <a:rPr lang="uk-UA" dirty="0" smtClean="0">
                <a:solidFill>
                  <a:schemeClr val="tx1"/>
                </a:solidFill>
              </a:rPr>
              <a:t>на</a:t>
            </a:r>
            <a:r>
              <a:rPr lang="hr-HR" dirty="0" smtClean="0">
                <a:solidFill>
                  <a:schemeClr val="tx1"/>
                </a:solidFill>
              </a:rPr>
              <a:t> гравітаційному режимі.</a:t>
            </a:r>
            <a:endParaRPr lang="uk-UA" dirty="0" smtClean="0">
              <a:solidFill>
                <a:schemeClr val="tx1"/>
              </a:solidFill>
            </a:endParaRPr>
          </a:p>
          <a:p>
            <a:pPr algn="just"/>
            <a:endParaRPr lang="uk-UA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611560" y="620688"/>
            <a:ext cx="7772400" cy="1224135"/>
          </a:xfrm>
        </p:spPr>
        <p:txBody>
          <a:bodyPr>
            <a:normAutofit fontScale="90000"/>
          </a:bodyPr>
          <a:lstStyle/>
          <a:p>
            <a:r>
              <a:rPr lang="uk-UA" b="1" dirty="0" smtClean="0"/>
              <a:t/>
            </a:r>
            <a:br>
              <a:rPr lang="uk-UA" b="1" dirty="0" smtClean="0"/>
            </a:br>
            <a:r>
              <a:rPr lang="uk-UA" dirty="0" smtClean="0"/>
              <a:t>Нафтовилучення із пластів</a:t>
            </a:r>
            <a:endParaRPr lang="uk-UA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611560" y="2204864"/>
            <a:ext cx="7704856" cy="3528392"/>
          </a:xfrm>
        </p:spPr>
        <p:txBody>
          <a:bodyPr>
            <a:normAutofit/>
          </a:bodyPr>
          <a:lstStyle/>
          <a:p>
            <a:pPr algn="just"/>
            <a:r>
              <a:rPr lang="uk-UA" i="1" dirty="0" smtClean="0">
                <a:solidFill>
                  <a:schemeClr val="tx1"/>
                </a:solidFill>
              </a:rPr>
              <a:t>      </a:t>
            </a:r>
            <a:r>
              <a:rPr lang="hr-HR" i="1" dirty="0" smtClean="0">
                <a:solidFill>
                  <a:schemeClr val="tx1"/>
                </a:solidFill>
              </a:rPr>
              <a:t>Нафтовилучен</a:t>
            </a:r>
            <a:r>
              <a:rPr lang="uk-UA" i="1" dirty="0" smtClean="0">
                <a:solidFill>
                  <a:schemeClr val="tx1"/>
                </a:solidFill>
              </a:rPr>
              <a:t>н</a:t>
            </a:r>
            <a:r>
              <a:rPr lang="hr-HR" i="1" dirty="0" smtClean="0">
                <a:solidFill>
                  <a:schemeClr val="tx1"/>
                </a:solidFill>
              </a:rPr>
              <a:t>я</a:t>
            </a:r>
            <a:r>
              <a:rPr lang="uk-UA" i="1" dirty="0" smtClean="0">
                <a:solidFill>
                  <a:schemeClr val="tx1"/>
                </a:solidFill>
              </a:rPr>
              <a:t> </a:t>
            </a:r>
            <a:r>
              <a:rPr lang="hr-HR" dirty="0" smtClean="0">
                <a:solidFill>
                  <a:schemeClr val="tx1"/>
                </a:solidFill>
              </a:rPr>
              <a:t>– це ступінь вилучення нафти із пластів. Воно є одним із основних показників ефективності режиму роботи нафтових покладів і</a:t>
            </a:r>
            <a:r>
              <a:rPr lang="uk-UA" dirty="0" smtClean="0">
                <a:solidFill>
                  <a:schemeClr val="tx1"/>
                </a:solidFill>
              </a:rPr>
              <a:t>, в</a:t>
            </a:r>
            <a:r>
              <a:rPr lang="hr-HR" dirty="0" smtClean="0">
                <a:solidFill>
                  <a:schemeClr val="tx1"/>
                </a:solidFill>
              </a:rPr>
              <a:t> цілому</a:t>
            </a:r>
            <a:r>
              <a:rPr lang="uk-UA" dirty="0" smtClean="0">
                <a:solidFill>
                  <a:schemeClr val="tx1"/>
                </a:solidFill>
              </a:rPr>
              <a:t>,</a:t>
            </a:r>
            <a:r>
              <a:rPr lang="hr-HR" dirty="0" smtClean="0">
                <a:solidFill>
                  <a:schemeClr val="tx1"/>
                </a:solidFill>
              </a:rPr>
              <a:t> процесу їх розробки. </a:t>
            </a:r>
            <a:endParaRPr lang="uk-UA" dirty="0" smtClean="0">
              <a:solidFill>
                <a:schemeClr val="tx1"/>
              </a:solidFill>
            </a:endParaRPr>
          </a:p>
          <a:p>
            <a:pPr algn="just"/>
            <a:r>
              <a:rPr lang="uk-UA" dirty="0" smtClean="0">
                <a:solidFill>
                  <a:schemeClr val="tx1"/>
                </a:solidFill>
              </a:rPr>
              <a:t>         </a:t>
            </a:r>
            <a:r>
              <a:rPr lang="hr-HR" dirty="0" smtClean="0">
                <a:solidFill>
                  <a:schemeClr val="tx1"/>
                </a:solidFill>
              </a:rPr>
              <a:t>Нафтовилучення характеризують коефіцiєнтом нафтовилучення </a:t>
            </a:r>
            <a:r>
              <a:rPr lang="uk-UA" dirty="0" smtClean="0">
                <a:solidFill>
                  <a:schemeClr val="tx1"/>
                </a:solidFill>
              </a:rPr>
              <a:t>(</a:t>
            </a:r>
            <a:r>
              <a:rPr lang="hr-HR" dirty="0" smtClean="0">
                <a:solidFill>
                  <a:schemeClr val="tx1"/>
                </a:solidFill>
              </a:rPr>
              <a:t>або кое-фіцієнтом нафтовідлачі</a:t>
            </a:r>
            <a:r>
              <a:rPr lang="uk-UA" dirty="0" smtClean="0">
                <a:solidFill>
                  <a:schemeClr val="tx1"/>
                </a:solidFill>
              </a:rPr>
              <a:t>)</a:t>
            </a:r>
            <a:r>
              <a:rPr lang="hr-HR" dirty="0" smtClean="0">
                <a:solidFill>
                  <a:schemeClr val="tx1"/>
                </a:solidFill>
              </a:rPr>
              <a:t>. Розрізняють кінцевий, поточний і проектний коефіцієнти нафтовилучення</a:t>
            </a:r>
            <a:r>
              <a:rPr lang="hr-HR" dirty="0" smtClean="0"/>
              <a:t>. </a:t>
            </a:r>
            <a:endParaRPr lang="uk-UA" dirty="0" smtClean="0"/>
          </a:p>
          <a:p>
            <a:pPr algn="just"/>
            <a:endParaRPr lang="uk-UA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755576" y="260648"/>
            <a:ext cx="7772400" cy="1470025"/>
          </a:xfrm>
        </p:spPr>
        <p:txBody>
          <a:bodyPr>
            <a:normAutofit/>
          </a:bodyPr>
          <a:lstStyle/>
          <a:p>
            <a:r>
              <a:rPr lang="uk-UA" sz="3200" i="1" dirty="0" smtClean="0"/>
              <a:t>П</a:t>
            </a:r>
            <a:r>
              <a:rPr lang="hr-HR" sz="3200" i="1" dirty="0" smtClean="0"/>
              <a:t>оточни</a:t>
            </a:r>
            <a:r>
              <a:rPr lang="uk-UA" sz="3200" i="1" dirty="0" smtClean="0"/>
              <a:t>й, к</a:t>
            </a:r>
            <a:r>
              <a:rPr lang="hr-HR" sz="3200" i="1" dirty="0" smtClean="0"/>
              <a:t>інцевий </a:t>
            </a:r>
            <a:r>
              <a:rPr lang="uk-UA" sz="3200" i="1" dirty="0" smtClean="0"/>
              <a:t>і п</a:t>
            </a:r>
            <a:r>
              <a:rPr lang="hr-HR" sz="3200" i="1" dirty="0" smtClean="0"/>
              <a:t>роектний коефіцієнт</a:t>
            </a:r>
            <a:r>
              <a:rPr lang="uk-UA" sz="3200" i="1" dirty="0" smtClean="0"/>
              <a:t>и</a:t>
            </a:r>
            <a:r>
              <a:rPr lang="hr-HR" sz="3200" i="1" dirty="0" smtClean="0"/>
              <a:t> нафтовилучення</a:t>
            </a:r>
            <a:r>
              <a:rPr lang="hr-HR" sz="3200" dirty="0" smtClean="0"/>
              <a:t> </a:t>
            </a:r>
            <a:endParaRPr lang="uk-UA" sz="3200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611560" y="2132856"/>
            <a:ext cx="8280920" cy="5085184"/>
          </a:xfrm>
        </p:spPr>
        <p:txBody>
          <a:bodyPr>
            <a:normAutofit/>
          </a:bodyPr>
          <a:lstStyle/>
          <a:p>
            <a:pPr algn="just"/>
            <a:r>
              <a:rPr lang="uk-UA" dirty="0" smtClean="0">
                <a:solidFill>
                  <a:schemeClr val="tx1"/>
                </a:solidFill>
              </a:rPr>
              <a:t>          </a:t>
            </a:r>
            <a:r>
              <a:rPr lang="hr-HR" dirty="0" smtClean="0">
                <a:solidFill>
                  <a:schemeClr val="tx1"/>
                </a:solidFill>
              </a:rPr>
              <a:t>Під </a:t>
            </a:r>
            <a:r>
              <a:rPr lang="hr-HR" i="1" dirty="0" smtClean="0">
                <a:solidFill>
                  <a:schemeClr val="tx1"/>
                </a:solidFill>
              </a:rPr>
              <a:t>поточним коефіцієнтом нафтовилучення</a:t>
            </a:r>
            <a:r>
              <a:rPr lang="hr-HR" dirty="0" smtClean="0">
                <a:solidFill>
                  <a:schemeClr val="tx1"/>
                </a:solidFill>
              </a:rPr>
              <a:t> </a:t>
            </a:r>
            <a:r>
              <a:rPr lang="uk-UA" dirty="0" smtClean="0">
                <a:solidFill>
                  <a:schemeClr val="tx1"/>
                </a:solidFill>
              </a:rPr>
              <a:t>( часто кажуть,</a:t>
            </a:r>
            <a:r>
              <a:rPr lang="hr-HR" dirty="0" smtClean="0">
                <a:solidFill>
                  <a:schemeClr val="tx1"/>
                </a:solidFill>
              </a:rPr>
              <a:t> поточним нафтовилученням</a:t>
            </a:r>
            <a:r>
              <a:rPr lang="uk-UA" dirty="0" smtClean="0">
                <a:solidFill>
                  <a:schemeClr val="tx1"/>
                </a:solidFill>
              </a:rPr>
              <a:t>)</a:t>
            </a:r>
            <a:r>
              <a:rPr lang="hr-HR" dirty="0" smtClean="0">
                <a:solidFill>
                  <a:schemeClr val="tx1"/>
                </a:solidFill>
              </a:rPr>
              <a:t> розуміють відношення видобутої з пласта кількості нафти на певну дату до балансових її запасів. Поточне нафтовилучення зростає </a:t>
            </a:r>
            <a:r>
              <a:rPr lang="uk-UA" dirty="0" smtClean="0">
                <a:solidFill>
                  <a:schemeClr val="tx1"/>
                </a:solidFill>
              </a:rPr>
              <a:t>у</a:t>
            </a:r>
            <a:r>
              <a:rPr lang="hr-HR" dirty="0" smtClean="0">
                <a:solidFill>
                  <a:schemeClr val="tx1"/>
                </a:solidFill>
              </a:rPr>
              <a:t> часі </a:t>
            </a:r>
            <a:r>
              <a:rPr lang="uk-UA" dirty="0" smtClean="0">
                <a:solidFill>
                  <a:schemeClr val="tx1"/>
                </a:solidFill>
              </a:rPr>
              <a:t>в</a:t>
            </a:r>
            <a:r>
              <a:rPr lang="hr-HR" dirty="0" smtClean="0">
                <a:solidFill>
                  <a:schemeClr val="tx1"/>
                </a:solidFill>
              </a:rPr>
              <a:t> міру вилучення з пласта нафти. </a:t>
            </a:r>
            <a:endParaRPr lang="uk-UA" dirty="0" smtClean="0">
              <a:solidFill>
                <a:schemeClr val="tx1"/>
              </a:solidFill>
            </a:endParaRPr>
          </a:p>
          <a:p>
            <a:pPr algn="just"/>
            <a:r>
              <a:rPr lang="uk-UA" i="1" dirty="0" smtClean="0">
                <a:solidFill>
                  <a:schemeClr val="tx1"/>
                </a:solidFill>
              </a:rPr>
              <a:t>           </a:t>
            </a:r>
            <a:r>
              <a:rPr lang="hr-HR" i="1" dirty="0" smtClean="0">
                <a:solidFill>
                  <a:schemeClr val="tx1"/>
                </a:solidFill>
              </a:rPr>
              <a:t>Кінцевий коефіцієнт нафтовилуч</a:t>
            </a:r>
            <a:r>
              <a:rPr lang="uk-UA" i="1" dirty="0" smtClean="0">
                <a:solidFill>
                  <a:schemeClr val="tx1"/>
                </a:solidFill>
              </a:rPr>
              <a:t>е</a:t>
            </a:r>
            <a:r>
              <a:rPr lang="hr-HR" i="1" dirty="0" smtClean="0">
                <a:solidFill>
                  <a:schemeClr val="tx1"/>
                </a:solidFill>
              </a:rPr>
              <a:t>ння</a:t>
            </a:r>
            <a:r>
              <a:rPr lang="hr-HR" dirty="0" smtClean="0">
                <a:solidFill>
                  <a:schemeClr val="tx1"/>
                </a:solidFill>
              </a:rPr>
              <a:t> – це відно</a:t>
            </a:r>
            <a:r>
              <a:rPr lang="uk-UA" dirty="0" smtClean="0">
                <a:solidFill>
                  <a:schemeClr val="tx1"/>
                </a:solidFill>
              </a:rPr>
              <a:t>ш</a:t>
            </a:r>
            <a:r>
              <a:rPr lang="hr-HR" dirty="0" smtClean="0">
                <a:solidFill>
                  <a:schemeClr val="tx1"/>
                </a:solidFill>
              </a:rPr>
              <a:t>ення ви</a:t>
            </a:r>
            <a:r>
              <a:rPr lang="uk-UA" dirty="0" err="1" smtClean="0">
                <a:solidFill>
                  <a:schemeClr val="tx1"/>
                </a:solidFill>
              </a:rPr>
              <a:t>добут</a:t>
            </a:r>
            <a:r>
              <a:rPr lang="hr-HR" dirty="0" smtClean="0">
                <a:solidFill>
                  <a:schemeClr val="tx1"/>
                </a:solidFill>
              </a:rPr>
              <a:t>их запасів нафти </a:t>
            </a:r>
            <a:r>
              <a:rPr lang="uk-UA" dirty="0" smtClean="0">
                <a:solidFill>
                  <a:schemeClr val="tx1"/>
                </a:solidFill>
              </a:rPr>
              <a:t>(</a:t>
            </a:r>
            <a:r>
              <a:rPr lang="hr-HR" dirty="0" smtClean="0">
                <a:solidFill>
                  <a:schemeClr val="tx1"/>
                </a:solidFill>
              </a:rPr>
              <a:t>видобутої кількості нафти за весь період розробки</a:t>
            </a:r>
            <a:r>
              <a:rPr lang="uk-UA" dirty="0" smtClean="0">
                <a:solidFill>
                  <a:schemeClr val="tx1"/>
                </a:solidFill>
              </a:rPr>
              <a:t>)</a:t>
            </a:r>
            <a:r>
              <a:rPr lang="hr-HR" dirty="0" smtClean="0">
                <a:solidFill>
                  <a:schemeClr val="tx1"/>
                </a:solidFill>
              </a:rPr>
              <a:t> до балансових запасів. </a:t>
            </a:r>
            <a:endParaRPr lang="uk-UA" dirty="0" smtClean="0">
              <a:solidFill>
                <a:schemeClr val="tx1"/>
              </a:solidFill>
            </a:endParaRPr>
          </a:p>
          <a:p>
            <a:pPr algn="just"/>
            <a:r>
              <a:rPr lang="uk-UA" i="1" dirty="0" smtClean="0">
                <a:solidFill>
                  <a:schemeClr val="tx1"/>
                </a:solidFill>
              </a:rPr>
              <a:t>           </a:t>
            </a:r>
            <a:r>
              <a:rPr lang="hr-HR" i="1" dirty="0" smtClean="0">
                <a:solidFill>
                  <a:schemeClr val="tx1"/>
                </a:solidFill>
              </a:rPr>
              <a:t>Проектний коеф</a:t>
            </a:r>
            <a:r>
              <a:rPr lang="uk-UA" i="1" dirty="0" smtClean="0">
                <a:solidFill>
                  <a:schemeClr val="tx1"/>
                </a:solidFill>
              </a:rPr>
              <a:t>і</a:t>
            </a:r>
            <a:r>
              <a:rPr lang="hr-HR" i="1" dirty="0" smtClean="0">
                <a:solidFill>
                  <a:schemeClr val="tx1"/>
                </a:solidFill>
              </a:rPr>
              <a:t>цієнт нафтовилучення </a:t>
            </a:r>
            <a:r>
              <a:rPr lang="hr-HR" dirty="0" smtClean="0">
                <a:solidFill>
                  <a:schemeClr val="tx1"/>
                </a:solidFill>
              </a:rPr>
              <a:t>відрізняється від кінцевого </a:t>
            </a:r>
            <a:r>
              <a:rPr lang="uk-UA" dirty="0" smtClean="0">
                <a:solidFill>
                  <a:schemeClr val="tx1"/>
                </a:solidFill>
              </a:rPr>
              <a:t>(</a:t>
            </a:r>
            <a:r>
              <a:rPr lang="hr-HR" dirty="0" smtClean="0">
                <a:solidFill>
                  <a:schemeClr val="tx1"/>
                </a:solidFill>
              </a:rPr>
              <a:t>фактичного</a:t>
            </a:r>
            <a:r>
              <a:rPr lang="uk-UA" dirty="0" smtClean="0">
                <a:solidFill>
                  <a:schemeClr val="tx1"/>
                </a:solidFill>
              </a:rPr>
              <a:t>)</a:t>
            </a:r>
            <a:r>
              <a:rPr lang="hr-HR" dirty="0" smtClean="0">
                <a:solidFill>
                  <a:schemeClr val="tx1"/>
                </a:solidFill>
              </a:rPr>
              <a:t> тим, що він </a:t>
            </a:r>
            <a:r>
              <a:rPr lang="uk-UA" dirty="0" err="1" smtClean="0">
                <a:solidFill>
                  <a:schemeClr val="tx1"/>
                </a:solidFill>
              </a:rPr>
              <a:t>обгрунтову</a:t>
            </a:r>
            <a:r>
              <a:rPr lang="hr-HR" dirty="0" smtClean="0">
                <a:solidFill>
                  <a:schemeClr val="tx1"/>
                </a:solidFill>
              </a:rPr>
              <a:t>ється й планується </a:t>
            </a:r>
            <a:r>
              <a:rPr lang="uk-UA" dirty="0" smtClean="0">
                <a:solidFill>
                  <a:schemeClr val="tx1"/>
                </a:solidFill>
              </a:rPr>
              <a:t>в процесі</a:t>
            </a:r>
            <a:r>
              <a:rPr lang="hr-HR" dirty="0" smtClean="0">
                <a:solidFill>
                  <a:schemeClr val="tx1"/>
                </a:solidFill>
              </a:rPr>
              <a:t> підрахунку запасів нафти і проектуванн</a:t>
            </a:r>
            <a:r>
              <a:rPr lang="uk-UA" dirty="0" smtClean="0">
                <a:solidFill>
                  <a:schemeClr val="tx1"/>
                </a:solidFill>
              </a:rPr>
              <a:t>я</a:t>
            </a:r>
            <a:r>
              <a:rPr lang="hr-HR" dirty="0" smtClean="0">
                <a:solidFill>
                  <a:schemeClr val="tx1"/>
                </a:solidFill>
              </a:rPr>
              <a:t> розробки родовища.</a:t>
            </a:r>
            <a:endParaRPr lang="uk-UA" dirty="0" smtClean="0">
              <a:solidFill>
                <a:schemeClr val="tx1"/>
              </a:solidFill>
            </a:endParaRPr>
          </a:p>
          <a:p>
            <a:endParaRPr lang="uk-UA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>
          <a:xfrm>
            <a:off x="827584" y="1"/>
            <a:ext cx="7772400" cy="1052736"/>
          </a:xfrm>
        </p:spPr>
        <p:txBody>
          <a:bodyPr>
            <a:normAutofit/>
          </a:bodyPr>
          <a:lstStyle/>
          <a:p>
            <a:r>
              <a:rPr lang="uk-UA" sz="3600" dirty="0" smtClean="0"/>
              <a:t>Коефіцієнт нафтовилучення</a:t>
            </a:r>
            <a:endParaRPr lang="uk-UA" sz="3600" dirty="0"/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>
          <a:xfrm>
            <a:off x="683568" y="4365104"/>
            <a:ext cx="7488832" cy="2832720"/>
          </a:xfrm>
        </p:spPr>
        <p:txBody>
          <a:bodyPr>
            <a:normAutofit/>
          </a:bodyPr>
          <a:lstStyle/>
          <a:p>
            <a:r>
              <a:rPr lang="uk-UA" dirty="0" smtClean="0">
                <a:solidFill>
                  <a:schemeClr val="tx1"/>
                </a:solidFill>
              </a:rPr>
              <a:t>де ρ</a:t>
            </a:r>
            <a:r>
              <a:rPr lang="uk-UA" baseline="-25000" dirty="0" smtClean="0">
                <a:solidFill>
                  <a:schemeClr val="tx1"/>
                </a:solidFill>
              </a:rPr>
              <a:t>п.н.в</a:t>
            </a:r>
            <a:r>
              <a:rPr lang="uk-UA" dirty="0" smtClean="0">
                <a:solidFill>
                  <a:schemeClr val="tx1"/>
                </a:solidFill>
              </a:rPr>
              <a:t> – початкова насиченість водою, част. од.; </a:t>
            </a:r>
          </a:p>
          <a:p>
            <a:r>
              <a:rPr lang="uk-UA" dirty="0" smtClean="0">
                <a:solidFill>
                  <a:schemeClr val="tx1"/>
                </a:solidFill>
              </a:rPr>
              <a:t>     </a:t>
            </a:r>
          </a:p>
        </p:txBody>
      </p:sp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uk-UA"/>
          </a:p>
        </p:txBody>
      </p:sp>
      <p:graphicFrame>
        <p:nvGraphicFramePr>
          <p:cNvPr id="6147" name="Object 3"/>
          <p:cNvGraphicFramePr>
            <a:graphicFrameLocks noChangeAspect="1"/>
          </p:cNvGraphicFramePr>
          <p:nvPr/>
        </p:nvGraphicFramePr>
        <p:xfrm>
          <a:off x="2339752" y="2708920"/>
          <a:ext cx="1080120" cy="120571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1" name="Equation" r:id="rId3" imgW="9753600" imgH="10972800" progId="Equation.DSMT4">
                  <p:embed/>
                </p:oleObj>
              </mc:Choice>
              <mc:Fallback>
                <p:oleObj name="Equation" r:id="rId3" imgW="9753600" imgH="10972800" progId="Equation.DSMT4">
                  <p:embed/>
                  <p:pic>
                    <p:nvPicPr>
                      <p:cNvPr id="0" name="Picture 3072"/>
                      <p:cNvPicPr>
                        <a:picLocks noChangeAspect="1"/>
                      </p:cNvPicPr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339752" y="2708920"/>
                        <a:ext cx="1080120" cy="120571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49" name="Rectangle 5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uk-UA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r>
              <a:rPr kumimoji="0" lang="uk-UA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kumimoji="0" lang="uk-UA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475656" y="2996952"/>
            <a:ext cx="100811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dirty="0"/>
              <a:t>η</a:t>
            </a:r>
            <a:r>
              <a:rPr lang="uk-UA" sz="2800" baseline="-25000" dirty="0"/>
              <a:t>ох</a:t>
            </a:r>
            <a:r>
              <a:rPr lang="uk-UA" sz="2800" dirty="0"/>
              <a:t>=</a:t>
            </a:r>
          </a:p>
        </p:txBody>
      </p:sp>
      <p:sp>
        <p:nvSpPr>
          <p:cNvPr id="6151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uk-UA"/>
          </a:p>
        </p:txBody>
      </p:sp>
      <p:graphicFrame>
        <p:nvGraphicFramePr>
          <p:cNvPr id="6150" name="Object 6"/>
          <p:cNvGraphicFramePr>
            <a:graphicFrameLocks noChangeAspect="1"/>
          </p:cNvGraphicFramePr>
          <p:nvPr/>
        </p:nvGraphicFramePr>
        <p:xfrm>
          <a:off x="4499992" y="2708920"/>
          <a:ext cx="3456384" cy="11521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2" name="Equation" r:id="rId5" imgW="33223200" imgH="10668000" progId="Equation.DSMT4">
                  <p:embed/>
                </p:oleObj>
              </mc:Choice>
              <mc:Fallback>
                <p:oleObj name="Equation" r:id="rId5" imgW="33223200" imgH="10668000" progId="Equation.DSMT4">
                  <p:embed/>
                  <p:pic>
                    <p:nvPicPr>
                      <p:cNvPr id="0" name="Picture 3073"/>
                      <p:cNvPicPr>
                        <a:picLocks noChangeAspect="1"/>
                      </p:cNvPicPr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499992" y="2708920"/>
                        <a:ext cx="3456384" cy="1152128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275856" y="1484784"/>
            <a:ext cx="2486025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1043608" y="404664"/>
            <a:ext cx="7772400" cy="576064"/>
          </a:xfrm>
        </p:spPr>
        <p:txBody>
          <a:bodyPr>
            <a:noAutofit/>
          </a:bodyPr>
          <a:lstStyle/>
          <a:p>
            <a:r>
              <a:rPr lang="uk-UA" sz="3200" dirty="0" smtClean="0"/>
              <a:t>Коефіцієнт охоплення</a:t>
            </a:r>
            <a:endParaRPr lang="uk-UA" sz="3200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323528" y="1052736"/>
            <a:ext cx="8496944" cy="5544616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uk-UA" dirty="0" smtClean="0">
                <a:solidFill>
                  <a:schemeClr val="tx1"/>
                </a:solidFill>
              </a:rPr>
              <a:t>      </a:t>
            </a:r>
            <a:r>
              <a:rPr lang="hr-HR" dirty="0" smtClean="0">
                <a:solidFill>
                  <a:schemeClr val="tx1"/>
                </a:solidFill>
              </a:rPr>
              <a:t>Під </a:t>
            </a:r>
            <a:r>
              <a:rPr lang="hr-HR" i="1" dirty="0" smtClean="0">
                <a:solidFill>
                  <a:schemeClr val="tx1"/>
                </a:solidFill>
              </a:rPr>
              <a:t>коефіцієнтом охоплення</a:t>
            </a:r>
            <a:r>
              <a:rPr lang="hr-HR" dirty="0" smtClean="0">
                <a:solidFill>
                  <a:schemeClr val="tx1"/>
                </a:solidFill>
              </a:rPr>
              <a:t> </a:t>
            </a:r>
            <a:r>
              <a:rPr lang="hr-HR" dirty="0" smtClean="0">
                <a:solidFill>
                  <a:schemeClr val="tx1"/>
                </a:solidFill>
                <a:sym typeface="Symbol" panose="05050102010706020507"/>
              </a:rPr>
              <a:t></a:t>
            </a:r>
            <a:r>
              <a:rPr lang="hr-HR" baseline="-25000" dirty="0" smtClean="0">
                <a:solidFill>
                  <a:schemeClr val="tx1"/>
                </a:solidFill>
              </a:rPr>
              <a:t>0</a:t>
            </a:r>
            <a:r>
              <a:rPr lang="hr-HR" dirty="0" smtClean="0">
                <a:solidFill>
                  <a:schemeClr val="tx1"/>
                </a:solidFill>
              </a:rPr>
              <a:t> розуміють відношення об’єму породи, охопленої витісненням, до всього об’єму нафтовмі</a:t>
            </a:r>
            <a:r>
              <a:rPr lang="uk-UA" dirty="0" err="1" smtClean="0">
                <a:solidFill>
                  <a:schemeClr val="tx1"/>
                </a:solidFill>
              </a:rPr>
              <a:t>сної</a:t>
            </a:r>
            <a:r>
              <a:rPr lang="hr-HR" dirty="0" smtClean="0">
                <a:solidFill>
                  <a:schemeClr val="tx1"/>
                </a:solidFill>
              </a:rPr>
              <a:t> породи. Він характеризує втрати нафти за товщиною і площ</a:t>
            </a:r>
            <a:r>
              <a:rPr lang="uk-UA" dirty="0" err="1" smtClean="0">
                <a:solidFill>
                  <a:schemeClr val="tx1"/>
                </a:solidFill>
              </a:rPr>
              <a:t>ею</a:t>
            </a:r>
            <a:r>
              <a:rPr lang="hr-HR" dirty="0" smtClean="0">
                <a:solidFill>
                  <a:schemeClr val="tx1"/>
                </a:solidFill>
              </a:rPr>
              <a:t> пласта у зонах зтягу</a:t>
            </a:r>
            <a:r>
              <a:rPr lang="uk-UA" dirty="0" smtClean="0">
                <a:solidFill>
                  <a:schemeClr val="tx1"/>
                </a:solidFill>
              </a:rPr>
              <a:t>вальн</a:t>
            </a:r>
            <a:r>
              <a:rPr lang="hr-HR" dirty="0" smtClean="0">
                <a:solidFill>
                  <a:schemeClr val="tx1"/>
                </a:solidFill>
              </a:rPr>
              <a:t>их рядів видобувних свердловин та розрізувальних рядів нагнітальних свердловин, у неохоплених дренуванням і заводненням зонах, у малопроникних включеннях, шарах, лінзах, пропластках та </a:t>
            </a:r>
            <a:r>
              <a:rPr lang="uk-UA" dirty="0" smtClean="0">
                <a:solidFill>
                  <a:schemeClr val="tx1"/>
                </a:solidFill>
              </a:rPr>
              <a:t>в</a:t>
            </a:r>
            <a:r>
              <a:rPr lang="hr-HR" dirty="0" smtClean="0">
                <a:solidFill>
                  <a:schemeClr val="tx1"/>
                </a:solidFill>
              </a:rPr>
              <a:t> застійних зонах</a:t>
            </a:r>
            <a:r>
              <a:rPr lang="uk-UA" dirty="0" smtClean="0">
                <a:solidFill>
                  <a:schemeClr val="tx1"/>
                </a:solidFill>
              </a:rPr>
              <a:t>,</a:t>
            </a:r>
            <a:r>
              <a:rPr lang="hr-HR" dirty="0" smtClean="0">
                <a:solidFill>
                  <a:schemeClr val="tx1"/>
                </a:solidFill>
              </a:rPr>
              <a:t> які контактують безпосередньо з обводненими  шарами і зонами або відокремлені від них непроникними лінзами і шарами. </a:t>
            </a:r>
            <a:endParaRPr lang="uk-UA" dirty="0" smtClean="0">
              <a:solidFill>
                <a:schemeClr val="tx1"/>
              </a:solidFill>
            </a:endParaRPr>
          </a:p>
          <a:p>
            <a:pPr algn="just"/>
            <a:r>
              <a:rPr lang="uk-UA" dirty="0" smtClean="0">
                <a:solidFill>
                  <a:schemeClr val="tx1"/>
                </a:solidFill>
              </a:rPr>
              <a:t>      У</a:t>
            </a:r>
            <a:r>
              <a:rPr lang="hr-HR" dirty="0" smtClean="0">
                <a:solidFill>
                  <a:schemeClr val="tx1"/>
                </a:solidFill>
              </a:rPr>
              <a:t> дуже розчленованих пластах зали</a:t>
            </a:r>
            <a:r>
              <a:rPr lang="uk-UA" dirty="0" smtClean="0">
                <a:solidFill>
                  <a:schemeClr val="tx1"/>
                </a:solidFill>
              </a:rPr>
              <a:t>ш</a:t>
            </a:r>
            <a:r>
              <a:rPr lang="hr-HR" dirty="0" smtClean="0">
                <a:solidFill>
                  <a:schemeClr val="tx1"/>
                </a:solidFill>
              </a:rPr>
              <a:t>кова нафтонасиченість, яка може сяг</a:t>
            </a:r>
            <a:r>
              <a:rPr lang="uk-UA" dirty="0" smtClean="0">
                <a:solidFill>
                  <a:schemeClr val="tx1"/>
                </a:solidFill>
              </a:rPr>
              <a:t>а</a:t>
            </a:r>
            <a:r>
              <a:rPr lang="hr-HR" dirty="0" smtClean="0">
                <a:solidFill>
                  <a:schemeClr val="tx1"/>
                </a:solidFill>
              </a:rPr>
              <a:t>ти 20-80%, істотно залежить від розміщення свердловин, умов розкриття пластів у них, ді</a:t>
            </a:r>
            <a:r>
              <a:rPr lang="uk-UA" dirty="0" smtClean="0">
                <a:solidFill>
                  <a:schemeClr val="tx1"/>
                </a:solidFill>
              </a:rPr>
              <a:t>яння</a:t>
            </a:r>
            <a:r>
              <a:rPr lang="hr-HR" dirty="0" smtClean="0">
                <a:solidFill>
                  <a:schemeClr val="tx1"/>
                </a:solidFill>
              </a:rPr>
              <a:t> на відокремлені лінзи і пропластки, співвідношення </a:t>
            </a:r>
            <a:r>
              <a:rPr lang="uk-UA" dirty="0" smtClean="0">
                <a:solidFill>
                  <a:schemeClr val="tx1"/>
                </a:solidFill>
              </a:rPr>
              <a:t>коефіцієнтів </a:t>
            </a:r>
            <a:r>
              <a:rPr lang="hr-HR" dirty="0" smtClean="0">
                <a:solidFill>
                  <a:schemeClr val="tx1"/>
                </a:solidFill>
              </a:rPr>
              <a:t>в’язкостей нафти і води та ін.</a:t>
            </a:r>
            <a:endParaRPr lang="uk-UA" dirty="0" smtClean="0">
              <a:solidFill>
                <a:schemeClr val="tx1"/>
              </a:solidFill>
            </a:endParaRPr>
          </a:p>
          <a:p>
            <a:pPr algn="just"/>
            <a:r>
              <a:rPr lang="uk-UA" dirty="0" smtClean="0">
                <a:solidFill>
                  <a:schemeClr val="tx1"/>
                </a:solidFill>
              </a:rPr>
              <a:t>       </a:t>
            </a:r>
            <a:r>
              <a:rPr lang="hr-HR" dirty="0" smtClean="0">
                <a:solidFill>
                  <a:schemeClr val="tx1"/>
                </a:solidFill>
              </a:rPr>
              <a:t>У цілому, нафтовилучення залежить від багатьох чинників, шляхи управління якими нині відомі або вивчаються, хоч більша частка запасів нафти </a:t>
            </a:r>
            <a:r>
              <a:rPr lang="uk-UA" dirty="0" smtClean="0">
                <a:solidFill>
                  <a:schemeClr val="tx1"/>
                </a:solidFill>
              </a:rPr>
              <a:t>у</a:t>
            </a:r>
            <a:r>
              <a:rPr lang="hr-HR" dirty="0" smtClean="0">
                <a:solidFill>
                  <a:schemeClr val="tx1"/>
                </a:solidFill>
              </a:rPr>
              <a:t>се ж залишається </a:t>
            </a:r>
            <a:r>
              <a:rPr lang="uk-UA" dirty="0" smtClean="0">
                <a:solidFill>
                  <a:schemeClr val="tx1"/>
                </a:solidFill>
              </a:rPr>
              <a:t>в</a:t>
            </a:r>
            <a:r>
              <a:rPr lang="hr-HR" dirty="0" smtClean="0">
                <a:solidFill>
                  <a:schemeClr val="tx1"/>
                </a:solidFill>
              </a:rPr>
              <a:t> пласті. Збільшення коефіцієнта нафтовилучення – актуальна і важлива задача державного значення, на розв’язування якої </a:t>
            </a:r>
            <a:r>
              <a:rPr lang="uk-UA" dirty="0" smtClean="0">
                <a:solidFill>
                  <a:schemeClr val="tx1"/>
                </a:solidFill>
              </a:rPr>
              <a:t>спрямовані</a:t>
            </a:r>
            <a:r>
              <a:rPr lang="hr-HR" dirty="0" smtClean="0">
                <a:solidFill>
                  <a:schemeClr val="tx1"/>
                </a:solidFill>
              </a:rPr>
              <a:t> зусилля нафтовиків.</a:t>
            </a:r>
            <a:endParaRPr lang="uk-UA" dirty="0" smtClean="0">
              <a:solidFill>
                <a:schemeClr val="tx1"/>
              </a:solidFill>
            </a:endParaRPr>
          </a:p>
          <a:p>
            <a:endParaRPr lang="uk-UA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971600" y="332656"/>
            <a:ext cx="7772400" cy="720080"/>
          </a:xfrm>
        </p:spPr>
        <p:txBody>
          <a:bodyPr>
            <a:normAutofit/>
          </a:bodyPr>
          <a:lstStyle/>
          <a:p>
            <a:r>
              <a:rPr lang="uk-UA" sz="3200" dirty="0" smtClean="0"/>
              <a:t>Коефіцієнт витіснення</a:t>
            </a:r>
            <a:endParaRPr lang="uk-UA" sz="3200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395536" y="1124744"/>
            <a:ext cx="8424936" cy="5328592"/>
          </a:xfrm>
        </p:spPr>
        <p:txBody>
          <a:bodyPr>
            <a:normAutofit lnSpcReduction="10000"/>
          </a:bodyPr>
          <a:lstStyle/>
          <a:p>
            <a:pPr algn="just"/>
            <a:r>
              <a:rPr lang="uk-UA" dirty="0" smtClean="0">
                <a:solidFill>
                  <a:schemeClr val="tx1"/>
                </a:solidFill>
              </a:rPr>
              <a:t>      Під </a:t>
            </a:r>
            <a:r>
              <a:rPr lang="uk-UA" i="1" dirty="0" smtClean="0">
                <a:solidFill>
                  <a:schemeClr val="tx1"/>
                </a:solidFill>
              </a:rPr>
              <a:t>коефіцієнтом витіснення</a:t>
            </a:r>
            <a:r>
              <a:rPr lang="uk-UA" dirty="0" smtClean="0">
                <a:solidFill>
                  <a:schemeClr val="tx1"/>
                </a:solidFill>
              </a:rPr>
              <a:t> </a:t>
            </a:r>
            <a:r>
              <a:rPr lang="uk-UA" dirty="0" smtClean="0">
                <a:solidFill>
                  <a:schemeClr val="tx1"/>
                </a:solidFill>
                <a:sym typeface="Symbol" panose="05050102010706020507"/>
              </a:rPr>
              <a:t></a:t>
            </a:r>
            <a:r>
              <a:rPr lang="uk-UA" baseline="-25000" dirty="0" smtClean="0">
                <a:solidFill>
                  <a:schemeClr val="tx1"/>
                </a:solidFill>
              </a:rPr>
              <a:t>в</a:t>
            </a:r>
            <a:r>
              <a:rPr lang="uk-UA" dirty="0" smtClean="0">
                <a:solidFill>
                  <a:schemeClr val="tx1"/>
                </a:solidFill>
              </a:rPr>
              <a:t> розуміють відношення об’єму нафти, який витіснений з області пласта, зайнятої робочим агентом (водою, газом), до початкового вмісту нафти в цій області. Коефіцієнт витіснення залежить, в основному, від кратності промивання (відношення об’єму пропомпованого робочого агента до об’єму пор), відношення коефіцієнтів в’язкості нафти і в’язкості робочого агента, коефіцієнта проникності, статистичного розподілу пор за розмірами і характеру змочуваності порід пласта. </a:t>
            </a:r>
          </a:p>
          <a:p>
            <a:pPr algn="just"/>
            <a:r>
              <a:rPr lang="uk-UA" dirty="0" smtClean="0">
                <a:solidFill>
                  <a:schemeClr val="tx1"/>
                </a:solidFill>
              </a:rPr>
              <a:t>      У гідрофільних високопроникних пористих середовищах за малої в’язкості нафти, коефіцієнт витіснення нафти водою може сягати 0,8...0,9. У малопроникних, частково гідрофобізованих середовищах за підвищеної в’язкості нафти він становить 0,5...0,65, а в гідрофобних пластах – не більше 0,25...0,4. Разом з тим у випадку витіснення нафти газом високого тиску, вуглекислим газом чи міцелярним розчином, тобто у випадку усунення істотного впливу капілярних сил, коефіцієнт витіснення становить 0,95-0,98.</a:t>
            </a:r>
          </a:p>
          <a:p>
            <a:endParaRPr lang="uk-UA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827584" y="188640"/>
            <a:ext cx="7772400" cy="1470025"/>
          </a:xfrm>
        </p:spPr>
        <p:txBody>
          <a:bodyPr>
            <a:normAutofit/>
          </a:bodyPr>
          <a:lstStyle/>
          <a:p>
            <a:r>
              <a:rPr lang="uk-UA" sz="3600" dirty="0" smtClean="0"/>
              <a:t>Ефективність режимів роботи</a:t>
            </a:r>
            <a:endParaRPr lang="uk-UA" sz="3600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611560" y="1844824"/>
            <a:ext cx="7956376" cy="4608512"/>
          </a:xfrm>
        </p:spPr>
        <p:txBody>
          <a:bodyPr>
            <a:normAutofit/>
          </a:bodyPr>
          <a:lstStyle/>
          <a:p>
            <a:endParaRPr lang="uk-UA" dirty="0" smtClean="0">
              <a:solidFill>
                <a:schemeClr val="tx1"/>
              </a:solidFill>
            </a:endParaRPr>
          </a:p>
          <a:p>
            <a:pPr algn="just"/>
            <a:r>
              <a:rPr lang="uk-UA" dirty="0" smtClean="0">
                <a:solidFill>
                  <a:schemeClr val="tx1"/>
                </a:solidFill>
              </a:rPr>
              <a:t>       </a:t>
            </a:r>
            <a:r>
              <a:rPr lang="hr-HR" dirty="0" smtClean="0">
                <a:solidFill>
                  <a:schemeClr val="tx1"/>
                </a:solidFill>
              </a:rPr>
              <a:t>На основі експериментальних і статистичних промислових даних вважають, що кінцев</a:t>
            </a:r>
            <a:r>
              <a:rPr lang="uk-UA" dirty="0" smtClean="0">
                <a:solidFill>
                  <a:schemeClr val="tx1"/>
                </a:solidFill>
              </a:rPr>
              <a:t>і</a:t>
            </a:r>
            <a:r>
              <a:rPr lang="hr-HR" dirty="0" smtClean="0">
                <a:solidFill>
                  <a:schemeClr val="tx1"/>
                </a:solidFill>
              </a:rPr>
              <a:t> коефіцієнти нафтовилучення залежно від режимів роботи покладів можуть набувати так</a:t>
            </a:r>
            <a:r>
              <a:rPr lang="uk-UA" dirty="0" smtClean="0">
                <a:solidFill>
                  <a:schemeClr val="tx1"/>
                </a:solidFill>
              </a:rPr>
              <a:t>их</a:t>
            </a:r>
            <a:r>
              <a:rPr lang="hr-HR" dirty="0" smtClean="0">
                <a:solidFill>
                  <a:schemeClr val="tx1"/>
                </a:solidFill>
              </a:rPr>
              <a:t> значин:</a:t>
            </a:r>
            <a:endParaRPr lang="uk-UA" dirty="0" smtClean="0">
              <a:solidFill>
                <a:schemeClr val="tx1"/>
              </a:solidFill>
            </a:endParaRPr>
          </a:p>
          <a:p>
            <a:endParaRPr lang="uk-UA" dirty="0" smtClean="0">
              <a:solidFill>
                <a:schemeClr val="tx1"/>
              </a:solidFill>
            </a:endParaRPr>
          </a:p>
          <a:p>
            <a:r>
              <a:rPr lang="hr-HR" dirty="0" smtClean="0">
                <a:solidFill>
                  <a:schemeClr val="tx1"/>
                </a:solidFill>
              </a:rPr>
              <a:t>водонапірний режим                                                   0,5...0,8</a:t>
            </a:r>
            <a:endParaRPr lang="uk-UA" dirty="0" smtClean="0">
              <a:solidFill>
                <a:schemeClr val="tx1"/>
              </a:solidFill>
            </a:endParaRPr>
          </a:p>
          <a:p>
            <a:r>
              <a:rPr lang="hr-HR" dirty="0" smtClean="0">
                <a:solidFill>
                  <a:schemeClr val="tx1"/>
                </a:solidFill>
              </a:rPr>
              <a:t>газонапірний режим                                                    0,1...0,4</a:t>
            </a:r>
            <a:endParaRPr lang="uk-UA" dirty="0" smtClean="0">
              <a:solidFill>
                <a:schemeClr val="tx1"/>
              </a:solidFill>
            </a:endParaRPr>
          </a:p>
          <a:p>
            <a:r>
              <a:rPr lang="ru-RU" dirty="0" smtClean="0">
                <a:solidFill>
                  <a:schemeClr val="tx1"/>
                </a:solidFill>
              </a:rPr>
              <a:t>режим розчиненого газу                                           0,05...0,3</a:t>
            </a:r>
            <a:endParaRPr lang="uk-UA" dirty="0" smtClean="0">
              <a:solidFill>
                <a:schemeClr val="tx1"/>
              </a:solidFill>
            </a:endParaRPr>
          </a:p>
          <a:p>
            <a:r>
              <a:rPr lang="ru-RU" dirty="0" smtClean="0">
                <a:solidFill>
                  <a:schemeClr val="tx1"/>
                </a:solidFill>
              </a:rPr>
              <a:t>гравітаційний режим                                                   0,1...0,2</a:t>
            </a:r>
            <a:endParaRPr lang="uk-UA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 idx="4294967295"/>
          </p:nvPr>
        </p:nvSpPr>
        <p:spPr>
          <a:xfrm>
            <a:off x="1371600" y="404813"/>
            <a:ext cx="7772400" cy="1470025"/>
          </a:xfrm>
        </p:spPr>
        <p:txBody>
          <a:bodyPr>
            <a:normAutofit/>
          </a:bodyPr>
          <a:lstStyle/>
          <a:p>
            <a:r>
              <a:rPr lang="hr-HR" i="1" dirty="0" smtClean="0"/>
              <a:t>Потенцiальна енегія пружної деформації</a:t>
            </a:r>
            <a:endParaRPr lang="uk-UA" dirty="0"/>
          </a:p>
        </p:txBody>
      </p:sp>
      <p:sp>
        <p:nvSpPr>
          <p:cNvPr id="2457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uk-UA" dirty="0"/>
          </a:p>
        </p:txBody>
      </p:sp>
      <p:graphicFrame>
        <p:nvGraphicFramePr>
          <p:cNvPr id="24577" name="Object 1"/>
          <p:cNvGraphicFramePr>
            <a:graphicFrameLocks noChangeAspect="1"/>
          </p:cNvGraphicFramePr>
          <p:nvPr/>
        </p:nvGraphicFramePr>
        <p:xfrm>
          <a:off x="1115616" y="2492896"/>
          <a:ext cx="1728192" cy="63919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6" name="Equation" r:id="rId3" imgW="17983200" imgH="6096000" progId="Equation.DSMT4">
                  <p:embed/>
                </p:oleObj>
              </mc:Choice>
              <mc:Fallback>
                <p:oleObj name="Equation" r:id="rId3" imgW="17983200" imgH="6096000" progId="Equation.DSMT4">
                  <p:embed/>
                  <p:pic>
                    <p:nvPicPr>
                      <p:cNvPr id="0" name="Picture 2048"/>
                      <p:cNvPicPr>
                        <a:picLocks noChangeAspect="1"/>
                      </p:cNvPicPr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115616" y="2492896"/>
                        <a:ext cx="1728192" cy="639194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58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uk-UA" dirty="0"/>
          </a:p>
        </p:txBody>
      </p:sp>
      <p:graphicFrame>
        <p:nvGraphicFramePr>
          <p:cNvPr id="24579" name="Object 3"/>
          <p:cNvGraphicFramePr>
            <a:graphicFrameLocks noChangeAspect="1"/>
          </p:cNvGraphicFramePr>
          <p:nvPr/>
        </p:nvGraphicFramePr>
        <p:xfrm>
          <a:off x="3347864" y="3501008"/>
          <a:ext cx="1754115" cy="5040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7" name="Equation" r:id="rId5" imgW="19812000" imgH="5791200" progId="Equation.DSMT4">
                  <p:embed/>
                </p:oleObj>
              </mc:Choice>
              <mc:Fallback>
                <p:oleObj name="Equation" r:id="rId5" imgW="19812000" imgH="5791200" progId="Equation.DSMT4">
                  <p:embed/>
                  <p:pic>
                    <p:nvPicPr>
                      <p:cNvPr id="0" name="Picture 2049"/>
                      <p:cNvPicPr>
                        <a:picLocks noChangeAspect="1"/>
                      </p:cNvPicPr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347864" y="3501008"/>
                        <a:ext cx="1754115" cy="504056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582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uk-UA" dirty="0"/>
          </a:p>
        </p:txBody>
      </p:sp>
      <p:graphicFrame>
        <p:nvGraphicFramePr>
          <p:cNvPr id="24581" name="Object 5"/>
          <p:cNvGraphicFramePr>
            <a:graphicFrameLocks noChangeAspect="1"/>
          </p:cNvGraphicFramePr>
          <p:nvPr/>
        </p:nvGraphicFramePr>
        <p:xfrm>
          <a:off x="827584" y="4149080"/>
          <a:ext cx="2011664" cy="61721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8" name="Equation" r:id="rId7" imgW="20116800" imgH="6096000" progId="Equation.DSMT4">
                  <p:embed/>
                </p:oleObj>
              </mc:Choice>
              <mc:Fallback>
                <p:oleObj name="Equation" r:id="rId7" imgW="20116800" imgH="6096000" progId="Equation.DSMT4">
                  <p:embed/>
                  <p:pic>
                    <p:nvPicPr>
                      <p:cNvPr id="0" name="Picture 2050"/>
                      <p:cNvPicPr>
                        <a:picLocks noChangeAspect="1"/>
                      </p:cNvPicPr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827584" y="4149080"/>
                        <a:ext cx="2011664" cy="61721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584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uk-UA" dirty="0"/>
          </a:p>
        </p:txBody>
      </p:sp>
      <p:graphicFrame>
        <p:nvGraphicFramePr>
          <p:cNvPr id="24583" name="Object 7"/>
          <p:cNvGraphicFramePr>
            <a:graphicFrameLocks noChangeAspect="1"/>
          </p:cNvGraphicFramePr>
          <p:nvPr/>
        </p:nvGraphicFramePr>
        <p:xfrm>
          <a:off x="5580112" y="4293096"/>
          <a:ext cx="2664296" cy="100424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9" name="Equation" r:id="rId9" imgW="18897600" imgH="11582400" progId="Equation.DSMT4">
                  <p:embed/>
                </p:oleObj>
              </mc:Choice>
              <mc:Fallback>
                <p:oleObj name="Equation" r:id="rId9" imgW="18897600" imgH="11582400" progId="Equation.DSMT4">
                  <p:embed/>
                  <p:pic>
                    <p:nvPicPr>
                      <p:cNvPr id="0" name="Picture 2051"/>
                      <p:cNvPicPr>
                        <a:picLocks noChangeAspect="1"/>
                      </p:cNvPicPr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5580112" y="4293096"/>
                        <a:ext cx="2664296" cy="1004246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586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uk-UA" dirty="0"/>
          </a:p>
        </p:txBody>
      </p:sp>
      <p:graphicFrame>
        <p:nvGraphicFramePr>
          <p:cNvPr id="24585" name="Object 9"/>
          <p:cNvGraphicFramePr>
            <a:graphicFrameLocks noChangeAspect="1"/>
          </p:cNvGraphicFramePr>
          <p:nvPr/>
        </p:nvGraphicFramePr>
        <p:xfrm>
          <a:off x="2843808" y="5229200"/>
          <a:ext cx="2664296" cy="6310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0" name="Equation" r:id="rId11" imgW="25298400" imgH="6096000" progId="Equation.DSMT4">
                  <p:embed/>
                </p:oleObj>
              </mc:Choice>
              <mc:Fallback>
                <p:oleObj name="Equation" r:id="rId11" imgW="25298400" imgH="6096000" progId="Equation.DSMT4">
                  <p:embed/>
                  <p:pic>
                    <p:nvPicPr>
                      <p:cNvPr id="0" name="Picture 2052"/>
                      <p:cNvPicPr>
                        <a:picLocks noChangeAspect="1"/>
                      </p:cNvPicPr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2843808" y="5229200"/>
                        <a:ext cx="2664296" cy="631017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" name="Picture 10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5076056" y="2420888"/>
            <a:ext cx="1508739" cy="576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899592" y="548680"/>
            <a:ext cx="7772400" cy="864096"/>
          </a:xfrm>
        </p:spPr>
        <p:txBody>
          <a:bodyPr>
            <a:noAutofit/>
          </a:bodyPr>
          <a:lstStyle/>
          <a:p>
            <a:r>
              <a:rPr lang="uk-UA" sz="3200" i="1" dirty="0" smtClean="0"/>
              <a:t>В</a:t>
            </a:r>
            <a:r>
              <a:rPr lang="hr-HR" sz="3200" i="1" dirty="0" smtClean="0"/>
              <a:t>иди</a:t>
            </a:r>
            <a:r>
              <a:rPr lang="hr-HR" sz="3200" dirty="0" smtClean="0"/>
              <a:t> </a:t>
            </a:r>
            <a:r>
              <a:rPr lang="uk-UA" sz="3200" dirty="0" smtClean="0"/>
              <a:t>(</a:t>
            </a:r>
            <a:r>
              <a:rPr lang="hr-HR" sz="3200" i="1" dirty="0" smtClean="0"/>
              <a:t>джерела</a:t>
            </a:r>
            <a:r>
              <a:rPr lang="uk-UA" sz="3200" dirty="0" smtClean="0"/>
              <a:t>) </a:t>
            </a:r>
            <a:r>
              <a:rPr lang="hr-HR" sz="3200" i="1" dirty="0" smtClean="0"/>
              <a:t>пластової енергії</a:t>
            </a:r>
            <a:r>
              <a:rPr lang="hr-HR" sz="3200" dirty="0" smtClean="0"/>
              <a:t> </a:t>
            </a:r>
            <a:endParaRPr lang="uk-UA" sz="3200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539552" y="2177480"/>
            <a:ext cx="8064896" cy="3411760"/>
          </a:xfrm>
        </p:spPr>
        <p:txBody>
          <a:bodyPr>
            <a:normAutofit/>
          </a:bodyPr>
          <a:lstStyle/>
          <a:p>
            <a:pPr algn="just"/>
            <a:r>
              <a:rPr lang="hr-HR" dirty="0" smtClean="0">
                <a:solidFill>
                  <a:schemeClr val="tx1"/>
                </a:solidFill>
              </a:rPr>
              <a:t>1) енергія напору </a:t>
            </a:r>
            <a:r>
              <a:rPr lang="uk-UA" dirty="0" smtClean="0">
                <a:solidFill>
                  <a:schemeClr val="tx1"/>
                </a:solidFill>
              </a:rPr>
              <a:t>(</a:t>
            </a:r>
            <a:r>
              <a:rPr lang="hr-HR" dirty="0" smtClean="0">
                <a:solidFill>
                  <a:schemeClr val="tx1"/>
                </a:solidFill>
              </a:rPr>
              <a:t>положення) пластової води (контурної, підошовної);</a:t>
            </a:r>
            <a:endParaRPr lang="uk-UA" dirty="0" smtClean="0">
              <a:solidFill>
                <a:schemeClr val="tx1"/>
              </a:solidFill>
            </a:endParaRPr>
          </a:p>
          <a:p>
            <a:pPr algn="just"/>
            <a:r>
              <a:rPr lang="hr-HR" dirty="0" smtClean="0">
                <a:solidFill>
                  <a:schemeClr val="tx1"/>
                </a:solidFill>
              </a:rPr>
              <a:t>2) енергія розширення вільного газу (газу газової шапки);</a:t>
            </a:r>
            <a:endParaRPr lang="uk-UA" dirty="0" smtClean="0">
              <a:solidFill>
                <a:schemeClr val="tx1"/>
              </a:solidFill>
            </a:endParaRPr>
          </a:p>
          <a:p>
            <a:pPr algn="just"/>
            <a:r>
              <a:rPr lang="uk-UA" dirty="0" smtClean="0">
                <a:solidFill>
                  <a:schemeClr val="tx1"/>
                </a:solidFill>
              </a:rPr>
              <a:t>3)Енергія газу, розчиненого у нафті:</a:t>
            </a:r>
          </a:p>
          <a:p>
            <a:pPr algn="just"/>
            <a:r>
              <a:rPr lang="ru-RU" dirty="0" smtClean="0">
                <a:solidFill>
                  <a:schemeClr val="tx1"/>
                </a:solidFill>
              </a:rPr>
              <a:t>4) енергія пружності (пружної деформації) рідини (води, </a:t>
            </a:r>
            <a:r>
              <a:rPr lang="ru-RU" dirty="0" err="1" smtClean="0">
                <a:solidFill>
                  <a:schemeClr val="tx1"/>
                </a:solidFill>
              </a:rPr>
              <a:t>нафти</a:t>
            </a:r>
            <a:r>
              <a:rPr lang="ru-RU" dirty="0" smtClean="0">
                <a:solidFill>
                  <a:schemeClr val="tx1"/>
                </a:solidFill>
              </a:rPr>
              <a:t>) </a:t>
            </a:r>
            <a:r>
              <a:rPr lang="ru-RU" dirty="0" err="1" smtClean="0">
                <a:solidFill>
                  <a:schemeClr val="tx1"/>
                </a:solidFill>
              </a:rPr>
              <a:t>і</a:t>
            </a:r>
            <a:r>
              <a:rPr lang="ru-RU" dirty="0" smtClean="0">
                <a:solidFill>
                  <a:schemeClr val="tx1"/>
                </a:solidFill>
              </a:rPr>
              <a:t> породи;</a:t>
            </a:r>
            <a:endParaRPr lang="uk-UA" dirty="0" smtClean="0">
              <a:solidFill>
                <a:schemeClr val="tx1"/>
              </a:solidFill>
            </a:endParaRPr>
          </a:p>
          <a:p>
            <a:pPr algn="just"/>
            <a:r>
              <a:rPr lang="uk-UA" dirty="0" smtClean="0">
                <a:solidFill>
                  <a:schemeClr val="tx1"/>
                </a:solidFill>
              </a:rPr>
              <a:t>5</a:t>
            </a:r>
            <a:r>
              <a:rPr lang="hr-HR" dirty="0" smtClean="0">
                <a:solidFill>
                  <a:schemeClr val="tx1"/>
                </a:solidFill>
              </a:rPr>
              <a:t>) енергія напору (положення) нафти;</a:t>
            </a:r>
            <a:endParaRPr lang="uk-UA" dirty="0" smtClean="0">
              <a:solidFill>
                <a:schemeClr val="tx1"/>
              </a:solidFill>
            </a:endParaRPr>
          </a:p>
          <a:p>
            <a:pPr algn="just"/>
            <a:endParaRPr lang="uk-UA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755576" y="476672"/>
            <a:ext cx="7772400" cy="720080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Типи покладів нафти</a:t>
            </a:r>
            <a:endParaRPr lang="uk-UA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395536" y="4653136"/>
            <a:ext cx="8352928" cy="1634480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uk-UA" dirty="0" smtClean="0">
                <a:solidFill>
                  <a:schemeClr val="tx1"/>
                </a:solidFill>
              </a:rPr>
              <a:t>Різного типу поклади нафти в гідравлічно незамкнутих (1-3) і замкнутих (4-6) пастках: </a:t>
            </a:r>
          </a:p>
          <a:p>
            <a:pPr algn="just"/>
            <a:r>
              <a:rPr lang="uk-UA" dirty="0" smtClean="0">
                <a:solidFill>
                  <a:schemeClr val="tx1"/>
                </a:solidFill>
              </a:rPr>
              <a:t>1 - пластові склепінні нафтові і газонафтові поклади; 2 – масивний  газонафтовий поклад; 3 - нафтова поклад в виступі палеорельефу ; 4 - нафтовий поклад, екранований стратиграфічною незгодою; 5 - нафтовий поклад в пастці первинного  виклинювання колектора; 6 - тектонічно екранований поклад нафти; а - нафта; б - газ; в - вода.</a:t>
            </a:r>
            <a:endParaRPr lang="uk-UA" dirty="0">
              <a:solidFill>
                <a:schemeClr val="tx1"/>
              </a:solidFill>
            </a:endParaRPr>
          </a:p>
        </p:txBody>
      </p:sp>
      <p:pic>
        <p:nvPicPr>
          <p:cNvPr id="296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39752" y="1484784"/>
            <a:ext cx="4762500" cy="288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899592" y="476672"/>
            <a:ext cx="7772400" cy="936103"/>
          </a:xfrm>
        </p:spPr>
        <p:txBody>
          <a:bodyPr>
            <a:noAutofit/>
          </a:bodyPr>
          <a:lstStyle/>
          <a:p>
            <a:r>
              <a:rPr lang="uk-UA" sz="3200" dirty="0" smtClean="0"/>
              <a:t>Режими роботи  нафтових покладів</a:t>
            </a:r>
            <a:endParaRPr lang="uk-UA" sz="3200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611560" y="5085184"/>
            <a:ext cx="8136904" cy="1440160"/>
          </a:xfrm>
        </p:spPr>
        <p:txBody>
          <a:bodyPr>
            <a:normAutofit/>
          </a:bodyPr>
          <a:lstStyle/>
          <a:p>
            <a:pPr algn="just"/>
            <a:endParaRPr lang="uk-UA" dirty="0"/>
          </a:p>
        </p:txBody>
      </p:sp>
      <p:pic>
        <p:nvPicPr>
          <p:cNvPr id="51202" name="Picture 2" descr="rejimi_zaleji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1431213"/>
            <a:ext cx="6696744" cy="501804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827584" y="404664"/>
            <a:ext cx="7772400" cy="1828800"/>
          </a:xfrm>
        </p:spPr>
        <p:txBody>
          <a:bodyPr/>
          <a:lstStyle/>
          <a:p>
            <a:r>
              <a:rPr lang="uk-UA" dirty="0" smtClean="0"/>
              <a:t>Режими роботи нафтових покладів</a:t>
            </a:r>
            <a:endParaRPr lang="uk-UA" dirty="0"/>
          </a:p>
        </p:txBody>
      </p:sp>
      <p:sp>
        <p:nvSpPr>
          <p:cNvPr id="6" name="Подзаголовок 5"/>
          <p:cNvSpPr>
            <a:spLocks noGrp="1"/>
          </p:cNvSpPr>
          <p:nvPr>
            <p:ph type="subTitle" idx="1"/>
          </p:nvPr>
        </p:nvSpPr>
        <p:spPr>
          <a:xfrm>
            <a:off x="539552" y="2564904"/>
            <a:ext cx="7955224" cy="3888432"/>
          </a:xfrm>
        </p:spPr>
        <p:txBody>
          <a:bodyPr>
            <a:normAutofit/>
          </a:bodyPr>
          <a:lstStyle/>
          <a:p>
            <a:pPr algn="just"/>
            <a:r>
              <a:rPr lang="uk-UA" i="1" dirty="0" smtClean="0">
                <a:solidFill>
                  <a:schemeClr val="tx1"/>
                </a:solidFill>
              </a:rPr>
              <a:t>       Режимом роботи покладу</a:t>
            </a:r>
            <a:r>
              <a:rPr lang="uk-UA" dirty="0" smtClean="0">
                <a:solidFill>
                  <a:schemeClr val="tx1"/>
                </a:solidFill>
              </a:rPr>
              <a:t> називають проявлення переважаючого виду пластової енергії в процесі видобування нафти.</a:t>
            </a:r>
          </a:p>
          <a:p>
            <a:pPr algn="just"/>
            <a:r>
              <a:rPr lang="uk-UA" dirty="0" smtClean="0">
                <a:solidFill>
                  <a:schemeClr val="tx1"/>
                </a:solidFill>
              </a:rPr>
              <a:t>        Розрізняють шість </a:t>
            </a:r>
            <a:r>
              <a:rPr lang="uk-UA" dirty="0">
                <a:solidFill>
                  <a:schemeClr val="tx1"/>
                </a:solidFill>
              </a:rPr>
              <a:t>режимів:водонапірний </a:t>
            </a:r>
            <a:r>
              <a:rPr lang="uk-UA" dirty="0" smtClean="0">
                <a:solidFill>
                  <a:schemeClr val="tx1"/>
                </a:solidFill>
              </a:rPr>
              <a:t>пружний</a:t>
            </a:r>
            <a:r>
              <a:rPr lang="uk-UA" dirty="0">
                <a:solidFill>
                  <a:schemeClr val="tx1"/>
                </a:solidFill>
              </a:rPr>
              <a:t>, газонапірний, </a:t>
            </a:r>
            <a:r>
              <a:rPr lang="uk-UA" dirty="0" smtClean="0">
                <a:solidFill>
                  <a:schemeClr val="tx1"/>
                </a:solidFill>
              </a:rPr>
              <a:t>розчиненого газу</a:t>
            </a:r>
            <a:r>
              <a:rPr lang="uk-UA" dirty="0" smtClean="0">
                <a:solidFill>
                  <a:schemeClr val="tx1"/>
                </a:solidFill>
              </a:rPr>
              <a:t>,, </a:t>
            </a:r>
            <a:r>
              <a:rPr lang="uk-UA" dirty="0" smtClean="0">
                <a:solidFill>
                  <a:schemeClr val="tx1"/>
                </a:solidFill>
              </a:rPr>
              <a:t>гравітаційний, мішаний. Такий поділ на режими “у чистому </a:t>
            </a:r>
            <a:r>
              <a:rPr lang="uk-UA" dirty="0" err="1" smtClean="0">
                <a:solidFill>
                  <a:schemeClr val="tx1"/>
                </a:solidFill>
              </a:rPr>
              <a:t>вигляді”</a:t>
            </a:r>
            <a:r>
              <a:rPr lang="uk-UA" dirty="0" smtClean="0">
                <a:solidFill>
                  <a:schemeClr val="tx1"/>
                </a:solidFill>
              </a:rPr>
              <a:t> дуже умовний. Під час реальної розробки родовищ, в основному, спостерігаються мішані режими. Але виділення окремих режимів з позицій видобування нафти уможливлює рельєфніше описати тенденції в зміні умов, за яких працює свердловина</a:t>
            </a:r>
            <a:r>
              <a:rPr lang="uk-UA" dirty="0" smtClean="0"/>
              <a:t>.</a:t>
            </a:r>
            <a:endParaRPr lang="uk-UA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755576" y="332656"/>
            <a:ext cx="7772400" cy="648072"/>
          </a:xfrm>
        </p:spPr>
        <p:txBody>
          <a:bodyPr>
            <a:normAutofit/>
          </a:bodyPr>
          <a:lstStyle/>
          <a:p>
            <a:r>
              <a:rPr lang="hr-HR" sz="3200" dirty="0" smtClean="0"/>
              <a:t>Пружний режим</a:t>
            </a:r>
            <a:endParaRPr lang="uk-UA" sz="3200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611560" y="980728"/>
            <a:ext cx="8208912" cy="5616624"/>
          </a:xfrm>
        </p:spPr>
        <p:txBody>
          <a:bodyPr>
            <a:normAutofit/>
          </a:bodyPr>
          <a:lstStyle/>
          <a:p>
            <a:pPr algn="just"/>
            <a:r>
              <a:rPr lang="uk-UA" i="1" dirty="0" smtClean="0"/>
              <a:t>        </a:t>
            </a:r>
            <a:r>
              <a:rPr lang="hr-HR" i="1" dirty="0" smtClean="0">
                <a:solidFill>
                  <a:schemeClr val="tx1"/>
                </a:solidFill>
              </a:rPr>
              <a:t>Пружний режим</a:t>
            </a:r>
            <a:r>
              <a:rPr lang="hr-HR" dirty="0" smtClean="0">
                <a:solidFill>
                  <a:schemeClr val="tx1"/>
                </a:solidFill>
              </a:rPr>
              <a:t>. Умова пружного режиму – перевищення пластового тиску </a:t>
            </a:r>
            <a:r>
              <a:rPr lang="hr-HR" i="1" dirty="0" smtClean="0">
                <a:solidFill>
                  <a:schemeClr val="tx1"/>
                </a:solidFill>
              </a:rPr>
              <a:t>p</a:t>
            </a:r>
            <a:r>
              <a:rPr lang="hr-HR" baseline="-25000" dirty="0" smtClean="0">
                <a:solidFill>
                  <a:schemeClr val="tx1"/>
                </a:solidFill>
              </a:rPr>
              <a:t>пл</a:t>
            </a:r>
            <a:r>
              <a:rPr lang="hr-HR" dirty="0" smtClean="0">
                <a:solidFill>
                  <a:schemeClr val="tx1"/>
                </a:solidFill>
              </a:rPr>
              <a:t>, точніше тиску </a:t>
            </a:r>
            <a:r>
              <a:rPr lang="uk-UA" dirty="0" smtClean="0">
                <a:solidFill>
                  <a:schemeClr val="tx1"/>
                </a:solidFill>
              </a:rPr>
              <a:t>в у</a:t>
            </a:r>
            <a:r>
              <a:rPr lang="hr-HR" dirty="0" smtClean="0">
                <a:solidFill>
                  <a:schemeClr val="tx1"/>
                </a:solidFill>
              </a:rPr>
              <a:t>сіх точках пласта, над тиском насичення нафти газом </a:t>
            </a:r>
            <a:r>
              <a:rPr lang="hr-HR" i="1" dirty="0" smtClean="0">
                <a:solidFill>
                  <a:schemeClr val="tx1"/>
                </a:solidFill>
              </a:rPr>
              <a:t>p</a:t>
            </a:r>
            <a:r>
              <a:rPr lang="hr-HR" baseline="-25000" dirty="0" smtClean="0">
                <a:solidFill>
                  <a:schemeClr val="tx1"/>
                </a:solidFill>
              </a:rPr>
              <a:t>н</a:t>
            </a:r>
            <a:r>
              <a:rPr lang="hr-HR" dirty="0" smtClean="0">
                <a:solidFill>
                  <a:schemeClr val="tx1"/>
                </a:solidFill>
              </a:rPr>
              <a:t>. При цьому вибійний тиск </a:t>
            </a:r>
            <a:r>
              <a:rPr lang="hr-HR" i="1" dirty="0" smtClean="0">
                <a:solidFill>
                  <a:schemeClr val="tx1"/>
                </a:solidFill>
              </a:rPr>
              <a:t>p</a:t>
            </a:r>
            <a:r>
              <a:rPr lang="hr-HR" baseline="-25000" dirty="0" smtClean="0">
                <a:solidFill>
                  <a:schemeClr val="tx1"/>
                </a:solidFill>
              </a:rPr>
              <a:t>в</a:t>
            </a:r>
            <a:r>
              <a:rPr lang="hr-HR" dirty="0" smtClean="0">
                <a:solidFill>
                  <a:schemeClr val="tx1"/>
                </a:solidFill>
              </a:rPr>
              <a:t> не менший за тиск насичення: </a:t>
            </a:r>
            <a:endParaRPr lang="uk-UA" dirty="0" smtClean="0">
              <a:solidFill>
                <a:schemeClr val="tx1"/>
              </a:solidFill>
            </a:endParaRPr>
          </a:p>
          <a:p>
            <a:pPr algn="just"/>
            <a:r>
              <a:rPr lang="uk-UA" i="1" dirty="0" smtClean="0">
                <a:solidFill>
                  <a:schemeClr val="tx1"/>
                </a:solidFill>
              </a:rPr>
              <a:t>                                                 </a:t>
            </a:r>
            <a:r>
              <a:rPr lang="hr-HR" i="1" dirty="0" smtClean="0">
                <a:solidFill>
                  <a:schemeClr val="tx1"/>
                </a:solidFill>
              </a:rPr>
              <a:t>p</a:t>
            </a:r>
            <a:r>
              <a:rPr lang="hr-HR" baseline="-25000" dirty="0" smtClean="0">
                <a:solidFill>
                  <a:schemeClr val="tx1"/>
                </a:solidFill>
              </a:rPr>
              <a:t>в</a:t>
            </a:r>
            <a:r>
              <a:rPr lang="hr-HR" i="1" baseline="-25000" dirty="0" smtClean="0">
                <a:solidFill>
                  <a:schemeClr val="tx1"/>
                </a:solidFill>
              </a:rPr>
              <a:t> </a:t>
            </a:r>
            <a:r>
              <a:rPr lang="hr-HR" dirty="0" smtClean="0">
                <a:solidFill>
                  <a:schemeClr val="tx1"/>
                </a:solidFill>
                <a:sym typeface="Symbol" panose="05050102010706020507"/>
              </a:rPr>
              <a:t></a:t>
            </a:r>
            <a:r>
              <a:rPr lang="hr-HR" dirty="0" smtClean="0">
                <a:solidFill>
                  <a:schemeClr val="tx1"/>
                </a:solidFill>
              </a:rPr>
              <a:t> </a:t>
            </a:r>
            <a:r>
              <a:rPr lang="hr-HR" i="1" dirty="0" smtClean="0">
                <a:solidFill>
                  <a:schemeClr val="tx1"/>
                </a:solidFill>
              </a:rPr>
              <a:t>p</a:t>
            </a:r>
            <a:r>
              <a:rPr lang="hr-HR" baseline="-25000" dirty="0" smtClean="0">
                <a:solidFill>
                  <a:schemeClr val="tx1"/>
                </a:solidFill>
              </a:rPr>
              <a:t>н</a:t>
            </a:r>
            <a:r>
              <a:rPr lang="hr-HR" dirty="0" smtClean="0">
                <a:solidFill>
                  <a:schemeClr val="tx1"/>
                </a:solidFill>
              </a:rPr>
              <a:t>. </a:t>
            </a:r>
            <a:endParaRPr lang="uk-UA" dirty="0" smtClean="0">
              <a:solidFill>
                <a:schemeClr val="tx1"/>
              </a:solidFill>
            </a:endParaRPr>
          </a:p>
          <a:p>
            <a:pPr algn="just"/>
            <a:r>
              <a:rPr lang="uk-UA" dirty="0" smtClean="0">
                <a:solidFill>
                  <a:schemeClr val="tx1"/>
                </a:solidFill>
              </a:rPr>
              <a:t>         </a:t>
            </a:r>
            <a:r>
              <a:rPr lang="hr-HR" dirty="0" smtClean="0">
                <a:solidFill>
                  <a:schemeClr val="tx1"/>
                </a:solidFill>
              </a:rPr>
              <a:t>Нафта перебуває в однофазному стані. Приплив нафти до свердловин відбувається за рахунок енергії пружності </a:t>
            </a:r>
            <a:r>
              <a:rPr lang="uk-UA" dirty="0" smtClean="0">
                <a:solidFill>
                  <a:schemeClr val="tx1"/>
                </a:solidFill>
              </a:rPr>
              <a:t>(</a:t>
            </a:r>
            <a:r>
              <a:rPr lang="hr-HR" dirty="0" smtClean="0">
                <a:solidFill>
                  <a:schemeClr val="tx1"/>
                </a:solidFill>
              </a:rPr>
              <a:t>пружного розширення</a:t>
            </a:r>
            <a:r>
              <a:rPr lang="uk-UA" dirty="0" smtClean="0">
                <a:solidFill>
                  <a:schemeClr val="tx1"/>
                </a:solidFill>
              </a:rPr>
              <a:t>)</a:t>
            </a:r>
            <a:r>
              <a:rPr lang="hr-HR" dirty="0" smtClean="0">
                <a:solidFill>
                  <a:schemeClr val="tx1"/>
                </a:solidFill>
              </a:rPr>
              <a:t> нафти, зв’язаної води і породи. </a:t>
            </a:r>
            <a:r>
              <a:rPr lang="uk-UA" dirty="0" smtClean="0">
                <a:solidFill>
                  <a:schemeClr val="tx1"/>
                </a:solidFill>
              </a:rPr>
              <a:t>У разі</a:t>
            </a:r>
            <a:r>
              <a:rPr lang="hr-HR" dirty="0" smtClean="0">
                <a:solidFill>
                  <a:schemeClr val="tx1"/>
                </a:solidFill>
              </a:rPr>
              <a:t> зменшенн</a:t>
            </a:r>
            <a:r>
              <a:rPr lang="uk-UA" dirty="0" smtClean="0">
                <a:solidFill>
                  <a:schemeClr val="tx1"/>
                </a:solidFill>
              </a:rPr>
              <a:t>я</a:t>
            </a:r>
            <a:r>
              <a:rPr lang="hr-HR" dirty="0" smtClean="0">
                <a:solidFill>
                  <a:schemeClr val="tx1"/>
                </a:solidFill>
              </a:rPr>
              <a:t> тиску збільшується об’єм нафти і зв’язаної води, зменшується об’єм пор чи тріщин, а відповідний об’єм нафти надходить у свердловини. </a:t>
            </a:r>
            <a:r>
              <a:rPr lang="uk-UA" dirty="0" smtClean="0">
                <a:solidFill>
                  <a:schemeClr val="tx1"/>
                </a:solidFill>
              </a:rPr>
              <a:t>У</a:t>
            </a:r>
            <a:r>
              <a:rPr lang="hr-HR" dirty="0" smtClean="0">
                <a:solidFill>
                  <a:schemeClr val="tx1"/>
                </a:solidFill>
              </a:rPr>
              <a:t> міру розширення депресійних </a:t>
            </a:r>
            <a:r>
              <a:rPr lang="uk-UA" dirty="0" smtClean="0">
                <a:solidFill>
                  <a:schemeClr val="tx1"/>
                </a:solidFill>
              </a:rPr>
              <a:t>лійок</a:t>
            </a:r>
            <a:r>
              <a:rPr lang="hr-HR" dirty="0" smtClean="0">
                <a:solidFill>
                  <a:schemeClr val="tx1"/>
                </a:solidFill>
              </a:rPr>
              <a:t> пружний режим переходить в од</a:t>
            </a:r>
            <a:r>
              <a:rPr lang="uk-UA" dirty="0" smtClean="0">
                <a:solidFill>
                  <a:schemeClr val="tx1"/>
                </a:solidFill>
              </a:rPr>
              <a:t>и</a:t>
            </a:r>
            <a:r>
              <a:rPr lang="hr-HR" dirty="0" smtClean="0">
                <a:solidFill>
                  <a:schemeClr val="tx1"/>
                </a:solidFill>
              </a:rPr>
              <a:t>н із своїх різновид</a:t>
            </a:r>
            <a:r>
              <a:rPr lang="uk-UA" dirty="0" err="1" smtClean="0">
                <a:solidFill>
                  <a:schemeClr val="tx1"/>
                </a:solidFill>
              </a:rPr>
              <a:t>ів</a:t>
            </a:r>
            <a:r>
              <a:rPr lang="hr-HR" dirty="0" smtClean="0">
                <a:solidFill>
                  <a:schemeClr val="tx1"/>
                </a:solidFill>
              </a:rPr>
              <a:t> – у замкн</a:t>
            </a:r>
            <a:r>
              <a:rPr lang="uk-UA" dirty="0" err="1" smtClean="0">
                <a:solidFill>
                  <a:schemeClr val="tx1"/>
                </a:solidFill>
              </a:rPr>
              <a:t>ен</a:t>
            </a:r>
            <a:r>
              <a:rPr lang="hr-HR" dirty="0" smtClean="0">
                <a:solidFill>
                  <a:schemeClr val="tx1"/>
                </a:solidFill>
              </a:rPr>
              <a:t>опружний режим, коли поклад обмежений, або </a:t>
            </a:r>
            <a:r>
              <a:rPr lang="uk-UA" dirty="0" smtClean="0">
                <a:solidFill>
                  <a:schemeClr val="tx1"/>
                </a:solidFill>
              </a:rPr>
              <a:t>в</a:t>
            </a:r>
            <a:r>
              <a:rPr lang="hr-HR" dirty="0" smtClean="0">
                <a:solidFill>
                  <a:schemeClr val="tx1"/>
                </a:solidFill>
              </a:rPr>
              <a:t> пружноводонапірний режим, коли поклад  оточений законтурною водою.</a:t>
            </a:r>
            <a:endParaRPr lang="uk-UA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ctrTitle"/>
          </p:nvPr>
        </p:nvSpPr>
        <p:spPr>
          <a:xfrm>
            <a:off x="827584" y="476672"/>
            <a:ext cx="7772400" cy="792088"/>
          </a:xfrm>
        </p:spPr>
        <p:txBody>
          <a:bodyPr>
            <a:normAutofit/>
          </a:bodyPr>
          <a:lstStyle/>
          <a:p>
            <a:r>
              <a:rPr lang="uk-UA" sz="3200" dirty="0" smtClean="0"/>
              <a:t>Пружний режим</a:t>
            </a:r>
            <a:endParaRPr lang="uk-UA" sz="3200" dirty="0"/>
          </a:p>
        </p:txBody>
      </p:sp>
      <p:sp>
        <p:nvSpPr>
          <p:cNvPr id="7" name="Подзаголовок 6"/>
          <p:cNvSpPr>
            <a:spLocks noGrp="1"/>
          </p:cNvSpPr>
          <p:nvPr>
            <p:ph type="subTitle" idx="1"/>
          </p:nvPr>
        </p:nvSpPr>
        <p:spPr>
          <a:xfrm>
            <a:off x="722376" y="1412776"/>
            <a:ext cx="7772400" cy="4824536"/>
          </a:xfrm>
        </p:spPr>
        <p:txBody>
          <a:bodyPr/>
          <a:lstStyle/>
          <a:p>
            <a:pPr algn="just"/>
            <a:r>
              <a:rPr lang="uk-UA" dirty="0" smtClean="0">
                <a:solidFill>
                  <a:schemeClr val="tx1"/>
                </a:solidFill>
              </a:rPr>
              <a:t>       На</a:t>
            </a:r>
            <a:r>
              <a:rPr lang="hr-HR" dirty="0" smtClean="0">
                <a:solidFill>
                  <a:schemeClr val="tx1"/>
                </a:solidFill>
              </a:rPr>
              <a:t> початк</a:t>
            </a:r>
            <a:r>
              <a:rPr lang="uk-UA" dirty="0" smtClean="0">
                <a:solidFill>
                  <a:schemeClr val="tx1"/>
                </a:solidFill>
              </a:rPr>
              <a:t>у проявлення</a:t>
            </a:r>
            <a:r>
              <a:rPr lang="hr-HR" dirty="0" smtClean="0">
                <a:solidFill>
                  <a:schemeClr val="tx1"/>
                </a:solidFill>
              </a:rPr>
              <a:t> пружного режиму значно знижується тиск </a:t>
            </a:r>
            <a:r>
              <a:rPr lang="uk-UA" dirty="0" smtClean="0">
                <a:solidFill>
                  <a:schemeClr val="tx1"/>
                </a:solidFill>
              </a:rPr>
              <a:t>за</a:t>
            </a:r>
            <a:r>
              <a:rPr lang="hr-HR" dirty="0" smtClean="0">
                <a:solidFill>
                  <a:schemeClr val="tx1"/>
                </a:solidFill>
              </a:rPr>
              <a:t> стало</a:t>
            </a:r>
            <a:r>
              <a:rPr lang="uk-UA" dirty="0" err="1" smtClean="0">
                <a:solidFill>
                  <a:schemeClr val="tx1"/>
                </a:solidFill>
              </a:rPr>
              <a:t>го</a:t>
            </a:r>
            <a:r>
              <a:rPr lang="hr-HR" dirty="0" smtClean="0">
                <a:solidFill>
                  <a:schemeClr val="tx1"/>
                </a:solidFill>
              </a:rPr>
              <a:t> відб</a:t>
            </a:r>
            <a:r>
              <a:rPr lang="uk-UA" dirty="0" smtClean="0">
                <a:solidFill>
                  <a:schemeClr val="tx1"/>
                </a:solidFill>
              </a:rPr>
              <a:t>ирання</a:t>
            </a:r>
            <a:r>
              <a:rPr lang="hr-HR" dirty="0" smtClean="0">
                <a:solidFill>
                  <a:schemeClr val="tx1"/>
                </a:solidFill>
              </a:rPr>
              <a:t> нафти </a:t>
            </a:r>
            <a:r>
              <a:rPr lang="uk-UA" dirty="0" smtClean="0">
                <a:solidFill>
                  <a:schemeClr val="tx1"/>
                </a:solidFill>
              </a:rPr>
              <a:t>(</a:t>
            </a:r>
            <a:r>
              <a:rPr lang="hr-HR" dirty="0" smtClean="0">
                <a:solidFill>
                  <a:schemeClr val="tx1"/>
                </a:solidFill>
              </a:rPr>
              <a:t>або знижується поточний дебіт </a:t>
            </a:r>
            <a:r>
              <a:rPr lang="uk-UA" dirty="0" smtClean="0">
                <a:solidFill>
                  <a:schemeClr val="tx1"/>
                </a:solidFill>
              </a:rPr>
              <a:t>за</a:t>
            </a:r>
            <a:r>
              <a:rPr lang="hr-HR" dirty="0" smtClean="0">
                <a:solidFill>
                  <a:schemeClr val="tx1"/>
                </a:solidFill>
              </a:rPr>
              <a:t> сталого вибійного тиску</a:t>
            </a:r>
            <a:r>
              <a:rPr lang="uk-UA" dirty="0" smtClean="0">
                <a:solidFill>
                  <a:schemeClr val="tx1"/>
                </a:solidFill>
              </a:rPr>
              <a:t>)</a:t>
            </a:r>
            <a:r>
              <a:rPr lang="hr-HR" dirty="0" smtClean="0">
                <a:solidFill>
                  <a:schemeClr val="tx1"/>
                </a:solidFill>
              </a:rPr>
              <a:t>. </a:t>
            </a:r>
            <a:r>
              <a:rPr lang="uk-UA" dirty="0" smtClean="0">
                <a:solidFill>
                  <a:schemeClr val="tx1"/>
                </a:solidFill>
              </a:rPr>
              <a:t>У разі</a:t>
            </a:r>
            <a:r>
              <a:rPr lang="hr-HR" dirty="0" smtClean="0">
                <a:solidFill>
                  <a:schemeClr val="tx1"/>
                </a:solidFill>
              </a:rPr>
              <a:t> переход</a:t>
            </a:r>
            <a:r>
              <a:rPr lang="uk-UA" dirty="0" smtClean="0">
                <a:solidFill>
                  <a:schemeClr val="tx1"/>
                </a:solidFill>
              </a:rPr>
              <a:t>у в</a:t>
            </a:r>
            <a:r>
              <a:rPr lang="hr-HR" dirty="0" smtClean="0">
                <a:solidFill>
                  <a:schemeClr val="tx1"/>
                </a:solidFill>
              </a:rPr>
              <a:t> пружноводонапірний режим темп зменшення вибійного тиску </a:t>
            </a:r>
            <a:r>
              <a:rPr lang="uk-UA" dirty="0" smtClean="0">
                <a:solidFill>
                  <a:schemeClr val="tx1"/>
                </a:solidFill>
              </a:rPr>
              <a:t>(</a:t>
            </a:r>
            <a:r>
              <a:rPr lang="hr-HR" dirty="0" smtClean="0">
                <a:solidFill>
                  <a:schemeClr val="tx1"/>
                </a:solidFill>
              </a:rPr>
              <a:t>чи дебіту</a:t>
            </a:r>
            <a:r>
              <a:rPr lang="uk-UA" dirty="0" smtClean="0">
                <a:solidFill>
                  <a:schemeClr val="tx1"/>
                </a:solidFill>
              </a:rPr>
              <a:t>)</a:t>
            </a:r>
            <a:r>
              <a:rPr lang="hr-HR" dirty="0" smtClean="0">
                <a:solidFill>
                  <a:schemeClr val="tx1"/>
                </a:solidFill>
              </a:rPr>
              <a:t> сповільнюється, а </a:t>
            </a:r>
            <a:r>
              <a:rPr lang="uk-UA" dirty="0" smtClean="0">
                <a:solidFill>
                  <a:schemeClr val="tx1"/>
                </a:solidFill>
              </a:rPr>
              <a:t>за</a:t>
            </a:r>
            <a:r>
              <a:rPr lang="hr-HR" dirty="0" smtClean="0">
                <a:solidFill>
                  <a:schemeClr val="tx1"/>
                </a:solidFill>
              </a:rPr>
              <a:t> посиленн</a:t>
            </a:r>
            <a:r>
              <a:rPr lang="uk-UA" dirty="0" smtClean="0">
                <a:solidFill>
                  <a:schemeClr val="tx1"/>
                </a:solidFill>
              </a:rPr>
              <a:t>я</a:t>
            </a:r>
            <a:r>
              <a:rPr lang="hr-HR" dirty="0" smtClean="0">
                <a:solidFill>
                  <a:schemeClr val="tx1"/>
                </a:solidFill>
              </a:rPr>
              <a:t> ролі енергії напору води вибійний тиск </a:t>
            </a:r>
            <a:r>
              <a:rPr lang="uk-UA" dirty="0" smtClean="0">
                <a:solidFill>
                  <a:schemeClr val="tx1"/>
                </a:solidFill>
              </a:rPr>
              <a:t>(</a:t>
            </a:r>
            <a:r>
              <a:rPr lang="hr-HR" dirty="0" smtClean="0">
                <a:solidFill>
                  <a:schemeClr val="tx1"/>
                </a:solidFill>
              </a:rPr>
              <a:t>чи дебіт</a:t>
            </a:r>
            <a:r>
              <a:rPr lang="uk-UA" dirty="0" smtClean="0">
                <a:solidFill>
                  <a:schemeClr val="tx1"/>
                </a:solidFill>
              </a:rPr>
              <a:t>)</a:t>
            </a:r>
            <a:r>
              <a:rPr lang="hr-HR" dirty="0" smtClean="0">
                <a:solidFill>
                  <a:schemeClr val="tx1"/>
                </a:solidFill>
              </a:rPr>
              <a:t> може стабілізуватися, тобто пружний режим перейде у водонапірний.</a:t>
            </a:r>
            <a:endParaRPr lang="uk-UA" dirty="0" smtClean="0">
              <a:solidFill>
                <a:schemeClr val="tx1"/>
              </a:solidFill>
            </a:endParaRPr>
          </a:p>
          <a:p>
            <a:pPr algn="just"/>
            <a:r>
              <a:rPr lang="uk-UA" dirty="0" smtClean="0">
                <a:solidFill>
                  <a:schemeClr val="tx1"/>
                </a:solidFill>
              </a:rPr>
              <a:t>        Експлуатаційний г</a:t>
            </a:r>
            <a:r>
              <a:rPr lang="hr-HR" dirty="0" smtClean="0">
                <a:solidFill>
                  <a:schemeClr val="tx1"/>
                </a:solidFill>
              </a:rPr>
              <a:t>азовий фактор залишається незміннним на рівні газонасиченості</a:t>
            </a:r>
            <a:r>
              <a:rPr lang="uk-UA" dirty="0" smtClean="0">
                <a:solidFill>
                  <a:schemeClr val="tx1"/>
                </a:solidFill>
              </a:rPr>
              <a:t> (газовмісту) нафти</a:t>
            </a:r>
            <a:r>
              <a:rPr lang="hr-HR" dirty="0" smtClean="0">
                <a:solidFill>
                  <a:schemeClr val="tx1"/>
                </a:solidFill>
              </a:rPr>
              <a:t>. </a:t>
            </a:r>
            <a:r>
              <a:rPr lang="uk-UA" dirty="0" smtClean="0">
                <a:solidFill>
                  <a:schemeClr val="tx1"/>
                </a:solidFill>
              </a:rPr>
              <a:t>У</a:t>
            </a:r>
            <a:r>
              <a:rPr lang="hr-HR" dirty="0" smtClean="0">
                <a:solidFill>
                  <a:schemeClr val="tx1"/>
                </a:solidFill>
              </a:rPr>
              <a:t> міру того, як нафта буде заміщатися водою </a:t>
            </a:r>
            <a:r>
              <a:rPr lang="uk-UA" dirty="0" smtClean="0">
                <a:solidFill>
                  <a:schemeClr val="tx1"/>
                </a:solidFill>
              </a:rPr>
              <a:t>в разі</a:t>
            </a:r>
            <a:r>
              <a:rPr lang="hr-HR" dirty="0" smtClean="0">
                <a:solidFill>
                  <a:schemeClr val="tx1"/>
                </a:solidFill>
              </a:rPr>
              <a:t> пружноводонапірно</a:t>
            </a:r>
            <a:r>
              <a:rPr lang="uk-UA" dirty="0" smtClean="0">
                <a:solidFill>
                  <a:schemeClr val="tx1"/>
                </a:solidFill>
              </a:rPr>
              <a:t>го</a:t>
            </a:r>
            <a:r>
              <a:rPr lang="hr-HR" dirty="0" smtClean="0">
                <a:solidFill>
                  <a:schemeClr val="tx1"/>
                </a:solidFill>
              </a:rPr>
              <a:t> режим</a:t>
            </a:r>
            <a:r>
              <a:rPr lang="uk-UA" dirty="0" smtClean="0">
                <a:solidFill>
                  <a:schemeClr val="tx1"/>
                </a:solidFill>
              </a:rPr>
              <a:t>у</a:t>
            </a:r>
            <a:r>
              <a:rPr lang="hr-HR" dirty="0" smtClean="0">
                <a:solidFill>
                  <a:schemeClr val="tx1"/>
                </a:solidFill>
              </a:rPr>
              <a:t>, </a:t>
            </a:r>
            <a:r>
              <a:rPr lang="uk-UA" dirty="0" smtClean="0">
                <a:solidFill>
                  <a:schemeClr val="tx1"/>
                </a:solidFill>
              </a:rPr>
              <a:t>в</a:t>
            </a:r>
            <a:r>
              <a:rPr lang="hr-HR" dirty="0" smtClean="0">
                <a:solidFill>
                  <a:schemeClr val="tx1"/>
                </a:solidFill>
              </a:rPr>
              <a:t> продукції свердловин появиться вода і зростатиме обводненість продукції.</a:t>
            </a:r>
            <a:endParaRPr lang="uk-UA" dirty="0" smtClean="0">
              <a:solidFill>
                <a:schemeClr val="tx1"/>
              </a:solidFill>
            </a:endParaRPr>
          </a:p>
          <a:p>
            <a:pPr algn="just"/>
            <a:r>
              <a:rPr lang="uk-UA" dirty="0" smtClean="0">
                <a:solidFill>
                  <a:schemeClr val="tx1"/>
                </a:solidFill>
              </a:rPr>
              <a:t>          Пружний режим проявляється завжди.</a:t>
            </a:r>
          </a:p>
          <a:p>
            <a:endParaRPr lang="uk-UA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2681</TotalTime>
  <Words>2248</Words>
  <Application>Microsoft Office PowerPoint</Application>
  <PresentationFormat>Екран (4:3)</PresentationFormat>
  <Paragraphs>97</Paragraphs>
  <Slides>26</Slides>
  <Notes>1</Notes>
  <HiddenSlides>0</HiddenSlides>
  <MMClips>0</MMClips>
  <ScaleCrop>false</ScaleCrop>
  <HeadingPairs>
    <vt:vector size="6" baseType="variant">
      <vt:variant>
        <vt:lpstr>Тема</vt:lpstr>
      </vt:variant>
      <vt:variant>
        <vt:i4>2</vt:i4>
      </vt:variant>
      <vt:variant>
        <vt:lpstr>Вбудовані сервери OLE</vt:lpstr>
      </vt:variant>
      <vt:variant>
        <vt:i4>1</vt:i4>
      </vt:variant>
      <vt:variant>
        <vt:lpstr>Заголовки слайдів</vt:lpstr>
      </vt:variant>
      <vt:variant>
        <vt:i4>26</vt:i4>
      </vt:variant>
    </vt:vector>
  </HeadingPairs>
  <TitlesOfParts>
    <vt:vector size="29" baseType="lpstr">
      <vt:lpstr>Аспект</vt:lpstr>
      <vt:lpstr>1_Аспект</vt:lpstr>
      <vt:lpstr>Equation</vt:lpstr>
      <vt:lpstr>Розробка та експлуатація нафтових родовищ</vt:lpstr>
      <vt:lpstr>    Потенціальна енергія положення      </vt:lpstr>
      <vt:lpstr>Потенцiальна енегія пружної деформації</vt:lpstr>
      <vt:lpstr>Види (джерела) пластової енергії </vt:lpstr>
      <vt:lpstr>Типи покладів нафти</vt:lpstr>
      <vt:lpstr>Режими роботи  нафтових покладів</vt:lpstr>
      <vt:lpstr>Режими роботи нафтових покладів</vt:lpstr>
      <vt:lpstr>Пружний режим</vt:lpstr>
      <vt:lpstr>Пружний режим</vt:lpstr>
      <vt:lpstr>Коефіцієнт об'ємної пружності</vt:lpstr>
      <vt:lpstr>Коефіцієнт об'ємної пружності</vt:lpstr>
      <vt:lpstr>Водонапірний режим</vt:lpstr>
      <vt:lpstr>Продовження слайду </vt:lpstr>
      <vt:lpstr>Газонапірний режим</vt:lpstr>
      <vt:lpstr>Продовження слайду</vt:lpstr>
      <vt:lpstr>Режим розчиненого газу</vt:lpstr>
      <vt:lpstr>Продовження слайду</vt:lpstr>
      <vt:lpstr>Гравітаційний режим</vt:lpstr>
      <vt:lpstr>Мішані режими</vt:lpstr>
      <vt:lpstr>Узагальнення і реалізація режимів роботи</vt:lpstr>
      <vt:lpstr> Нафтовилучення із пластів</vt:lpstr>
      <vt:lpstr>Поточний, кінцевий і проектний коефіцієнти нафтовилучення </vt:lpstr>
      <vt:lpstr>Коефіцієнт нафтовилучення</vt:lpstr>
      <vt:lpstr>Коефіцієнт охоплення</vt:lpstr>
      <vt:lpstr>Коефіцієнт витіснення</vt:lpstr>
      <vt:lpstr>Ефективність режимів роботи</vt:lpstr>
    </vt:vector>
  </TitlesOfParts>
  <Company>Reanimator Extreme Edition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Розробка та експлуатація нафтових родовищ</dc:title>
  <dc:creator>Ivan</dc:creator>
  <cp:lastModifiedBy>Admin</cp:lastModifiedBy>
  <cp:revision>12</cp:revision>
  <dcterms:created xsi:type="dcterms:W3CDTF">2021-02-15T08:32:00Z</dcterms:created>
  <dcterms:modified xsi:type="dcterms:W3CDTF">2025-10-04T03:21:04Z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38E42BD95A9C4F009757D361F4969564_12</vt:lpwstr>
  </property>
  <property fmtid="{D5CDD505-2E9C-101B-9397-08002B2CF9AE}" pid="3" name="KSOProductBuildVer">
    <vt:lpwstr>1033-12.2.0.18911</vt:lpwstr>
  </property>
</Properties>
</file>