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308" r:id="rId3"/>
    <p:sldId id="309" r:id="rId4"/>
    <p:sldId id="310" r:id="rId5"/>
    <p:sldId id="259" r:id="rId6"/>
    <p:sldId id="272" r:id="rId7"/>
    <p:sldId id="273" r:id="rId8"/>
    <p:sldId id="271" r:id="rId9"/>
    <p:sldId id="313" r:id="rId10"/>
    <p:sldId id="452" r:id="rId11"/>
    <p:sldId id="447" r:id="rId12"/>
    <p:sldId id="449" r:id="rId13"/>
    <p:sldId id="263" r:id="rId14"/>
    <p:sldId id="306" r:id="rId15"/>
    <p:sldId id="450" r:id="rId16"/>
    <p:sldId id="453" r:id="rId17"/>
    <p:sldId id="454" r:id="rId18"/>
    <p:sldId id="451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70FDA-D9FE-416E-B16A-66FBEBC93A4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2E9C8181-A152-482D-BDD5-9F97564EE298}">
      <dgm:prSet phldrT="[Текст]"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Вісім факторів визначають успіх змін</a:t>
          </a:r>
        </a:p>
      </dgm:t>
    </dgm:pt>
    <dgm:pt modelId="{0A2D2014-465A-4C5E-BDAB-32310BD93EAF}" type="parTrans" cxnId="{B8D68268-6073-4275-BBB4-9214AC9D8586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1B078-F454-4A61-A517-779F138D8095}" type="sibTrans" cxnId="{B8D68268-6073-4275-BBB4-9214AC9D8586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3B1D9-0EA0-42CC-AE12-48A84F120482}">
      <dgm:prSet phldrT="[Текст]" custT="1"/>
      <dgm:spPr/>
      <dgm:t>
        <a:bodyPr/>
        <a:lstStyle/>
        <a:p>
          <a:r>
            <a:rPr lang="uk-UA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1. Створення/встановлення почуття терміновості</a:t>
          </a:r>
        </a:p>
      </dgm:t>
    </dgm:pt>
    <dgm:pt modelId="{E850C081-EA80-45CC-B411-DE66CA9679A0}" type="parTrans" cxnId="{B3C3623B-BEBD-4E3F-B607-C44725AD6771}">
      <dgm:prSet custT="1"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CAAF3-922E-4385-843D-5B374C31DC58}" type="sibTrans" cxnId="{B3C3623B-BEBD-4E3F-B607-C44725AD6771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E74A8-EA17-4979-BACA-BD1C57FFF0DC}">
      <dgm:prSet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2. Створення/побудова керівної коаліції зі зімн</a:t>
          </a:r>
        </a:p>
      </dgm:t>
    </dgm:pt>
    <dgm:pt modelId="{EC1AEF4B-C1BE-4067-8A3B-93C1F36CCC27}" type="parTrans" cxnId="{D2F39047-70AF-4B86-8CB0-B07FB4DB8AF5}">
      <dgm:prSet custT="1"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904EF-AB0A-4FED-B0B5-D78C43BD2DFB}" type="sibTrans" cxnId="{D2F39047-70AF-4B86-8CB0-B07FB4DB8AF5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9DF71-6E21-4CDC-A122-5FCD6A95B89F}">
      <dgm:prSet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3. Розвиток стратегічного бачення та ініціативи</a:t>
          </a:r>
        </a:p>
      </dgm:t>
    </dgm:pt>
    <dgm:pt modelId="{4DBB842D-3AE2-4371-8365-C92CB3A16589}" type="parTrans" cxnId="{B428E63C-DAE0-439A-9B07-050CAF8AC172}">
      <dgm:prSet custT="1"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989DE-DDB8-4883-AE91-113B5B859188}" type="sibTrans" cxnId="{B428E63C-DAE0-439A-9B07-050CAF8AC172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E6CD5-4CB0-4F14-8E83-25F32E338CFE}">
      <dgm:prSet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4. Повідомлення про бачення змін/запис у добровольчу армію</a:t>
          </a:r>
        </a:p>
      </dgm:t>
    </dgm:pt>
    <dgm:pt modelId="{08E0B08A-2ED3-4AE0-9A11-2F1D1189D9A2}" type="parTrans" cxnId="{48817AE6-C80E-4145-A657-00FAF6FC6A05}">
      <dgm:prSet custT="1"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B8DDF-B2AD-4F52-AFD5-63094BA916C6}" type="sibTrans" cxnId="{48817AE6-C80E-4145-A657-00FAF6FC6A05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6BAA6-88E3-44E3-A5B4-71E3327EE33C}">
      <dgm:prSet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5. Розширення можливостей працівників для широких дій/уможливлення дій шляхом усунення бар’єрів</a:t>
          </a:r>
        </a:p>
      </dgm:t>
    </dgm:pt>
    <dgm:pt modelId="{9D0FEB6D-7A6E-4FCF-A905-F8377A83FEFD}" type="parTrans" cxnId="{8B25329F-D929-4D56-819D-95DA1CC17E83}">
      <dgm:prSet custT="1"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14A47-F6DB-429E-892E-8F66A0CAE8EE}" type="sibTrans" cxnId="{8B25329F-D929-4D56-819D-95DA1CC17E83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B3BF1-1EF0-4C7F-BEFB-452120A85D3E}">
      <dgm:prSet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6. Створення короткострокових успіхів</a:t>
          </a:r>
        </a:p>
      </dgm:t>
    </dgm:pt>
    <dgm:pt modelId="{7A850F78-3B08-4E80-B470-91281DF6DB2C}" type="parTrans" cxnId="{C087B7D4-54F4-46F8-9E5C-67B465923D93}">
      <dgm:prSet custT="1"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8C304-0611-45A1-B937-4B0EF326B80B}" type="sibTrans" cxnId="{C087B7D4-54F4-46F8-9E5C-67B465923D93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AA9BB-F6F1-4BBC-BE5B-7F940C1F6B2E}">
      <dgm:prSet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7. Консолідація здобутків і створення додаткових змін/стійке прискорення</a:t>
          </a:r>
        </a:p>
      </dgm:t>
    </dgm:pt>
    <dgm:pt modelId="{2F5C0441-8B1D-4612-B8FA-FE7EEB8CD743}" type="parTrans" cxnId="{ABCA2393-E2DD-47D1-8166-FCD1D55E031A}">
      <dgm:prSet custT="1"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767FF-C535-4E9F-B680-5E4156E4E7AC}" type="sibTrans" cxnId="{ABCA2393-E2DD-47D1-8166-FCD1D55E031A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B53BC0-E45C-475A-95A6-8D919A313E28}">
      <dgm:prSet custT="1"/>
      <dgm:spPr/>
      <dgm:t>
        <a:bodyPr/>
        <a:lstStyle/>
        <a:p>
          <a:r>
            <a:rPr lang="uk-UA" sz="1200">
              <a:latin typeface="Times New Roman" panose="02020603050405020304" pitchFamily="18" charset="0"/>
              <a:cs typeface="Times New Roman" panose="02020603050405020304" pitchFamily="18" charset="0"/>
            </a:rPr>
            <a:t>8. Закріплення нових підходів у культурних/Інституціоналізація нового підходу</a:t>
          </a:r>
        </a:p>
      </dgm:t>
    </dgm:pt>
    <dgm:pt modelId="{531FEEC5-BBAC-4AB3-A890-9EA9F6F1AAA9}" type="parTrans" cxnId="{F813A7F8-7272-4CB6-9E73-08203362D634}">
      <dgm:prSet custT="1"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E53D3-4107-4862-B2F6-B5113795DF2B}" type="sibTrans" cxnId="{F813A7F8-7272-4CB6-9E73-08203362D634}">
      <dgm:prSet/>
      <dgm:spPr/>
      <dgm:t>
        <a:bodyPr/>
        <a:lstStyle/>
        <a:p>
          <a:endParaRPr lang="uk-UA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F9770-422D-4588-8188-2C511454C2AE}" type="pres">
      <dgm:prSet presAssocID="{6D170FDA-D9FE-416E-B16A-66FBEBC93A4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DD390A8-AAA0-4589-B4A1-DC602C667408}" type="pres">
      <dgm:prSet presAssocID="{2E9C8181-A152-482D-BDD5-9F97564EE298}" presName="root1" presStyleCnt="0"/>
      <dgm:spPr/>
    </dgm:pt>
    <dgm:pt modelId="{F59E081F-C5C0-43B0-A939-438C525F5B7D}" type="pres">
      <dgm:prSet presAssocID="{2E9C8181-A152-482D-BDD5-9F97564EE298}" presName="LevelOneTextNode" presStyleLbl="node0" presStyleIdx="0" presStyleCnt="1" custScaleX="131046" custScaleY="133319" custLinFactX="-100000" custLinFactNeighborX="-116372">
        <dgm:presLayoutVars>
          <dgm:chPref val="3"/>
        </dgm:presLayoutVars>
      </dgm:prSet>
      <dgm:spPr/>
    </dgm:pt>
    <dgm:pt modelId="{DE7FE36B-9334-41F4-AA41-CF479BD873FE}" type="pres">
      <dgm:prSet presAssocID="{2E9C8181-A152-482D-BDD5-9F97564EE298}" presName="level2hierChild" presStyleCnt="0"/>
      <dgm:spPr/>
    </dgm:pt>
    <dgm:pt modelId="{284C8858-10C2-4741-9246-AAEDBA6D9A77}" type="pres">
      <dgm:prSet presAssocID="{E850C081-EA80-45CC-B411-DE66CA9679A0}" presName="conn2-1" presStyleLbl="parChTrans1D2" presStyleIdx="0" presStyleCnt="8"/>
      <dgm:spPr/>
    </dgm:pt>
    <dgm:pt modelId="{17285A13-3881-4622-9E00-9542E85B4F8E}" type="pres">
      <dgm:prSet presAssocID="{E850C081-EA80-45CC-B411-DE66CA9679A0}" presName="connTx" presStyleLbl="parChTrans1D2" presStyleIdx="0" presStyleCnt="8"/>
      <dgm:spPr/>
    </dgm:pt>
    <dgm:pt modelId="{C2319F64-A3EA-49DE-A012-28A3FECAC2A2}" type="pres">
      <dgm:prSet presAssocID="{1B53B1D9-0EA0-42CC-AE12-48A84F120482}" presName="root2" presStyleCnt="0"/>
      <dgm:spPr/>
    </dgm:pt>
    <dgm:pt modelId="{EB24AE5F-C709-426B-BC30-DFA6A27A6568}" type="pres">
      <dgm:prSet presAssocID="{1B53B1D9-0EA0-42CC-AE12-48A84F120482}" presName="LevelTwoTextNode" presStyleLbl="node2" presStyleIdx="0" presStyleCnt="8" custScaleX="333738" custLinFactNeighborX="-22311" custLinFactNeighborY="13433">
        <dgm:presLayoutVars>
          <dgm:chPref val="3"/>
        </dgm:presLayoutVars>
      </dgm:prSet>
      <dgm:spPr/>
    </dgm:pt>
    <dgm:pt modelId="{A7DE2D42-F862-404A-80A4-043CCFD75B8A}" type="pres">
      <dgm:prSet presAssocID="{1B53B1D9-0EA0-42CC-AE12-48A84F120482}" presName="level3hierChild" presStyleCnt="0"/>
      <dgm:spPr/>
    </dgm:pt>
    <dgm:pt modelId="{825EA915-3686-4E3C-9FA4-DFF578AB8764}" type="pres">
      <dgm:prSet presAssocID="{EC1AEF4B-C1BE-4067-8A3B-93C1F36CCC27}" presName="conn2-1" presStyleLbl="parChTrans1D2" presStyleIdx="1" presStyleCnt="8"/>
      <dgm:spPr/>
    </dgm:pt>
    <dgm:pt modelId="{1D6CE82F-7A47-4656-8F46-73C0725914E2}" type="pres">
      <dgm:prSet presAssocID="{EC1AEF4B-C1BE-4067-8A3B-93C1F36CCC27}" presName="connTx" presStyleLbl="parChTrans1D2" presStyleIdx="1" presStyleCnt="8"/>
      <dgm:spPr/>
    </dgm:pt>
    <dgm:pt modelId="{2DCBF4AE-ED00-4647-B1E8-63536C9745A9}" type="pres">
      <dgm:prSet presAssocID="{649E74A8-EA17-4979-BACA-BD1C57FFF0DC}" presName="root2" presStyleCnt="0"/>
      <dgm:spPr/>
    </dgm:pt>
    <dgm:pt modelId="{6B465FA8-0AA9-4E89-B599-C802F9B3B955}" type="pres">
      <dgm:prSet presAssocID="{649E74A8-EA17-4979-BACA-BD1C57FFF0DC}" presName="LevelTwoTextNode" presStyleLbl="node2" presStyleIdx="1" presStyleCnt="8" custScaleX="335527" custLinFactNeighborX="-22311" custLinFactNeighborY="13433">
        <dgm:presLayoutVars>
          <dgm:chPref val="3"/>
        </dgm:presLayoutVars>
      </dgm:prSet>
      <dgm:spPr/>
    </dgm:pt>
    <dgm:pt modelId="{9BB7EC91-BC47-4698-B156-A6A55A8FC866}" type="pres">
      <dgm:prSet presAssocID="{649E74A8-EA17-4979-BACA-BD1C57FFF0DC}" presName="level3hierChild" presStyleCnt="0"/>
      <dgm:spPr/>
    </dgm:pt>
    <dgm:pt modelId="{07792E19-5A17-4427-9375-A3CD8EEFA8AC}" type="pres">
      <dgm:prSet presAssocID="{4DBB842D-3AE2-4371-8365-C92CB3A16589}" presName="conn2-1" presStyleLbl="parChTrans1D2" presStyleIdx="2" presStyleCnt="8"/>
      <dgm:spPr/>
    </dgm:pt>
    <dgm:pt modelId="{BFFF1090-826D-4912-97DA-66D3F53FBEA7}" type="pres">
      <dgm:prSet presAssocID="{4DBB842D-3AE2-4371-8365-C92CB3A16589}" presName="connTx" presStyleLbl="parChTrans1D2" presStyleIdx="2" presStyleCnt="8"/>
      <dgm:spPr/>
    </dgm:pt>
    <dgm:pt modelId="{A1A1C4B0-48B7-4264-B91D-198BA463CDAD}" type="pres">
      <dgm:prSet presAssocID="{6699DF71-6E21-4CDC-A122-5FCD6A95B89F}" presName="root2" presStyleCnt="0"/>
      <dgm:spPr/>
    </dgm:pt>
    <dgm:pt modelId="{C9092103-034F-4C5B-99AF-51AF35B4FA85}" type="pres">
      <dgm:prSet presAssocID="{6699DF71-6E21-4CDC-A122-5FCD6A95B89F}" presName="LevelTwoTextNode" presStyleLbl="node2" presStyleIdx="2" presStyleCnt="8" custScaleX="331947" custLinFactNeighborX="-22311" custLinFactNeighborY="13433">
        <dgm:presLayoutVars>
          <dgm:chPref val="3"/>
        </dgm:presLayoutVars>
      </dgm:prSet>
      <dgm:spPr/>
    </dgm:pt>
    <dgm:pt modelId="{C5232064-94D2-456A-8F42-2667EF71D37C}" type="pres">
      <dgm:prSet presAssocID="{6699DF71-6E21-4CDC-A122-5FCD6A95B89F}" presName="level3hierChild" presStyleCnt="0"/>
      <dgm:spPr/>
    </dgm:pt>
    <dgm:pt modelId="{433B0AF9-DD1C-4F7C-B2DA-7827A9DA0CA9}" type="pres">
      <dgm:prSet presAssocID="{08E0B08A-2ED3-4AE0-9A11-2F1D1189D9A2}" presName="conn2-1" presStyleLbl="parChTrans1D2" presStyleIdx="3" presStyleCnt="8"/>
      <dgm:spPr/>
    </dgm:pt>
    <dgm:pt modelId="{C8E50234-D954-41FF-A446-66601FE3BB48}" type="pres">
      <dgm:prSet presAssocID="{08E0B08A-2ED3-4AE0-9A11-2F1D1189D9A2}" presName="connTx" presStyleLbl="parChTrans1D2" presStyleIdx="3" presStyleCnt="8"/>
      <dgm:spPr/>
    </dgm:pt>
    <dgm:pt modelId="{5F3265C3-7262-47A4-9BA7-64573EA5CEA1}" type="pres">
      <dgm:prSet presAssocID="{7F3E6CD5-4CB0-4F14-8E83-25F32E338CFE}" presName="root2" presStyleCnt="0"/>
      <dgm:spPr/>
    </dgm:pt>
    <dgm:pt modelId="{5A359030-786E-4465-B661-F45F1C93CB09}" type="pres">
      <dgm:prSet presAssocID="{7F3E6CD5-4CB0-4F14-8E83-25F32E338CFE}" presName="LevelTwoTextNode" presStyleLbl="node2" presStyleIdx="3" presStyleCnt="8" custScaleX="333625" custLinFactNeighborX="-22311" custLinFactNeighborY="13433">
        <dgm:presLayoutVars>
          <dgm:chPref val="3"/>
        </dgm:presLayoutVars>
      </dgm:prSet>
      <dgm:spPr/>
    </dgm:pt>
    <dgm:pt modelId="{C04EEFFC-DEAF-40F0-860D-50706DC5684F}" type="pres">
      <dgm:prSet presAssocID="{7F3E6CD5-4CB0-4F14-8E83-25F32E338CFE}" presName="level3hierChild" presStyleCnt="0"/>
      <dgm:spPr/>
    </dgm:pt>
    <dgm:pt modelId="{F3A36642-C4CA-4C35-AB24-3417317F8793}" type="pres">
      <dgm:prSet presAssocID="{9D0FEB6D-7A6E-4FCF-A905-F8377A83FEFD}" presName="conn2-1" presStyleLbl="parChTrans1D2" presStyleIdx="4" presStyleCnt="8"/>
      <dgm:spPr/>
    </dgm:pt>
    <dgm:pt modelId="{B8F902D0-4379-4AB8-9D55-33E420AE0107}" type="pres">
      <dgm:prSet presAssocID="{9D0FEB6D-7A6E-4FCF-A905-F8377A83FEFD}" presName="connTx" presStyleLbl="parChTrans1D2" presStyleIdx="4" presStyleCnt="8"/>
      <dgm:spPr/>
    </dgm:pt>
    <dgm:pt modelId="{E05ED83F-6C46-4A9E-A15A-B6A1E980C5F0}" type="pres">
      <dgm:prSet presAssocID="{FD86BAA6-88E3-44E3-A5B4-71E3327EE33C}" presName="root2" presStyleCnt="0"/>
      <dgm:spPr/>
    </dgm:pt>
    <dgm:pt modelId="{D05C4C12-1517-4E04-B286-ACDA0223408C}" type="pres">
      <dgm:prSet presAssocID="{FD86BAA6-88E3-44E3-A5B4-71E3327EE33C}" presName="LevelTwoTextNode" presStyleLbl="node2" presStyleIdx="4" presStyleCnt="8" custScaleX="331836" custLinFactNeighborX="-22311" custLinFactNeighborY="13433">
        <dgm:presLayoutVars>
          <dgm:chPref val="3"/>
        </dgm:presLayoutVars>
      </dgm:prSet>
      <dgm:spPr/>
    </dgm:pt>
    <dgm:pt modelId="{61A35EC9-1992-4B1E-91F3-8DEB90E5BADB}" type="pres">
      <dgm:prSet presAssocID="{FD86BAA6-88E3-44E3-A5B4-71E3327EE33C}" presName="level3hierChild" presStyleCnt="0"/>
      <dgm:spPr/>
    </dgm:pt>
    <dgm:pt modelId="{1FC9D31B-77E2-426F-BBE9-C3BB83B005E6}" type="pres">
      <dgm:prSet presAssocID="{7A850F78-3B08-4E80-B470-91281DF6DB2C}" presName="conn2-1" presStyleLbl="parChTrans1D2" presStyleIdx="5" presStyleCnt="8"/>
      <dgm:spPr/>
    </dgm:pt>
    <dgm:pt modelId="{314029F4-3416-4FE2-B706-2C7FB4C4DD5D}" type="pres">
      <dgm:prSet presAssocID="{7A850F78-3B08-4E80-B470-91281DF6DB2C}" presName="connTx" presStyleLbl="parChTrans1D2" presStyleIdx="5" presStyleCnt="8"/>
      <dgm:spPr/>
    </dgm:pt>
    <dgm:pt modelId="{FFA41AC6-7A70-4021-BA1E-A9EA28CE7EDF}" type="pres">
      <dgm:prSet presAssocID="{8D7B3BF1-1EF0-4C7F-BEFB-452120A85D3E}" presName="root2" presStyleCnt="0"/>
      <dgm:spPr/>
    </dgm:pt>
    <dgm:pt modelId="{79D6372B-2FB7-457A-A461-E5D4993BD12C}" type="pres">
      <dgm:prSet presAssocID="{8D7B3BF1-1EF0-4C7F-BEFB-452120A85D3E}" presName="LevelTwoTextNode" presStyleLbl="node2" presStyleIdx="5" presStyleCnt="8" custScaleX="331151" custLinFactNeighborX="-22311" custLinFactNeighborY="13433">
        <dgm:presLayoutVars>
          <dgm:chPref val="3"/>
        </dgm:presLayoutVars>
      </dgm:prSet>
      <dgm:spPr/>
    </dgm:pt>
    <dgm:pt modelId="{433DBD7C-C6D6-4F27-89DC-3FD667414083}" type="pres">
      <dgm:prSet presAssocID="{8D7B3BF1-1EF0-4C7F-BEFB-452120A85D3E}" presName="level3hierChild" presStyleCnt="0"/>
      <dgm:spPr/>
    </dgm:pt>
    <dgm:pt modelId="{AECE9C3D-E6E9-4F0F-9565-D8E63D72AC16}" type="pres">
      <dgm:prSet presAssocID="{2F5C0441-8B1D-4612-B8FA-FE7EEB8CD743}" presName="conn2-1" presStyleLbl="parChTrans1D2" presStyleIdx="6" presStyleCnt="8"/>
      <dgm:spPr/>
    </dgm:pt>
    <dgm:pt modelId="{90AE7293-4D85-4000-88C5-B09419A24397}" type="pres">
      <dgm:prSet presAssocID="{2F5C0441-8B1D-4612-B8FA-FE7EEB8CD743}" presName="connTx" presStyleLbl="parChTrans1D2" presStyleIdx="6" presStyleCnt="8"/>
      <dgm:spPr/>
    </dgm:pt>
    <dgm:pt modelId="{C1255B8C-AE84-4B7D-BCAB-EE4DADC52617}" type="pres">
      <dgm:prSet presAssocID="{232AA9BB-F6F1-4BBC-BE5B-7F940C1F6B2E}" presName="root2" presStyleCnt="0"/>
      <dgm:spPr/>
    </dgm:pt>
    <dgm:pt modelId="{6049C448-DDE4-458C-868C-DE13B8F9571B}" type="pres">
      <dgm:prSet presAssocID="{232AA9BB-F6F1-4BBC-BE5B-7F940C1F6B2E}" presName="LevelTwoTextNode" presStyleLbl="node2" presStyleIdx="6" presStyleCnt="8" custScaleX="327571" custLinFactNeighborX="-22311" custLinFactNeighborY="13433">
        <dgm:presLayoutVars>
          <dgm:chPref val="3"/>
        </dgm:presLayoutVars>
      </dgm:prSet>
      <dgm:spPr/>
    </dgm:pt>
    <dgm:pt modelId="{FD35FBEE-DBAE-466B-BDE0-260D0FA828B7}" type="pres">
      <dgm:prSet presAssocID="{232AA9BB-F6F1-4BBC-BE5B-7F940C1F6B2E}" presName="level3hierChild" presStyleCnt="0"/>
      <dgm:spPr/>
    </dgm:pt>
    <dgm:pt modelId="{EEF3CD9E-E8EA-48D2-8446-0A4DD6F87B86}" type="pres">
      <dgm:prSet presAssocID="{531FEEC5-BBAC-4AB3-A890-9EA9F6F1AAA9}" presName="conn2-1" presStyleLbl="parChTrans1D2" presStyleIdx="7" presStyleCnt="8"/>
      <dgm:spPr/>
    </dgm:pt>
    <dgm:pt modelId="{0E9721C5-7A65-4733-B197-53CCA47C6206}" type="pres">
      <dgm:prSet presAssocID="{531FEEC5-BBAC-4AB3-A890-9EA9F6F1AAA9}" presName="connTx" presStyleLbl="parChTrans1D2" presStyleIdx="7" presStyleCnt="8"/>
      <dgm:spPr/>
    </dgm:pt>
    <dgm:pt modelId="{652E819F-C0FE-4496-A60D-EB990ECCA2BA}" type="pres">
      <dgm:prSet presAssocID="{E6B53BC0-E45C-475A-95A6-8D919A313E28}" presName="root2" presStyleCnt="0"/>
      <dgm:spPr/>
    </dgm:pt>
    <dgm:pt modelId="{AA4752E7-C556-4F5B-979B-FDD851072721}" type="pres">
      <dgm:prSet presAssocID="{E6B53BC0-E45C-475A-95A6-8D919A313E28}" presName="LevelTwoTextNode" presStyleLbl="node2" presStyleIdx="7" presStyleCnt="8" custScaleX="332941" custLinFactNeighborX="-22311" custLinFactNeighborY="13433">
        <dgm:presLayoutVars>
          <dgm:chPref val="3"/>
        </dgm:presLayoutVars>
      </dgm:prSet>
      <dgm:spPr/>
    </dgm:pt>
    <dgm:pt modelId="{463655D0-7FD4-4F6F-AC77-C5E448F86B17}" type="pres">
      <dgm:prSet presAssocID="{E6B53BC0-E45C-475A-95A6-8D919A313E28}" presName="level3hierChild" presStyleCnt="0"/>
      <dgm:spPr/>
    </dgm:pt>
  </dgm:ptLst>
  <dgm:cxnLst>
    <dgm:cxn modelId="{9B086408-CF30-4C37-A97E-0212DB35C1E8}" type="presOf" srcId="{7F3E6CD5-4CB0-4F14-8E83-25F32E338CFE}" destId="{5A359030-786E-4465-B661-F45F1C93CB09}" srcOrd="0" destOrd="0" presId="urn:microsoft.com/office/officeart/2008/layout/HorizontalMultiLevelHierarchy"/>
    <dgm:cxn modelId="{0132720A-EEB9-401D-BF7B-5481B0B04732}" type="presOf" srcId="{649E74A8-EA17-4979-BACA-BD1C57FFF0DC}" destId="{6B465FA8-0AA9-4E89-B599-C802F9B3B955}" srcOrd="0" destOrd="0" presId="urn:microsoft.com/office/officeart/2008/layout/HorizontalMultiLevelHierarchy"/>
    <dgm:cxn modelId="{41AC620D-3CE9-4C5F-A99E-D69C92F734AC}" type="presOf" srcId="{2F5C0441-8B1D-4612-B8FA-FE7EEB8CD743}" destId="{90AE7293-4D85-4000-88C5-B09419A24397}" srcOrd="1" destOrd="0" presId="urn:microsoft.com/office/officeart/2008/layout/HorizontalMultiLevelHierarchy"/>
    <dgm:cxn modelId="{AF64F810-BEAA-4676-B64C-EBF0CC221B7A}" type="presOf" srcId="{FD86BAA6-88E3-44E3-A5B4-71E3327EE33C}" destId="{D05C4C12-1517-4E04-B286-ACDA0223408C}" srcOrd="0" destOrd="0" presId="urn:microsoft.com/office/officeart/2008/layout/HorizontalMultiLevelHierarchy"/>
    <dgm:cxn modelId="{B3C3623B-BEBD-4E3F-B607-C44725AD6771}" srcId="{2E9C8181-A152-482D-BDD5-9F97564EE298}" destId="{1B53B1D9-0EA0-42CC-AE12-48A84F120482}" srcOrd="0" destOrd="0" parTransId="{E850C081-EA80-45CC-B411-DE66CA9679A0}" sibTransId="{B54CAAF3-922E-4385-843D-5B374C31DC58}"/>
    <dgm:cxn modelId="{B428E63C-DAE0-439A-9B07-050CAF8AC172}" srcId="{2E9C8181-A152-482D-BDD5-9F97564EE298}" destId="{6699DF71-6E21-4CDC-A122-5FCD6A95B89F}" srcOrd="2" destOrd="0" parTransId="{4DBB842D-3AE2-4371-8365-C92CB3A16589}" sibTransId="{97D989DE-DDB8-4883-AE91-113B5B859188}"/>
    <dgm:cxn modelId="{D2F39047-70AF-4B86-8CB0-B07FB4DB8AF5}" srcId="{2E9C8181-A152-482D-BDD5-9F97564EE298}" destId="{649E74A8-EA17-4979-BACA-BD1C57FFF0DC}" srcOrd="1" destOrd="0" parTransId="{EC1AEF4B-C1BE-4067-8A3B-93C1F36CCC27}" sibTransId="{BA0904EF-AB0A-4FED-B0B5-D78C43BD2DFB}"/>
    <dgm:cxn modelId="{B8D68268-6073-4275-BBB4-9214AC9D8586}" srcId="{6D170FDA-D9FE-416E-B16A-66FBEBC93A45}" destId="{2E9C8181-A152-482D-BDD5-9F97564EE298}" srcOrd="0" destOrd="0" parTransId="{0A2D2014-465A-4C5E-BDAB-32310BD93EAF}" sibTransId="{AB71B078-F454-4A61-A517-779F138D8095}"/>
    <dgm:cxn modelId="{A3770E53-1CC8-4BDB-A686-8B2DE656AD25}" type="presOf" srcId="{4DBB842D-3AE2-4371-8365-C92CB3A16589}" destId="{07792E19-5A17-4427-9375-A3CD8EEFA8AC}" srcOrd="0" destOrd="0" presId="urn:microsoft.com/office/officeart/2008/layout/HorizontalMultiLevelHierarchy"/>
    <dgm:cxn modelId="{75EC6A73-81FE-4BBB-9A02-86CB32930ED5}" type="presOf" srcId="{7A850F78-3B08-4E80-B470-91281DF6DB2C}" destId="{1FC9D31B-77E2-426F-BBE9-C3BB83B005E6}" srcOrd="0" destOrd="0" presId="urn:microsoft.com/office/officeart/2008/layout/HorizontalMultiLevelHierarchy"/>
    <dgm:cxn modelId="{C6C47373-457A-4C96-A444-C9668B66FA0C}" type="presOf" srcId="{8D7B3BF1-1EF0-4C7F-BEFB-452120A85D3E}" destId="{79D6372B-2FB7-457A-A461-E5D4993BD12C}" srcOrd="0" destOrd="0" presId="urn:microsoft.com/office/officeart/2008/layout/HorizontalMultiLevelHierarchy"/>
    <dgm:cxn modelId="{2492637B-397F-4181-B012-465D14F91458}" type="presOf" srcId="{08E0B08A-2ED3-4AE0-9A11-2F1D1189D9A2}" destId="{433B0AF9-DD1C-4F7C-B2DA-7827A9DA0CA9}" srcOrd="0" destOrd="0" presId="urn:microsoft.com/office/officeart/2008/layout/HorizontalMultiLevelHierarchy"/>
    <dgm:cxn modelId="{854E3280-7110-4E94-BFAD-1039D79ABD20}" type="presOf" srcId="{1B53B1D9-0EA0-42CC-AE12-48A84F120482}" destId="{EB24AE5F-C709-426B-BC30-DFA6A27A6568}" srcOrd="0" destOrd="0" presId="urn:microsoft.com/office/officeart/2008/layout/HorizontalMultiLevelHierarchy"/>
    <dgm:cxn modelId="{FB24A485-F7B1-4463-AC12-502C2494AC16}" type="presOf" srcId="{6D170FDA-D9FE-416E-B16A-66FBEBC93A45}" destId="{C45F9770-422D-4588-8188-2C511454C2AE}" srcOrd="0" destOrd="0" presId="urn:microsoft.com/office/officeart/2008/layout/HorizontalMultiLevelHierarchy"/>
    <dgm:cxn modelId="{DC6A4987-8A57-44A7-A675-0D3B41E6153B}" type="presOf" srcId="{531FEEC5-BBAC-4AB3-A890-9EA9F6F1AAA9}" destId="{0E9721C5-7A65-4733-B197-53CCA47C6206}" srcOrd="1" destOrd="0" presId="urn:microsoft.com/office/officeart/2008/layout/HorizontalMultiLevelHierarchy"/>
    <dgm:cxn modelId="{1517638C-E346-4B5C-922A-136923973D17}" type="presOf" srcId="{E850C081-EA80-45CC-B411-DE66CA9679A0}" destId="{17285A13-3881-4622-9E00-9542E85B4F8E}" srcOrd="1" destOrd="0" presId="urn:microsoft.com/office/officeart/2008/layout/HorizontalMultiLevelHierarchy"/>
    <dgm:cxn modelId="{ABCA2393-E2DD-47D1-8166-FCD1D55E031A}" srcId="{2E9C8181-A152-482D-BDD5-9F97564EE298}" destId="{232AA9BB-F6F1-4BBC-BE5B-7F940C1F6B2E}" srcOrd="6" destOrd="0" parTransId="{2F5C0441-8B1D-4612-B8FA-FE7EEB8CD743}" sibTransId="{B55767FF-C535-4E9F-B680-5E4156E4E7AC}"/>
    <dgm:cxn modelId="{983D8196-FF63-484E-9558-833AF5BC25E8}" type="presOf" srcId="{531FEEC5-BBAC-4AB3-A890-9EA9F6F1AAA9}" destId="{EEF3CD9E-E8EA-48D2-8446-0A4DD6F87B86}" srcOrd="0" destOrd="0" presId="urn:microsoft.com/office/officeart/2008/layout/HorizontalMultiLevelHierarchy"/>
    <dgm:cxn modelId="{1F55DD9A-46DF-4B10-AC27-ADCE3F91F88F}" type="presOf" srcId="{E850C081-EA80-45CC-B411-DE66CA9679A0}" destId="{284C8858-10C2-4741-9246-AAEDBA6D9A77}" srcOrd="0" destOrd="0" presId="urn:microsoft.com/office/officeart/2008/layout/HorizontalMultiLevelHierarchy"/>
    <dgm:cxn modelId="{8B25329F-D929-4D56-819D-95DA1CC17E83}" srcId="{2E9C8181-A152-482D-BDD5-9F97564EE298}" destId="{FD86BAA6-88E3-44E3-A5B4-71E3327EE33C}" srcOrd="4" destOrd="0" parTransId="{9D0FEB6D-7A6E-4FCF-A905-F8377A83FEFD}" sibTransId="{9D014A47-F6DB-429E-892E-8F66A0CAE8EE}"/>
    <dgm:cxn modelId="{99F2719F-ED6D-4F42-A417-261C61749B55}" type="presOf" srcId="{232AA9BB-F6F1-4BBC-BE5B-7F940C1F6B2E}" destId="{6049C448-DDE4-458C-868C-DE13B8F9571B}" srcOrd="0" destOrd="0" presId="urn:microsoft.com/office/officeart/2008/layout/HorizontalMultiLevelHierarchy"/>
    <dgm:cxn modelId="{BF2F39A3-D2CD-443F-AD48-C57E51A0DE76}" type="presOf" srcId="{EC1AEF4B-C1BE-4067-8A3B-93C1F36CCC27}" destId="{1D6CE82F-7A47-4656-8F46-73C0725914E2}" srcOrd="1" destOrd="0" presId="urn:microsoft.com/office/officeart/2008/layout/HorizontalMultiLevelHierarchy"/>
    <dgm:cxn modelId="{A0BFDCBD-2495-464A-8D5F-E5BD32722E18}" type="presOf" srcId="{08E0B08A-2ED3-4AE0-9A11-2F1D1189D9A2}" destId="{C8E50234-D954-41FF-A446-66601FE3BB48}" srcOrd="1" destOrd="0" presId="urn:microsoft.com/office/officeart/2008/layout/HorizontalMultiLevelHierarchy"/>
    <dgm:cxn modelId="{FED22DC7-0C8E-4648-ABB7-FD53E1EB8A5C}" type="presOf" srcId="{6699DF71-6E21-4CDC-A122-5FCD6A95B89F}" destId="{C9092103-034F-4C5B-99AF-51AF35B4FA85}" srcOrd="0" destOrd="0" presId="urn:microsoft.com/office/officeart/2008/layout/HorizontalMultiLevelHierarchy"/>
    <dgm:cxn modelId="{8A8E50C7-C16E-4D02-94D8-31D586885999}" type="presOf" srcId="{7A850F78-3B08-4E80-B470-91281DF6DB2C}" destId="{314029F4-3416-4FE2-B706-2C7FB4C4DD5D}" srcOrd="1" destOrd="0" presId="urn:microsoft.com/office/officeart/2008/layout/HorizontalMultiLevelHierarchy"/>
    <dgm:cxn modelId="{C087B7D4-54F4-46F8-9E5C-67B465923D93}" srcId="{2E9C8181-A152-482D-BDD5-9F97564EE298}" destId="{8D7B3BF1-1EF0-4C7F-BEFB-452120A85D3E}" srcOrd="5" destOrd="0" parTransId="{7A850F78-3B08-4E80-B470-91281DF6DB2C}" sibTransId="{9B08C304-0611-45A1-B937-4B0EF326B80B}"/>
    <dgm:cxn modelId="{440428D7-83B4-4B16-95F8-242D40C9C1C2}" type="presOf" srcId="{9D0FEB6D-7A6E-4FCF-A905-F8377A83FEFD}" destId="{B8F902D0-4379-4AB8-9D55-33E420AE0107}" srcOrd="1" destOrd="0" presId="urn:microsoft.com/office/officeart/2008/layout/HorizontalMultiLevelHierarchy"/>
    <dgm:cxn modelId="{8B1D9FD8-242B-4FE2-B3A3-8DA9EF5CD632}" type="presOf" srcId="{9D0FEB6D-7A6E-4FCF-A905-F8377A83FEFD}" destId="{F3A36642-C4CA-4C35-AB24-3417317F8793}" srcOrd="0" destOrd="0" presId="urn:microsoft.com/office/officeart/2008/layout/HorizontalMultiLevelHierarchy"/>
    <dgm:cxn modelId="{2DF9E9D8-7915-4BD2-BDAD-E38540F7A158}" type="presOf" srcId="{4DBB842D-3AE2-4371-8365-C92CB3A16589}" destId="{BFFF1090-826D-4912-97DA-66D3F53FBEA7}" srcOrd="1" destOrd="0" presId="urn:microsoft.com/office/officeart/2008/layout/HorizontalMultiLevelHierarchy"/>
    <dgm:cxn modelId="{04A405E2-C489-4B94-90C1-73B2EDE25F83}" type="presOf" srcId="{E6B53BC0-E45C-475A-95A6-8D919A313E28}" destId="{AA4752E7-C556-4F5B-979B-FDD851072721}" srcOrd="0" destOrd="0" presId="urn:microsoft.com/office/officeart/2008/layout/HorizontalMultiLevelHierarchy"/>
    <dgm:cxn modelId="{48817AE6-C80E-4145-A657-00FAF6FC6A05}" srcId="{2E9C8181-A152-482D-BDD5-9F97564EE298}" destId="{7F3E6CD5-4CB0-4F14-8E83-25F32E338CFE}" srcOrd="3" destOrd="0" parTransId="{08E0B08A-2ED3-4AE0-9A11-2F1D1189D9A2}" sibTransId="{16FB8DDF-B2AD-4F52-AFD5-63094BA916C6}"/>
    <dgm:cxn modelId="{E0F487EC-6F06-4E61-BD64-27221501AF8F}" type="presOf" srcId="{EC1AEF4B-C1BE-4067-8A3B-93C1F36CCC27}" destId="{825EA915-3686-4E3C-9FA4-DFF578AB8764}" srcOrd="0" destOrd="0" presId="urn:microsoft.com/office/officeart/2008/layout/HorizontalMultiLevelHierarchy"/>
    <dgm:cxn modelId="{AE25BDF5-64EB-45F9-A7C8-D4438CB645AA}" type="presOf" srcId="{2E9C8181-A152-482D-BDD5-9F97564EE298}" destId="{F59E081F-C5C0-43B0-A939-438C525F5B7D}" srcOrd="0" destOrd="0" presId="urn:microsoft.com/office/officeart/2008/layout/HorizontalMultiLevelHierarchy"/>
    <dgm:cxn modelId="{F813A7F8-7272-4CB6-9E73-08203362D634}" srcId="{2E9C8181-A152-482D-BDD5-9F97564EE298}" destId="{E6B53BC0-E45C-475A-95A6-8D919A313E28}" srcOrd="7" destOrd="0" parTransId="{531FEEC5-BBAC-4AB3-A890-9EA9F6F1AAA9}" sibTransId="{AD3E53D3-4107-4862-B2F6-B5113795DF2B}"/>
    <dgm:cxn modelId="{CE44E2F8-0444-4346-B11F-2B0B7F81B347}" type="presOf" srcId="{2F5C0441-8B1D-4612-B8FA-FE7EEB8CD743}" destId="{AECE9C3D-E6E9-4F0F-9565-D8E63D72AC16}" srcOrd="0" destOrd="0" presId="urn:microsoft.com/office/officeart/2008/layout/HorizontalMultiLevelHierarchy"/>
    <dgm:cxn modelId="{BF003ADE-E046-4FB0-AF10-8CD4DAA6C222}" type="presParOf" srcId="{C45F9770-422D-4588-8188-2C511454C2AE}" destId="{7DD390A8-AAA0-4589-B4A1-DC602C667408}" srcOrd="0" destOrd="0" presId="urn:microsoft.com/office/officeart/2008/layout/HorizontalMultiLevelHierarchy"/>
    <dgm:cxn modelId="{46D4CB99-9FA8-465C-95E6-BE0F2CD44502}" type="presParOf" srcId="{7DD390A8-AAA0-4589-B4A1-DC602C667408}" destId="{F59E081F-C5C0-43B0-A939-438C525F5B7D}" srcOrd="0" destOrd="0" presId="urn:microsoft.com/office/officeart/2008/layout/HorizontalMultiLevelHierarchy"/>
    <dgm:cxn modelId="{381C6CB8-9589-4F6B-A4E1-39D983437C28}" type="presParOf" srcId="{7DD390A8-AAA0-4589-B4A1-DC602C667408}" destId="{DE7FE36B-9334-41F4-AA41-CF479BD873FE}" srcOrd="1" destOrd="0" presId="urn:microsoft.com/office/officeart/2008/layout/HorizontalMultiLevelHierarchy"/>
    <dgm:cxn modelId="{ACBF2032-27B3-4E6C-B2BF-83BE6A95FD47}" type="presParOf" srcId="{DE7FE36B-9334-41F4-AA41-CF479BD873FE}" destId="{284C8858-10C2-4741-9246-AAEDBA6D9A77}" srcOrd="0" destOrd="0" presId="urn:microsoft.com/office/officeart/2008/layout/HorizontalMultiLevelHierarchy"/>
    <dgm:cxn modelId="{9F600F31-A8BB-4ADE-B2E1-1B2ECB9E96B8}" type="presParOf" srcId="{284C8858-10C2-4741-9246-AAEDBA6D9A77}" destId="{17285A13-3881-4622-9E00-9542E85B4F8E}" srcOrd="0" destOrd="0" presId="urn:microsoft.com/office/officeart/2008/layout/HorizontalMultiLevelHierarchy"/>
    <dgm:cxn modelId="{5D034486-5A08-473D-B167-469A1630C474}" type="presParOf" srcId="{DE7FE36B-9334-41F4-AA41-CF479BD873FE}" destId="{C2319F64-A3EA-49DE-A012-28A3FECAC2A2}" srcOrd="1" destOrd="0" presId="urn:microsoft.com/office/officeart/2008/layout/HorizontalMultiLevelHierarchy"/>
    <dgm:cxn modelId="{73608B66-FFFB-4A49-9395-718D33BC3AF5}" type="presParOf" srcId="{C2319F64-A3EA-49DE-A012-28A3FECAC2A2}" destId="{EB24AE5F-C709-426B-BC30-DFA6A27A6568}" srcOrd="0" destOrd="0" presId="urn:microsoft.com/office/officeart/2008/layout/HorizontalMultiLevelHierarchy"/>
    <dgm:cxn modelId="{8B85E71B-650E-4875-8A1B-17681C9CD826}" type="presParOf" srcId="{C2319F64-A3EA-49DE-A012-28A3FECAC2A2}" destId="{A7DE2D42-F862-404A-80A4-043CCFD75B8A}" srcOrd="1" destOrd="0" presId="urn:microsoft.com/office/officeart/2008/layout/HorizontalMultiLevelHierarchy"/>
    <dgm:cxn modelId="{541953AC-9EAF-49AA-88B9-2A87028021EC}" type="presParOf" srcId="{DE7FE36B-9334-41F4-AA41-CF479BD873FE}" destId="{825EA915-3686-4E3C-9FA4-DFF578AB8764}" srcOrd="2" destOrd="0" presId="urn:microsoft.com/office/officeart/2008/layout/HorizontalMultiLevelHierarchy"/>
    <dgm:cxn modelId="{9834D7A9-5DE5-48F5-9DDD-E143180F3814}" type="presParOf" srcId="{825EA915-3686-4E3C-9FA4-DFF578AB8764}" destId="{1D6CE82F-7A47-4656-8F46-73C0725914E2}" srcOrd="0" destOrd="0" presId="urn:microsoft.com/office/officeart/2008/layout/HorizontalMultiLevelHierarchy"/>
    <dgm:cxn modelId="{9ECF23BC-C5E0-42FB-872C-E227E2A5705A}" type="presParOf" srcId="{DE7FE36B-9334-41F4-AA41-CF479BD873FE}" destId="{2DCBF4AE-ED00-4647-B1E8-63536C9745A9}" srcOrd="3" destOrd="0" presId="urn:microsoft.com/office/officeart/2008/layout/HorizontalMultiLevelHierarchy"/>
    <dgm:cxn modelId="{2BBD3BE6-5D0A-4140-8E34-E8B830533426}" type="presParOf" srcId="{2DCBF4AE-ED00-4647-B1E8-63536C9745A9}" destId="{6B465FA8-0AA9-4E89-B599-C802F9B3B955}" srcOrd="0" destOrd="0" presId="urn:microsoft.com/office/officeart/2008/layout/HorizontalMultiLevelHierarchy"/>
    <dgm:cxn modelId="{ECAF6F43-6410-49BF-82AF-746F734CA4A7}" type="presParOf" srcId="{2DCBF4AE-ED00-4647-B1E8-63536C9745A9}" destId="{9BB7EC91-BC47-4698-B156-A6A55A8FC866}" srcOrd="1" destOrd="0" presId="urn:microsoft.com/office/officeart/2008/layout/HorizontalMultiLevelHierarchy"/>
    <dgm:cxn modelId="{ED45A0BD-5F16-4207-9DA9-7DD97758B337}" type="presParOf" srcId="{DE7FE36B-9334-41F4-AA41-CF479BD873FE}" destId="{07792E19-5A17-4427-9375-A3CD8EEFA8AC}" srcOrd="4" destOrd="0" presId="urn:microsoft.com/office/officeart/2008/layout/HorizontalMultiLevelHierarchy"/>
    <dgm:cxn modelId="{0742F505-6E90-4212-974C-AB28FF8ADDC9}" type="presParOf" srcId="{07792E19-5A17-4427-9375-A3CD8EEFA8AC}" destId="{BFFF1090-826D-4912-97DA-66D3F53FBEA7}" srcOrd="0" destOrd="0" presId="urn:microsoft.com/office/officeart/2008/layout/HorizontalMultiLevelHierarchy"/>
    <dgm:cxn modelId="{D2DA5B2A-B62F-4230-97CB-6DD35EE3794C}" type="presParOf" srcId="{DE7FE36B-9334-41F4-AA41-CF479BD873FE}" destId="{A1A1C4B0-48B7-4264-B91D-198BA463CDAD}" srcOrd="5" destOrd="0" presId="urn:microsoft.com/office/officeart/2008/layout/HorizontalMultiLevelHierarchy"/>
    <dgm:cxn modelId="{AB44C09B-A312-46C1-9E80-13AE1A5D87A7}" type="presParOf" srcId="{A1A1C4B0-48B7-4264-B91D-198BA463CDAD}" destId="{C9092103-034F-4C5B-99AF-51AF35B4FA85}" srcOrd="0" destOrd="0" presId="urn:microsoft.com/office/officeart/2008/layout/HorizontalMultiLevelHierarchy"/>
    <dgm:cxn modelId="{3D7393B1-6175-43AB-B445-309D87022709}" type="presParOf" srcId="{A1A1C4B0-48B7-4264-B91D-198BA463CDAD}" destId="{C5232064-94D2-456A-8F42-2667EF71D37C}" srcOrd="1" destOrd="0" presId="urn:microsoft.com/office/officeart/2008/layout/HorizontalMultiLevelHierarchy"/>
    <dgm:cxn modelId="{BFB8C995-B979-48F9-A90E-07971EF80F33}" type="presParOf" srcId="{DE7FE36B-9334-41F4-AA41-CF479BD873FE}" destId="{433B0AF9-DD1C-4F7C-B2DA-7827A9DA0CA9}" srcOrd="6" destOrd="0" presId="urn:microsoft.com/office/officeart/2008/layout/HorizontalMultiLevelHierarchy"/>
    <dgm:cxn modelId="{6E56DA5E-932E-4D13-93AE-19F90031F82E}" type="presParOf" srcId="{433B0AF9-DD1C-4F7C-B2DA-7827A9DA0CA9}" destId="{C8E50234-D954-41FF-A446-66601FE3BB48}" srcOrd="0" destOrd="0" presId="urn:microsoft.com/office/officeart/2008/layout/HorizontalMultiLevelHierarchy"/>
    <dgm:cxn modelId="{9750F3FC-A040-43C0-BC30-BE66C37E2825}" type="presParOf" srcId="{DE7FE36B-9334-41F4-AA41-CF479BD873FE}" destId="{5F3265C3-7262-47A4-9BA7-64573EA5CEA1}" srcOrd="7" destOrd="0" presId="urn:microsoft.com/office/officeart/2008/layout/HorizontalMultiLevelHierarchy"/>
    <dgm:cxn modelId="{40455296-3524-46B5-91E7-FA2EEF663FC8}" type="presParOf" srcId="{5F3265C3-7262-47A4-9BA7-64573EA5CEA1}" destId="{5A359030-786E-4465-B661-F45F1C93CB09}" srcOrd="0" destOrd="0" presId="urn:microsoft.com/office/officeart/2008/layout/HorizontalMultiLevelHierarchy"/>
    <dgm:cxn modelId="{F3927DFE-6BF1-498B-B6BE-931686683DAC}" type="presParOf" srcId="{5F3265C3-7262-47A4-9BA7-64573EA5CEA1}" destId="{C04EEFFC-DEAF-40F0-860D-50706DC5684F}" srcOrd="1" destOrd="0" presId="urn:microsoft.com/office/officeart/2008/layout/HorizontalMultiLevelHierarchy"/>
    <dgm:cxn modelId="{957CBBAA-EF6A-4513-9D4D-8A2997DBAF3F}" type="presParOf" srcId="{DE7FE36B-9334-41F4-AA41-CF479BD873FE}" destId="{F3A36642-C4CA-4C35-AB24-3417317F8793}" srcOrd="8" destOrd="0" presId="urn:microsoft.com/office/officeart/2008/layout/HorizontalMultiLevelHierarchy"/>
    <dgm:cxn modelId="{8D2024EB-FB04-4EA1-9C3B-F7F687B074F0}" type="presParOf" srcId="{F3A36642-C4CA-4C35-AB24-3417317F8793}" destId="{B8F902D0-4379-4AB8-9D55-33E420AE0107}" srcOrd="0" destOrd="0" presId="urn:microsoft.com/office/officeart/2008/layout/HorizontalMultiLevelHierarchy"/>
    <dgm:cxn modelId="{0C97BC34-D600-44E5-BBED-04D341F1F76B}" type="presParOf" srcId="{DE7FE36B-9334-41F4-AA41-CF479BD873FE}" destId="{E05ED83F-6C46-4A9E-A15A-B6A1E980C5F0}" srcOrd="9" destOrd="0" presId="urn:microsoft.com/office/officeart/2008/layout/HorizontalMultiLevelHierarchy"/>
    <dgm:cxn modelId="{8A9C883B-29FB-43CC-8BDA-122FE83F60AC}" type="presParOf" srcId="{E05ED83F-6C46-4A9E-A15A-B6A1E980C5F0}" destId="{D05C4C12-1517-4E04-B286-ACDA0223408C}" srcOrd="0" destOrd="0" presId="urn:microsoft.com/office/officeart/2008/layout/HorizontalMultiLevelHierarchy"/>
    <dgm:cxn modelId="{0FACCA7C-08C6-41FE-9FD3-8E1287568817}" type="presParOf" srcId="{E05ED83F-6C46-4A9E-A15A-B6A1E980C5F0}" destId="{61A35EC9-1992-4B1E-91F3-8DEB90E5BADB}" srcOrd="1" destOrd="0" presId="urn:microsoft.com/office/officeart/2008/layout/HorizontalMultiLevelHierarchy"/>
    <dgm:cxn modelId="{C70C1398-78C4-4DB5-A5A4-59139BB5A70A}" type="presParOf" srcId="{DE7FE36B-9334-41F4-AA41-CF479BD873FE}" destId="{1FC9D31B-77E2-426F-BBE9-C3BB83B005E6}" srcOrd="10" destOrd="0" presId="urn:microsoft.com/office/officeart/2008/layout/HorizontalMultiLevelHierarchy"/>
    <dgm:cxn modelId="{5ED54732-70F1-471E-8769-51E6B889BA7B}" type="presParOf" srcId="{1FC9D31B-77E2-426F-BBE9-C3BB83B005E6}" destId="{314029F4-3416-4FE2-B706-2C7FB4C4DD5D}" srcOrd="0" destOrd="0" presId="urn:microsoft.com/office/officeart/2008/layout/HorizontalMultiLevelHierarchy"/>
    <dgm:cxn modelId="{D1562486-BC0A-48A4-8614-91FB0F6CFCE5}" type="presParOf" srcId="{DE7FE36B-9334-41F4-AA41-CF479BD873FE}" destId="{FFA41AC6-7A70-4021-BA1E-A9EA28CE7EDF}" srcOrd="11" destOrd="0" presId="urn:microsoft.com/office/officeart/2008/layout/HorizontalMultiLevelHierarchy"/>
    <dgm:cxn modelId="{145C7DA6-A84B-4020-8C35-59DE384654AD}" type="presParOf" srcId="{FFA41AC6-7A70-4021-BA1E-A9EA28CE7EDF}" destId="{79D6372B-2FB7-457A-A461-E5D4993BD12C}" srcOrd="0" destOrd="0" presId="urn:microsoft.com/office/officeart/2008/layout/HorizontalMultiLevelHierarchy"/>
    <dgm:cxn modelId="{2305DF50-0D55-4744-9407-5B68EAEBDCA7}" type="presParOf" srcId="{FFA41AC6-7A70-4021-BA1E-A9EA28CE7EDF}" destId="{433DBD7C-C6D6-4F27-89DC-3FD667414083}" srcOrd="1" destOrd="0" presId="urn:microsoft.com/office/officeart/2008/layout/HorizontalMultiLevelHierarchy"/>
    <dgm:cxn modelId="{E3B2B027-6ACA-417D-A789-E3B79C584DB6}" type="presParOf" srcId="{DE7FE36B-9334-41F4-AA41-CF479BD873FE}" destId="{AECE9C3D-E6E9-4F0F-9565-D8E63D72AC16}" srcOrd="12" destOrd="0" presId="urn:microsoft.com/office/officeart/2008/layout/HorizontalMultiLevelHierarchy"/>
    <dgm:cxn modelId="{1FCBB0AB-8A45-46AD-B1EB-C74FB15194D7}" type="presParOf" srcId="{AECE9C3D-E6E9-4F0F-9565-D8E63D72AC16}" destId="{90AE7293-4D85-4000-88C5-B09419A24397}" srcOrd="0" destOrd="0" presId="urn:microsoft.com/office/officeart/2008/layout/HorizontalMultiLevelHierarchy"/>
    <dgm:cxn modelId="{3BDA1D12-5DE6-485B-A05C-3CEC57E21A31}" type="presParOf" srcId="{DE7FE36B-9334-41F4-AA41-CF479BD873FE}" destId="{C1255B8C-AE84-4B7D-BCAB-EE4DADC52617}" srcOrd="13" destOrd="0" presId="urn:microsoft.com/office/officeart/2008/layout/HorizontalMultiLevelHierarchy"/>
    <dgm:cxn modelId="{334AEB6A-64BF-42FB-AEFC-D3154D61BABC}" type="presParOf" srcId="{C1255B8C-AE84-4B7D-BCAB-EE4DADC52617}" destId="{6049C448-DDE4-458C-868C-DE13B8F9571B}" srcOrd="0" destOrd="0" presId="urn:microsoft.com/office/officeart/2008/layout/HorizontalMultiLevelHierarchy"/>
    <dgm:cxn modelId="{E056C7F8-E565-4BE9-9FCB-B64D5FC324BC}" type="presParOf" srcId="{C1255B8C-AE84-4B7D-BCAB-EE4DADC52617}" destId="{FD35FBEE-DBAE-466B-BDE0-260D0FA828B7}" srcOrd="1" destOrd="0" presId="urn:microsoft.com/office/officeart/2008/layout/HorizontalMultiLevelHierarchy"/>
    <dgm:cxn modelId="{FC0FE09E-343A-465E-965C-724A98D66C30}" type="presParOf" srcId="{DE7FE36B-9334-41F4-AA41-CF479BD873FE}" destId="{EEF3CD9E-E8EA-48D2-8446-0A4DD6F87B86}" srcOrd="14" destOrd="0" presId="urn:microsoft.com/office/officeart/2008/layout/HorizontalMultiLevelHierarchy"/>
    <dgm:cxn modelId="{83E6AFB3-A64A-45AC-BE35-E4BF929EDB53}" type="presParOf" srcId="{EEF3CD9E-E8EA-48D2-8446-0A4DD6F87B86}" destId="{0E9721C5-7A65-4733-B197-53CCA47C6206}" srcOrd="0" destOrd="0" presId="urn:microsoft.com/office/officeart/2008/layout/HorizontalMultiLevelHierarchy"/>
    <dgm:cxn modelId="{5E033477-4984-4489-8E65-1C88D1E44DD0}" type="presParOf" srcId="{DE7FE36B-9334-41F4-AA41-CF479BD873FE}" destId="{652E819F-C0FE-4496-A60D-EB990ECCA2BA}" srcOrd="15" destOrd="0" presId="urn:microsoft.com/office/officeart/2008/layout/HorizontalMultiLevelHierarchy"/>
    <dgm:cxn modelId="{EE398838-7999-4B94-B8FF-144691F78EB2}" type="presParOf" srcId="{652E819F-C0FE-4496-A60D-EB990ECCA2BA}" destId="{AA4752E7-C556-4F5B-979B-FDD851072721}" srcOrd="0" destOrd="0" presId="urn:microsoft.com/office/officeart/2008/layout/HorizontalMultiLevelHierarchy"/>
    <dgm:cxn modelId="{41D31230-CEDA-41B2-8F2B-09806FDDF83B}" type="presParOf" srcId="{652E819F-C0FE-4496-A60D-EB990ECCA2BA}" destId="{463655D0-7FD4-4F6F-AC77-C5E448F86B1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3CD9E-E8EA-48D2-8446-0A4DD6F87B86}">
      <dsp:nvSpPr>
        <dsp:cNvPr id="0" name=""/>
        <dsp:cNvSpPr/>
      </dsp:nvSpPr>
      <dsp:spPr>
        <a:xfrm>
          <a:off x="646915" y="2412268"/>
          <a:ext cx="433201" cy="2165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600" y="0"/>
              </a:lnTo>
              <a:lnTo>
                <a:pt x="216600" y="2165440"/>
              </a:lnTo>
              <a:lnTo>
                <a:pt x="433201" y="21654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8308" y="3439779"/>
        <a:ext cx="110417" cy="110417"/>
      </dsp:txXfrm>
    </dsp:sp>
    <dsp:sp modelId="{AECE9C3D-E6E9-4F0F-9565-D8E63D72AC16}">
      <dsp:nvSpPr>
        <dsp:cNvPr id="0" name=""/>
        <dsp:cNvSpPr/>
      </dsp:nvSpPr>
      <dsp:spPr>
        <a:xfrm>
          <a:off x="646915" y="2412268"/>
          <a:ext cx="433201" cy="160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600" y="0"/>
              </a:lnTo>
              <a:lnTo>
                <a:pt x="216600" y="1608986"/>
              </a:lnTo>
              <a:lnTo>
                <a:pt x="433201" y="160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859" y="3175103"/>
        <a:ext cx="83314" cy="83314"/>
      </dsp:txXfrm>
    </dsp:sp>
    <dsp:sp modelId="{1FC9D31B-77E2-426F-BBE9-C3BB83B005E6}">
      <dsp:nvSpPr>
        <dsp:cNvPr id="0" name=""/>
        <dsp:cNvSpPr/>
      </dsp:nvSpPr>
      <dsp:spPr>
        <a:xfrm>
          <a:off x="646915" y="2412268"/>
          <a:ext cx="433201" cy="99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600" y="0"/>
              </a:lnTo>
              <a:lnTo>
                <a:pt x="216600" y="991916"/>
              </a:lnTo>
              <a:lnTo>
                <a:pt x="433201" y="9919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6457" y="2881166"/>
        <a:ext cx="54119" cy="54119"/>
      </dsp:txXfrm>
    </dsp:sp>
    <dsp:sp modelId="{F3A36642-C4CA-4C35-AB24-3417317F8793}">
      <dsp:nvSpPr>
        <dsp:cNvPr id="0" name=""/>
        <dsp:cNvSpPr/>
      </dsp:nvSpPr>
      <dsp:spPr>
        <a:xfrm>
          <a:off x="646915" y="2412268"/>
          <a:ext cx="433201" cy="374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600" y="0"/>
              </a:lnTo>
              <a:lnTo>
                <a:pt x="216600" y="374847"/>
              </a:lnTo>
              <a:lnTo>
                <a:pt x="433201" y="3748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9195" y="2585370"/>
        <a:ext cx="28643" cy="28643"/>
      </dsp:txXfrm>
    </dsp:sp>
    <dsp:sp modelId="{433B0AF9-DD1C-4F7C-B2DA-7827A9DA0CA9}">
      <dsp:nvSpPr>
        <dsp:cNvPr id="0" name=""/>
        <dsp:cNvSpPr/>
      </dsp:nvSpPr>
      <dsp:spPr>
        <a:xfrm>
          <a:off x="646915" y="2170046"/>
          <a:ext cx="433201" cy="242221"/>
        </a:xfrm>
        <a:custGeom>
          <a:avLst/>
          <a:gdLst/>
          <a:ahLst/>
          <a:cxnLst/>
          <a:rect l="0" t="0" r="0" b="0"/>
          <a:pathLst>
            <a:path>
              <a:moveTo>
                <a:pt x="0" y="242221"/>
              </a:moveTo>
              <a:lnTo>
                <a:pt x="216600" y="242221"/>
              </a:lnTo>
              <a:lnTo>
                <a:pt x="216600" y="0"/>
              </a:lnTo>
              <a:lnTo>
                <a:pt x="43320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1108" y="2278748"/>
        <a:ext cx="24816" cy="24816"/>
      </dsp:txXfrm>
    </dsp:sp>
    <dsp:sp modelId="{07792E19-5A17-4427-9375-A3CD8EEFA8AC}">
      <dsp:nvSpPr>
        <dsp:cNvPr id="0" name=""/>
        <dsp:cNvSpPr/>
      </dsp:nvSpPr>
      <dsp:spPr>
        <a:xfrm>
          <a:off x="646915" y="1552976"/>
          <a:ext cx="433201" cy="859291"/>
        </a:xfrm>
        <a:custGeom>
          <a:avLst/>
          <a:gdLst/>
          <a:ahLst/>
          <a:cxnLst/>
          <a:rect l="0" t="0" r="0" b="0"/>
          <a:pathLst>
            <a:path>
              <a:moveTo>
                <a:pt x="0" y="859291"/>
              </a:moveTo>
              <a:lnTo>
                <a:pt x="216600" y="859291"/>
              </a:lnTo>
              <a:lnTo>
                <a:pt x="216600" y="0"/>
              </a:lnTo>
              <a:lnTo>
                <a:pt x="43320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9458" y="1958564"/>
        <a:ext cx="48115" cy="48115"/>
      </dsp:txXfrm>
    </dsp:sp>
    <dsp:sp modelId="{825EA915-3686-4E3C-9FA4-DFF578AB8764}">
      <dsp:nvSpPr>
        <dsp:cNvPr id="0" name=""/>
        <dsp:cNvSpPr/>
      </dsp:nvSpPr>
      <dsp:spPr>
        <a:xfrm>
          <a:off x="646915" y="935907"/>
          <a:ext cx="433201" cy="1476360"/>
        </a:xfrm>
        <a:custGeom>
          <a:avLst/>
          <a:gdLst/>
          <a:ahLst/>
          <a:cxnLst/>
          <a:rect l="0" t="0" r="0" b="0"/>
          <a:pathLst>
            <a:path>
              <a:moveTo>
                <a:pt x="0" y="1476360"/>
              </a:moveTo>
              <a:lnTo>
                <a:pt x="216600" y="1476360"/>
              </a:lnTo>
              <a:lnTo>
                <a:pt x="216600" y="0"/>
              </a:lnTo>
              <a:lnTo>
                <a:pt x="43320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5051" y="1635622"/>
        <a:ext cx="76930" cy="76930"/>
      </dsp:txXfrm>
    </dsp:sp>
    <dsp:sp modelId="{284C8858-10C2-4741-9246-AAEDBA6D9A77}">
      <dsp:nvSpPr>
        <dsp:cNvPr id="0" name=""/>
        <dsp:cNvSpPr/>
      </dsp:nvSpPr>
      <dsp:spPr>
        <a:xfrm>
          <a:off x="646915" y="318838"/>
          <a:ext cx="433201" cy="2093429"/>
        </a:xfrm>
        <a:custGeom>
          <a:avLst/>
          <a:gdLst/>
          <a:ahLst/>
          <a:cxnLst/>
          <a:rect l="0" t="0" r="0" b="0"/>
          <a:pathLst>
            <a:path>
              <a:moveTo>
                <a:pt x="0" y="2093429"/>
              </a:moveTo>
              <a:lnTo>
                <a:pt x="216600" y="2093429"/>
              </a:lnTo>
              <a:lnTo>
                <a:pt x="216600" y="0"/>
              </a:lnTo>
              <a:lnTo>
                <a:pt x="43320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072" y="1312108"/>
        <a:ext cx="106889" cy="106889"/>
      </dsp:txXfrm>
    </dsp:sp>
    <dsp:sp modelId="{F59E081F-C5C0-43B0-A939-438C525F5B7D}">
      <dsp:nvSpPr>
        <dsp:cNvPr id="0" name=""/>
        <dsp:cNvSpPr/>
      </dsp:nvSpPr>
      <dsp:spPr>
        <a:xfrm rot="16200000">
          <a:off x="-1408480" y="2088810"/>
          <a:ext cx="3463876" cy="646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Вісім факторів визначають успіх змін</a:t>
          </a:r>
        </a:p>
      </dsp:txBody>
      <dsp:txXfrm>
        <a:off x="-1408480" y="2088810"/>
        <a:ext cx="3463876" cy="646915"/>
      </dsp:txXfrm>
    </dsp:sp>
    <dsp:sp modelId="{EB24AE5F-C709-426B-BC30-DFA6A27A6568}">
      <dsp:nvSpPr>
        <dsp:cNvPr id="0" name=""/>
        <dsp:cNvSpPr/>
      </dsp:nvSpPr>
      <dsp:spPr>
        <a:xfrm>
          <a:off x="1080117" y="72010"/>
          <a:ext cx="5403852" cy="493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Створення/встановлення почуття терміновості</a:t>
          </a:r>
        </a:p>
      </dsp:txBody>
      <dsp:txXfrm>
        <a:off x="1080117" y="72010"/>
        <a:ext cx="5403852" cy="493655"/>
      </dsp:txXfrm>
    </dsp:sp>
    <dsp:sp modelId="{6B465FA8-0AA9-4E89-B599-C802F9B3B955}">
      <dsp:nvSpPr>
        <dsp:cNvPr id="0" name=""/>
        <dsp:cNvSpPr/>
      </dsp:nvSpPr>
      <dsp:spPr>
        <a:xfrm>
          <a:off x="1080117" y="689079"/>
          <a:ext cx="5432819" cy="493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2. Створення/побудова керівної коаліції зі зімн</a:t>
          </a:r>
        </a:p>
      </dsp:txBody>
      <dsp:txXfrm>
        <a:off x="1080117" y="689079"/>
        <a:ext cx="5432819" cy="493655"/>
      </dsp:txXfrm>
    </dsp:sp>
    <dsp:sp modelId="{C9092103-034F-4C5B-99AF-51AF35B4FA85}">
      <dsp:nvSpPr>
        <dsp:cNvPr id="0" name=""/>
        <dsp:cNvSpPr/>
      </dsp:nvSpPr>
      <dsp:spPr>
        <a:xfrm>
          <a:off x="1080117" y="1306149"/>
          <a:ext cx="5374852" cy="493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3. Розвиток стратегічного бачення та ініціативи</a:t>
          </a:r>
        </a:p>
      </dsp:txBody>
      <dsp:txXfrm>
        <a:off x="1080117" y="1306149"/>
        <a:ext cx="5374852" cy="493655"/>
      </dsp:txXfrm>
    </dsp:sp>
    <dsp:sp modelId="{5A359030-786E-4465-B661-F45F1C93CB09}">
      <dsp:nvSpPr>
        <dsp:cNvPr id="0" name=""/>
        <dsp:cNvSpPr/>
      </dsp:nvSpPr>
      <dsp:spPr>
        <a:xfrm>
          <a:off x="1080117" y="1923218"/>
          <a:ext cx="5402022" cy="493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4. Повідомлення про бачення змін/запис у добровольчу армію</a:t>
          </a:r>
        </a:p>
      </dsp:txBody>
      <dsp:txXfrm>
        <a:off x="1080117" y="1923218"/>
        <a:ext cx="5402022" cy="493655"/>
      </dsp:txXfrm>
    </dsp:sp>
    <dsp:sp modelId="{D05C4C12-1517-4E04-B286-ACDA0223408C}">
      <dsp:nvSpPr>
        <dsp:cNvPr id="0" name=""/>
        <dsp:cNvSpPr/>
      </dsp:nvSpPr>
      <dsp:spPr>
        <a:xfrm>
          <a:off x="1080117" y="2540287"/>
          <a:ext cx="5373055" cy="493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5. Розширення можливостей працівників для широких дій/уможливлення дій шляхом усунення бар’єрів</a:t>
          </a:r>
        </a:p>
      </dsp:txBody>
      <dsp:txXfrm>
        <a:off x="1080117" y="2540287"/>
        <a:ext cx="5373055" cy="493655"/>
      </dsp:txXfrm>
    </dsp:sp>
    <dsp:sp modelId="{79D6372B-2FB7-457A-A461-E5D4993BD12C}">
      <dsp:nvSpPr>
        <dsp:cNvPr id="0" name=""/>
        <dsp:cNvSpPr/>
      </dsp:nvSpPr>
      <dsp:spPr>
        <a:xfrm>
          <a:off x="1080117" y="3157357"/>
          <a:ext cx="5361963" cy="493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6. Створення короткострокових успіхів</a:t>
          </a:r>
        </a:p>
      </dsp:txBody>
      <dsp:txXfrm>
        <a:off x="1080117" y="3157357"/>
        <a:ext cx="5361963" cy="493655"/>
      </dsp:txXfrm>
    </dsp:sp>
    <dsp:sp modelId="{6049C448-DDE4-458C-868C-DE13B8F9571B}">
      <dsp:nvSpPr>
        <dsp:cNvPr id="0" name=""/>
        <dsp:cNvSpPr/>
      </dsp:nvSpPr>
      <dsp:spPr>
        <a:xfrm>
          <a:off x="1080117" y="3774426"/>
          <a:ext cx="5303996" cy="493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7. Консолідація здобутків і створення додаткових змін/стійке прискорення</a:t>
          </a:r>
        </a:p>
      </dsp:txBody>
      <dsp:txXfrm>
        <a:off x="1080117" y="3774426"/>
        <a:ext cx="5303996" cy="493655"/>
      </dsp:txXfrm>
    </dsp:sp>
    <dsp:sp modelId="{AA4752E7-C556-4F5B-979B-FDD851072721}">
      <dsp:nvSpPr>
        <dsp:cNvPr id="0" name=""/>
        <dsp:cNvSpPr/>
      </dsp:nvSpPr>
      <dsp:spPr>
        <a:xfrm>
          <a:off x="1080117" y="4330880"/>
          <a:ext cx="5390947" cy="493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8. Закріплення нових підходів у культурних/Інституціоналізація нового підходу</a:t>
          </a:r>
        </a:p>
      </dsp:txBody>
      <dsp:txXfrm>
        <a:off x="1080117" y="4330880"/>
        <a:ext cx="5390947" cy="493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C0F9F-2FC4-4B86-99A3-A61B82239D3C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BFBCD-D9A7-4DB3-AD48-8ADF9C79E06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520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Місце для зображення 1">
            <a:extLst>
              <a:ext uri="{FF2B5EF4-FFF2-40B4-BE49-F238E27FC236}">
                <a16:creationId xmlns:a16="http://schemas.microsoft.com/office/drawing/2014/main" id="{7DD38D2C-45B3-41A5-F4BB-B930E664A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Місце для нотаток 2">
            <a:extLst>
              <a:ext uri="{FF2B5EF4-FFF2-40B4-BE49-F238E27FC236}">
                <a16:creationId xmlns:a16="http://schemas.microsoft.com/office/drawing/2014/main" id="{0A5C3D45-786F-3E82-2BA0-13786A41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uk-UA">
                <a:latin typeface="Times New Roman" panose="02020603050405020304" pitchFamily="18" charset="0"/>
              </a:rPr>
              <a:t>Моделі організаційних перетворень (цикл змін за Коттером) </a:t>
            </a:r>
          </a:p>
          <a:p>
            <a:r>
              <a:rPr lang="uk-UA" altLang="uk-UA">
                <a:latin typeface="Times New Roman" panose="02020603050405020304" pitchFamily="18" charset="0"/>
              </a:rPr>
              <a:t>• Джон Коттер - професор Гарвардської школи бізнесу та провідний мислитель і автор праць з управління змінами в організаціях. </a:t>
            </a:r>
          </a:p>
          <a:p>
            <a:r>
              <a:rPr lang="uk-UA" altLang="uk-UA">
                <a:latin typeface="Times New Roman" panose="02020603050405020304" pitchFamily="18" charset="0"/>
              </a:rPr>
              <a:t>• У своїх роботах він описує корисну модель 8 ми кроків заради розуміння та управління змінами. </a:t>
            </a:r>
          </a:p>
          <a:p>
            <a:r>
              <a:rPr lang="uk-UA" altLang="uk-UA">
                <a:latin typeface="Times New Roman" panose="02020603050405020304" pitchFamily="18" charset="0"/>
              </a:rPr>
              <a:t>• За Коттером: люди в організації бачать, відчувають і потім змінюють. Короткий опис цієї моделі наводиться далі.</a:t>
            </a:r>
          </a:p>
          <a:p>
            <a:r>
              <a:rPr lang="uk-UA" altLang="uk-UA">
                <a:latin typeface="Times New Roman" panose="02020603050405020304" pitchFamily="18" charset="0"/>
              </a:rPr>
              <a:t> </a:t>
            </a:r>
          </a:p>
          <a:p>
            <a:endParaRPr lang="uk-UA" altLang="uk-UA">
              <a:latin typeface="Times New Roman" panose="02020603050405020304" pitchFamily="18" charset="0"/>
            </a:endParaRPr>
          </a:p>
        </p:txBody>
      </p:sp>
      <p:sp>
        <p:nvSpPr>
          <p:cNvPr id="64516" name="Місце для нижнього колонтитула 3">
            <a:extLst>
              <a:ext uri="{FF2B5EF4-FFF2-40B4-BE49-F238E27FC236}">
                <a16:creationId xmlns:a16="http://schemas.microsoft.com/office/drawing/2014/main" id="{35739B72-7A16-A7ED-E4E1-B4E1C03FA1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uk-UA">
              <a:latin typeface="Times New Roman" panose="02020603050405020304" pitchFamily="18" charset="0"/>
            </a:endParaRPr>
          </a:p>
        </p:txBody>
      </p:sp>
      <p:sp>
        <p:nvSpPr>
          <p:cNvPr id="64517" name="Місце для номера слайда 4">
            <a:extLst>
              <a:ext uri="{FF2B5EF4-FFF2-40B4-BE49-F238E27FC236}">
                <a16:creationId xmlns:a16="http://schemas.microsoft.com/office/drawing/2014/main" id="{4C6072EB-937B-C798-B058-A494D8091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209634-5868-4BC1-8B21-54F2C113D3FF}" type="slidenum">
              <a:rPr lang="pl-PL" altLang="ru-RU" smtClean="0">
                <a:latin typeface="Times New Roman" panose="02020603050405020304" pitchFamily="18" charset="0"/>
              </a:rPr>
              <a:pPr/>
              <a:t>11</a:t>
            </a:fld>
            <a:endParaRPr lang="pl-PL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41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85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06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37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08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97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6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75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74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48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495A-34AF-46C2-A0D5-501275F4C632}" type="datetimeFigureOut">
              <a:rPr lang="uk-UA" smtClean="0"/>
              <a:t>15.11.2025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DE9F-C455-4B28-9108-5154E205C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989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ickbase.com/blog/three-types-of-change-management-model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fix.com/blog/pdca-cycl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nung.edu.ua/heading/news/enerhetychnyy-perekhid-naybilshyy-vyklyk-chasu-dlya-ukrayin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bout.bnef.com/insights/clean-energy/five-energy-transition-lessons-for-2025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tukraine.org.ua/yak-biznes-v-ukrayini-trimaye-svitlo-osnovni-fakti-iz-doslidzhennya-energetichnij-perehid/" TargetMode="External"/><Relationship Id="rId2" Type="http://schemas.openxmlformats.org/officeDocument/2006/relationships/hyperlink" Target="https://www.mckinsey.com/mgi/our-research/the-hard-stuff-2025-taking-stock-of-progress-on-the-physical-challenges-of-the-energy-transi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ergytransition.in.ua/pro-koalitsiiu/" TargetMode="External"/><Relationship Id="rId5" Type="http://schemas.openxmlformats.org/officeDocument/2006/relationships/hyperlink" Target="http://sdia.org.ua/enerhetychnyi-perekhid-vyklyky-dlia-rivnykh-mozhlyvostei/" TargetMode="External"/><Relationship Id="rId4" Type="http://schemas.openxmlformats.org/officeDocument/2006/relationships/hyperlink" Target="https://eiti.gov.ua/analitika_bi/energetichnij-perehid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n.com/insights/energy-agenda-2025-new-challenges-new-innovations/" TargetMode="External"/><Relationship Id="rId2" Type="http://schemas.openxmlformats.org/officeDocument/2006/relationships/hyperlink" Target="https://www.weforum.org/stories/2025/07/energy-transition-best-practice-eti-2025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ba.com.ua/biznes-u-novij-energetychnij-realnosti-yak-vidnovlyuvana-energiya-zminyuye-korporatyvni-modeli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k.ua/uk/3d-model-dlja-transformacii-energeti/" TargetMode="External"/><Relationship Id="rId2" Type="http://schemas.openxmlformats.org/officeDocument/2006/relationships/hyperlink" Target="https://ujae.org.ua/wp-content/uploads/2024/03/ujae_2024_r01_a27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searchgate.net/publication/394576333_METODICNI_PIDHODI_TA_METODI_UPRAVLINNA_ZABEZPECENNAM_PIDPRIEMSTV_ENERGETICNIMI_RESURSAMIMETHODOLOGICAL_APPROACHES_AND_MANAGEMENT_METHODS_FOR_ENSURING_ENERGY_RESOURCE_SUPPLY_TO_ENTERPRIS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cutum.com/news/komunikaciyi-ta-gr-u-energetici-vzaiemodiya-dlya-energy-sektoru" TargetMode="External"/><Relationship Id="rId2" Type="http://schemas.openxmlformats.org/officeDocument/2006/relationships/hyperlink" Target="https://economyandsociety.in.ua/index.php/journal/article/view/4728/466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out.bnef.com/insights/clean-energy/five-energy-transition-lessons-for-2025/" TargetMode="External"/><Relationship Id="rId5" Type="http://schemas.openxmlformats.org/officeDocument/2006/relationships/hyperlink" Target="https://ujae.org.ua/wp-content/uploads/2024/03/ujae_2024_r01_a27.pdf" TargetMode="External"/><Relationship Id="rId4" Type="http://schemas.openxmlformats.org/officeDocument/2006/relationships/hyperlink" Target="https://www.ey.com/uk_ua/insights/government-public-sector/six-ways-that-governments-can-drive-the-green-transition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iti.gov.ua/analitika_bi/energetichnij-perehid/" TargetMode="External"/><Relationship Id="rId2" Type="http://schemas.openxmlformats.org/officeDocument/2006/relationships/hyperlink" Target="https://www.ecotech.ua/ukrayinska-energetyka-u-chas-vijny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gyankosh.ac.in/bitstream/123456789/35878/5/Unit-3.pdf" TargetMode="External"/><Relationship Id="rId2" Type="http://schemas.openxmlformats.org/officeDocument/2006/relationships/hyperlink" Target="https://www.linkedin.com/pulse/change-management-three-different-types-fabienne-locher-bpose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psoc.eu/bd_uploads/History-of-CM-TPSOC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нкція управління змінами C-Suite">
            <a:extLst>
              <a:ext uri="{FF2B5EF4-FFF2-40B4-BE49-F238E27FC236}">
                <a16:creationId xmlns:a16="http://schemas.microsoft.com/office/drawing/2014/main" id="{73533A29-EAC8-2817-E383-236BE07D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7" y="918720"/>
            <a:ext cx="7175204" cy="40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1C3F69-E412-F29F-523D-A034D3B7100B}"/>
              </a:ext>
            </a:extLst>
          </p:cNvPr>
          <p:cNvSpPr txBox="1"/>
          <p:nvPr/>
        </p:nvSpPr>
        <p:spPr>
          <a:xfrm>
            <a:off x="6255902" y="6309320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>
                <a:latin typeface="Monotype Corsiva" pitchFamily="66" charset="0"/>
              </a:rPr>
              <a:t>к.е.н</a:t>
            </a:r>
            <a:r>
              <a:rPr lang="uk-UA" dirty="0">
                <a:latin typeface="Monotype Corsiva" pitchFamily="66" charset="0"/>
              </a:rPr>
              <a:t>., доц. </a:t>
            </a:r>
            <a:r>
              <a:rPr lang="uk-UA" dirty="0" err="1">
                <a:latin typeface="Monotype Corsiva" pitchFamily="66" charset="0"/>
              </a:rPr>
              <a:t>Вербовська</a:t>
            </a:r>
            <a:r>
              <a:rPr lang="uk-UA" dirty="0">
                <a:latin typeface="Monotype Corsiva" pitchFamily="66" charset="0"/>
              </a:rPr>
              <a:t> Л.С.</a:t>
            </a:r>
          </a:p>
        </p:txBody>
      </p:sp>
    </p:spTree>
    <p:extLst>
      <p:ext uri="{BB962C8B-B14F-4D97-AF65-F5344CB8AC3E}">
        <p14:creationId xmlns:p14="http://schemas.microsoft.com/office/powerpoint/2010/main" val="387377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or-coded graph showing the five elements of the ADKAR change model">
            <a:extLst>
              <a:ext uri="{FF2B5EF4-FFF2-40B4-BE49-F238E27FC236}">
                <a16:creationId xmlns:a16="http://schemas.microsoft.com/office/drawing/2014/main" id="{145D96F6-36C9-7953-AA19-658F1CB56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8" y="1641505"/>
            <a:ext cx="4278940" cy="240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80F04-F9FB-5D2E-EF2C-CCC9AC736F6E}"/>
              </a:ext>
            </a:extLst>
          </p:cNvPr>
          <p:cNvSpPr txBox="1"/>
          <p:nvPr/>
        </p:nvSpPr>
        <p:spPr>
          <a:xfrm>
            <a:off x="425634" y="197521"/>
            <a:ext cx="8495081" cy="1268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Prosci</a:t>
            </a:r>
            <a:r>
              <a:rPr lang="uk-UA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ADKAR</a:t>
            </a:r>
            <a:endParaRPr lang="uk-UA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Замість фокусу на менеджменті, модель </a:t>
            </a: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Prosci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ADKAR ставить на перше місце освіту та мотивацію індивідуальних учасників у процесі змін. План побудований навколо п’яти елементів, кожен з яких проводить учасників через окрему фазу переходу. 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36274-C4D4-6599-130B-6131F1160180}"/>
              </a:ext>
            </a:extLst>
          </p:cNvPr>
          <p:cNvSpPr txBox="1"/>
          <p:nvPr/>
        </p:nvSpPr>
        <p:spPr>
          <a:xfrm>
            <a:off x="425635" y="4198958"/>
            <a:ext cx="7820246" cy="2234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Введення потреби в змінах </a:t>
            </a:r>
          </a:p>
          <a:p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Desire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Поділитися доказами переваг, щоб набути впевненості та ентузіазму </a:t>
            </a: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Навчання співробітників новому процесу </a:t>
            </a:r>
          </a:p>
          <a:p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Впровадження процедури </a:t>
            </a:r>
          </a:p>
          <a:p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Reinforcement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Підтримка змін</a:t>
            </a:r>
          </a:p>
          <a:p>
            <a:endParaRPr lang="uk-UA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Дотримання методу ADKAR спонукає вас враховувати, як учасники на всіх рівнях повинні готуватися до нових бізнес-процесів.</a:t>
            </a:r>
            <a:endParaRPr lang="uk-UA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1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https://www.quickbase.com/blog/three-types-of-change-management-models</a:t>
            </a:r>
            <a:endParaRPr lang="uk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кутник 1">
            <a:extLst>
              <a:ext uri="{FF2B5EF4-FFF2-40B4-BE49-F238E27FC236}">
                <a16:creationId xmlns:a16="http://schemas.microsoft.com/office/drawing/2014/main" id="{0C04EF9C-0B0E-5A8C-59B1-F4D4FD83E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3" y="1030288"/>
            <a:ext cx="8803758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Підвищити наполегливість</a:t>
            </a:r>
            <a:r>
              <a:rPr kumimoji="0" lang="uk-UA" alt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надихайте людей на дії, робіть цілі більш реальними та відповідними. </a:t>
            </a:r>
            <a:endParaRPr kumimoji="0" lang="uk-UA" alt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Сформувати управлінську команду змін -</a:t>
            </a:r>
            <a:r>
              <a:rPr kumimoji="0" lang="uk-UA" alt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забезпечуйте наявність відповідних людей на відповідних місцях із правильним емоційним налаштуванням та правильною сумішшю вмінь і рівнів. </a:t>
            </a:r>
            <a:endParaRPr kumimoji="0" lang="uk-UA" alt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uk-UA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uk-UA" altLang="uk-UA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Сформувати правильне бачення </a:t>
            </a:r>
            <a:r>
              <a:rPr kumimoji="0" lang="uk-UA" alt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забезпечуйте формування в команді простого бачення і стратегії, зосередьте її увагу на емоційних та творчих аспектах, необхідних для підвищення продуктивності та ефективності.</a:t>
            </a:r>
            <a:endParaRPr kumimoji="0" lang="uk-UA" alt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Інформувати</a:t>
            </a:r>
            <a:r>
              <a:rPr kumimoji="0" lang="uk-UA" alt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залучайте якомога більше людей, давайте просту інформацію про важливі речі, що дозволить апелювати до потреб людей та реагувати на них. Змусьте технологію працювати на вас, а не проти вас.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uk-UA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kumimoji="0" lang="uk-UA" altLang="uk-UA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Давати можливість діяти</a:t>
            </a:r>
            <a:r>
              <a:rPr kumimoji="0" lang="uk-UA" alt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усувайте перешкоди, забезпечуйте конструктивний зворотний зв'язок та багато підтримки лідерам; винагороджуйте та схвалюйте прогрес і досягнення. </a:t>
            </a:r>
            <a:endParaRPr kumimoji="0" lang="uk-UA" alt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uk-UA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kumimoji="0" lang="uk-UA" altLang="uk-UA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Створити швидко досяжні перемоги -</a:t>
            </a:r>
            <a:r>
              <a:rPr kumimoji="0" lang="uk-UA" alt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ставте</a:t>
            </a:r>
            <a:r>
              <a:rPr kumimoji="0" lang="uk-UA" alt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цілі, яких просто досягти. Кількість ініціатив повинна піддаватися управлінню. Не варто починати нові стадії, не завершивши поточних.</a:t>
            </a:r>
            <a:endParaRPr kumimoji="0" lang="uk-UA" alt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491" name="Прямокутник 2">
            <a:extLst>
              <a:ext uri="{FF2B5EF4-FFF2-40B4-BE49-F238E27FC236}">
                <a16:creationId xmlns:a16="http://schemas.microsoft.com/office/drawing/2014/main" id="{66EE3AC2-F766-39CB-F8BC-939A59B6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60350"/>
            <a:ext cx="69040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4400" b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кроків змін за Коттером </a:t>
            </a:r>
            <a:endParaRPr kumimoji="0" lang="uk-UA" altLang="uk-UA" sz="4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кутник 1">
            <a:extLst>
              <a:ext uri="{FF2B5EF4-FFF2-40B4-BE49-F238E27FC236}">
                <a16:creationId xmlns:a16="http://schemas.microsoft.com/office/drawing/2014/main" id="{C77F9DC1-8A48-BD54-0F4E-B98DD889D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" y="732391"/>
            <a:ext cx="87852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Не здаватися</a:t>
            </a:r>
            <a:r>
              <a:rPr kumimoji="0" lang="uk-UA" alt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сприяйте рішучості і наполегливості та заохочуйте до них. Безперервна зміна: заохочуйте безперервне надання звітів пророблену роботу; наголошуйте на досягнутих та майбутніх цілях. </a:t>
            </a:r>
            <a:endParaRPr kumimoji="0" lang="uk-UA" alt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Зафіксувати зміну </a:t>
            </a:r>
            <a:r>
              <a:rPr kumimoji="0" lang="uk-UA" altLang="uk-UA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посилюйте цінність успішної зміни шляхом прийому на роботу нових співробітників, підвищення, формування нових лідерів змін. Пов'язуйте зміну з культурою організації.</a:t>
            </a:r>
            <a:endParaRPr kumimoji="0" lang="uk-UA" alt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A graphic showing the eight steps of Kotter’s model for organizational change">
            <a:extLst>
              <a:ext uri="{FF2B5EF4-FFF2-40B4-BE49-F238E27FC236}">
                <a16:creationId xmlns:a16="http://schemas.microsoft.com/office/drawing/2014/main" id="{F3EBB177-2DF1-818B-78EC-3EA697D00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03" y="2671383"/>
            <a:ext cx="4362487" cy="38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0305D1-7305-B8BF-82B2-F7865894820A}"/>
              </a:ext>
            </a:extLst>
          </p:cNvPr>
          <p:cNvSpPr txBox="1"/>
          <p:nvPr/>
        </p:nvSpPr>
        <p:spPr>
          <a:xfrm>
            <a:off x="223282" y="6389624"/>
            <a:ext cx="7017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https://www.quickbase.com/blog/three-types-of-change-management-models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476672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Цикл змін за Джоном </a:t>
            </a:r>
            <a:r>
              <a:rPr lang="uk-UA" sz="28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Коттером</a:t>
            </a:r>
            <a:endParaRPr lang="uk-UA" sz="28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uk-UA" dirty="0">
              <a:latin typeface="Arial Narrow" panose="020B0606020202030204" pitchFamily="34" charset="0"/>
            </a:endParaRPr>
          </a:p>
          <a:p>
            <a:r>
              <a:rPr lang="uk-UA" dirty="0">
                <a:latin typeface="Arial Narrow" panose="020B0606020202030204" pitchFamily="34" charset="0"/>
              </a:rPr>
              <a:t>Д. </a:t>
            </a:r>
            <a:r>
              <a:rPr lang="uk-UA" dirty="0" err="1">
                <a:latin typeface="Arial Narrow" panose="020B0606020202030204" pitchFamily="34" charset="0"/>
              </a:rPr>
              <a:t>Коттер</a:t>
            </a:r>
            <a:r>
              <a:rPr lang="uk-UA" dirty="0">
                <a:latin typeface="Arial Narrow" panose="020B0606020202030204" pitchFamily="34" charset="0"/>
              </a:rPr>
              <a:t>, кілька десятиліть поглиблено займався питанням управління змінами в організації, після чого склав перелік основних помилок керівників. Якщо знати про «підводні камені», що очікують менеджерів, то слід «підстелити соломку». Щоб допомогти в цьому Д. </a:t>
            </a:r>
            <a:r>
              <a:rPr lang="uk-UA" dirty="0" err="1">
                <a:latin typeface="Arial Narrow" panose="020B0606020202030204" pitchFamily="34" charset="0"/>
              </a:rPr>
              <a:t>Коттер</a:t>
            </a:r>
            <a:r>
              <a:rPr lang="uk-UA" dirty="0">
                <a:latin typeface="Arial Narrow" panose="020B0606020202030204" pitchFamily="34" charset="0"/>
              </a:rPr>
              <a:t> під час проведення змін радить звернути увагу на наступні можливі помилки:</a:t>
            </a:r>
          </a:p>
          <a:p>
            <a:r>
              <a:rPr lang="uk-UA" dirty="0">
                <a:latin typeface="Arial Narrow" panose="020B0606020202030204" pitchFamily="34" charset="0"/>
              </a:rPr>
              <a:t>1) Не створена атмосфера невідкладності дій.</a:t>
            </a:r>
            <a:endParaRPr lang="uk-UA" b="1" dirty="0">
              <a:latin typeface="Arial Narrow" panose="020B0606020202030204" pitchFamily="34" charset="0"/>
            </a:endParaRPr>
          </a:p>
          <a:p>
            <a:r>
              <a:rPr lang="uk-UA" dirty="0">
                <a:latin typeface="Arial Narrow" panose="020B0606020202030204" pitchFamily="34" charset="0"/>
              </a:rPr>
              <a:t>2) Не створена впливова команда реформаторів.</a:t>
            </a:r>
            <a:endParaRPr lang="uk-UA" b="1" dirty="0">
              <a:latin typeface="Arial Narrow" panose="020B0606020202030204" pitchFamily="34" charset="0"/>
            </a:endParaRPr>
          </a:p>
          <a:p>
            <a:r>
              <a:rPr lang="uk-UA" dirty="0">
                <a:latin typeface="Arial Narrow" panose="020B0606020202030204" pitchFamily="34" charset="0"/>
              </a:rPr>
              <a:t>3) Відсутня бачення.</a:t>
            </a:r>
            <a:endParaRPr lang="uk-UA" b="1" dirty="0">
              <a:latin typeface="Arial Narrow" panose="020B0606020202030204" pitchFamily="34" charset="0"/>
            </a:endParaRPr>
          </a:p>
          <a:p>
            <a:r>
              <a:rPr lang="uk-UA" dirty="0">
                <a:latin typeface="Arial Narrow" panose="020B0606020202030204" pitchFamily="34" charset="0"/>
              </a:rPr>
              <a:t>4) Неефективно проводиться пропаганда корпоративного бачення.</a:t>
            </a:r>
            <a:endParaRPr lang="uk-UA" b="1" dirty="0">
              <a:latin typeface="Arial Narrow" panose="020B0606020202030204" pitchFamily="34" charset="0"/>
            </a:endParaRPr>
          </a:p>
          <a:p>
            <a:r>
              <a:rPr lang="uk-UA" dirty="0">
                <a:latin typeface="Arial Narrow" panose="020B0606020202030204" pitchFamily="34" charset="0"/>
              </a:rPr>
              <a:t>5) Не усунуті перешкоди, що блокують нововведення.</a:t>
            </a:r>
            <a:endParaRPr lang="uk-UA" b="1" dirty="0">
              <a:latin typeface="Arial Narrow" panose="020B0606020202030204" pitchFamily="34" charset="0"/>
            </a:endParaRPr>
          </a:p>
          <a:p>
            <a:r>
              <a:rPr lang="uk-UA" dirty="0">
                <a:latin typeface="Arial Narrow" panose="020B0606020202030204" pitchFamily="34" charset="0"/>
              </a:rPr>
              <a:t>6) Не проводиться систематичне планування і не забезпечуються найближчі результати.</a:t>
            </a:r>
            <a:endParaRPr lang="uk-UA" b="1" dirty="0">
              <a:latin typeface="Arial Narrow" panose="020B0606020202030204" pitchFamily="34" charset="0"/>
            </a:endParaRPr>
          </a:p>
          <a:p>
            <a:r>
              <a:rPr lang="uk-UA" dirty="0">
                <a:latin typeface="Arial Narrow" panose="020B0606020202030204" pitchFamily="34" charset="0"/>
              </a:rPr>
              <a:t>7) Передчасно святкується перемога.</a:t>
            </a:r>
            <a:endParaRPr lang="uk-UA" b="1" dirty="0">
              <a:latin typeface="Arial Narrow" panose="020B0606020202030204" pitchFamily="34" charset="0"/>
            </a:endParaRPr>
          </a:p>
          <a:p>
            <a:r>
              <a:rPr lang="uk-UA" dirty="0">
                <a:latin typeface="Arial Narrow" panose="020B0606020202030204" pitchFamily="34" charset="0"/>
              </a:rPr>
              <a:t>8) Зміни не закріпили в корпоративній культурі.</a:t>
            </a:r>
            <a:endParaRPr lang="uk-UA" b="1" dirty="0">
              <a:latin typeface="Arial Narrow" panose="020B0606020202030204" pitchFamily="34" charset="0"/>
            </a:endParaRPr>
          </a:p>
          <a:p>
            <a:r>
              <a:rPr lang="uk-UA" dirty="0">
                <a:latin typeface="Arial Narrow" panose="020B0606020202030204" pitchFamily="34" charset="0"/>
              </a:rPr>
              <a:t>Автор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даного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підходу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звертає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увагу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на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те,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що перелік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можливих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помилок не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обмежується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тільки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зазначеними.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Але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описані ним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– він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відносить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до найбільш</a:t>
            </a:r>
            <a:r>
              <a:rPr lang="uk-UA" b="1" dirty="0">
                <a:latin typeface="Arial Narrow" panose="020B0606020202030204" pitchFamily="34" charset="0"/>
              </a:rPr>
              <a:t> </a:t>
            </a:r>
            <a:r>
              <a:rPr lang="uk-UA" dirty="0">
                <a:latin typeface="Arial Narrow" panose="020B0606020202030204" pitchFamily="34" charset="0"/>
              </a:rPr>
              <a:t>серйозним.</a:t>
            </a:r>
            <a:endParaRPr lang="uk-UA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7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AC688F1-9284-5977-EF8E-8235927D1849}"/>
              </a:ext>
            </a:extLst>
          </p:cNvPr>
          <p:cNvGraphicFramePr/>
          <p:nvPr/>
        </p:nvGraphicFramePr>
        <p:xfrm>
          <a:off x="395536" y="764704"/>
          <a:ext cx="734481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ілка: вигнута вліво 2">
            <a:extLst>
              <a:ext uri="{FF2B5EF4-FFF2-40B4-BE49-F238E27FC236}">
                <a16:creationId xmlns:a16="http://schemas.microsoft.com/office/drawing/2014/main" id="{F8C4C40F-2EC3-C27A-8F7F-3097DD2412C6}"/>
              </a:ext>
            </a:extLst>
          </p:cNvPr>
          <p:cNvSpPr/>
          <p:nvPr/>
        </p:nvSpPr>
        <p:spPr>
          <a:xfrm>
            <a:off x="6970733" y="1138459"/>
            <a:ext cx="401320" cy="1325246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4" name="Стрілка: вигнута вліво 3">
            <a:extLst>
              <a:ext uri="{FF2B5EF4-FFF2-40B4-BE49-F238E27FC236}">
                <a16:creationId xmlns:a16="http://schemas.microsoft.com/office/drawing/2014/main" id="{CEC37400-EB53-5C93-2B3C-213F8FA13E41}"/>
              </a:ext>
            </a:extLst>
          </p:cNvPr>
          <p:cNvSpPr/>
          <p:nvPr/>
        </p:nvSpPr>
        <p:spPr>
          <a:xfrm>
            <a:off x="6999625" y="2593315"/>
            <a:ext cx="401320" cy="1627774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5" name="Стрілка: вигнута вліво 4">
            <a:extLst>
              <a:ext uri="{FF2B5EF4-FFF2-40B4-BE49-F238E27FC236}">
                <a16:creationId xmlns:a16="http://schemas.microsoft.com/office/drawing/2014/main" id="{7182A728-AB33-F032-339B-00D3615084BD}"/>
              </a:ext>
            </a:extLst>
          </p:cNvPr>
          <p:cNvSpPr/>
          <p:nvPr/>
        </p:nvSpPr>
        <p:spPr>
          <a:xfrm>
            <a:off x="7061538" y="4264685"/>
            <a:ext cx="401320" cy="1180539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6" name="Поле 5">
            <a:extLst>
              <a:ext uri="{FF2B5EF4-FFF2-40B4-BE49-F238E27FC236}">
                <a16:creationId xmlns:a16="http://schemas.microsoft.com/office/drawing/2014/main" id="{80CF7AF4-18EC-3D6A-D76B-AF8F8EFBD746}"/>
              </a:ext>
            </a:extLst>
          </p:cNvPr>
          <p:cNvSpPr txBox="1"/>
          <p:nvPr/>
        </p:nvSpPr>
        <p:spPr>
          <a:xfrm rot="16200000">
            <a:off x="7315688" y="1276142"/>
            <a:ext cx="1180538" cy="96493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сприятливого клімату для змін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ле 5">
            <a:extLst>
              <a:ext uri="{FF2B5EF4-FFF2-40B4-BE49-F238E27FC236}">
                <a16:creationId xmlns:a16="http://schemas.microsoft.com/office/drawing/2014/main" id="{CC99ABF5-8F32-4175-4E65-36F57290F3D8}"/>
              </a:ext>
            </a:extLst>
          </p:cNvPr>
          <p:cNvSpPr txBox="1"/>
          <p:nvPr/>
        </p:nvSpPr>
        <p:spPr>
          <a:xfrm rot="16200000">
            <a:off x="7323012" y="2788931"/>
            <a:ext cx="1325245" cy="9630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відданість та розширення повноважень для організації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оле 5">
            <a:extLst>
              <a:ext uri="{FF2B5EF4-FFF2-40B4-BE49-F238E27FC236}">
                <a16:creationId xmlns:a16="http://schemas.microsoft.com/office/drawing/2014/main" id="{8568A3E5-3061-4B8C-D271-5E0D382C243B}"/>
              </a:ext>
            </a:extLst>
          </p:cNvPr>
          <p:cNvSpPr txBox="1"/>
          <p:nvPr/>
        </p:nvSpPr>
        <p:spPr>
          <a:xfrm rot="16200000">
            <a:off x="7612614" y="4384718"/>
            <a:ext cx="1218921" cy="90209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впровадження та закріплення змін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8A7930-47C1-7511-D316-C250C0AA5792}"/>
              </a:ext>
            </a:extLst>
          </p:cNvPr>
          <p:cNvSpPr txBox="1"/>
          <p:nvPr/>
        </p:nvSpPr>
        <p:spPr>
          <a:xfrm>
            <a:off x="1241302" y="5960291"/>
            <a:ext cx="6264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Вісім факторів, за </a:t>
            </a:r>
            <a:r>
              <a:rPr lang="uk-UA" sz="1800" kern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Коттером</a:t>
            </a:r>
            <a:r>
              <a:rPr lang="uk-UA" sz="1800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що визначають успіх змін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814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49532F-A409-B1BA-4498-781704D05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t="33372" r="41456" b="7520"/>
          <a:stretch/>
        </p:blipFill>
        <p:spPr>
          <a:xfrm>
            <a:off x="5077048" y="2679990"/>
            <a:ext cx="3870251" cy="2870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CE434A-62E1-9047-EA51-6002CDA3A340}"/>
              </a:ext>
            </a:extLst>
          </p:cNvPr>
          <p:cNvSpPr txBox="1"/>
          <p:nvPr/>
        </p:nvSpPr>
        <p:spPr>
          <a:xfrm>
            <a:off x="196701" y="264170"/>
            <a:ext cx="88090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uk-UA" sz="16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McKinsey</a:t>
            </a:r>
            <a:r>
              <a:rPr lang="uk-UA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7S </a:t>
            </a:r>
          </a:p>
          <a:p>
            <a:endParaRPr lang="uk-UA" sz="16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існує з 1980-х років. Сила цієї моделі в тому, що вона допомагає візуалізувати, як взаємодіють різні аспекти вашої організації чи проекту. Таким чином, управління проектами відбувається більш цілісно, а не фрагментарно. У моделі </a:t>
            </a: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McKinsey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сім організаційних компонентів.</a:t>
            </a:r>
          </a:p>
          <a:p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McKinsey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часто використовується для визначення, які зміни слід </a:t>
            </a: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замість просто управління актом змін. Ідея полягає в тому, щоб переглянути кожен крок і виявити, які елементи не узгоджені з іншими.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87AA2-92B2-374D-37A5-2F8E1244F910}"/>
              </a:ext>
            </a:extLst>
          </p:cNvPr>
          <p:cNvSpPr txBox="1"/>
          <p:nvPr/>
        </p:nvSpPr>
        <p:spPr>
          <a:xfrm>
            <a:off x="196701" y="2340848"/>
            <a:ext cx="4949457" cy="4115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Як структурована ваша організація чи проект (тобто ієрархічна проти плоскої)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Усі процедури та процеси, необхідні для завершення змін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План дій на основі корпоративних цінностей, який призведе до конкурентної переваги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Основні компетенції, необхідні для завершення переходу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Доступна робоча сила проекту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Культура та кодекс поведінки, зазвичай диктований стилем менеджменту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Етос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місія організації чи команди проекту</a:t>
            </a:r>
            <a:endParaRPr lang="uk-UA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5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0D6A41-6EAA-60D8-F10D-CB61EE62C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7" t="25091" r="35465" b="6692"/>
          <a:stretch/>
        </p:blipFill>
        <p:spPr>
          <a:xfrm>
            <a:off x="4723129" y="3944677"/>
            <a:ext cx="4072270" cy="2551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5BAB2-A7F2-7C1E-626F-73731C36AA14}"/>
              </a:ext>
            </a:extLst>
          </p:cNvPr>
          <p:cNvSpPr txBox="1"/>
          <p:nvPr/>
        </p:nvSpPr>
        <p:spPr>
          <a:xfrm>
            <a:off x="425302" y="1116420"/>
            <a:ext cx="7995683" cy="3052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час етапу </a:t>
            </a:r>
            <a:r>
              <a:rPr lang="uk-U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 ідентифікуєте проблему, яку потрібно вирішити, ресурси та кроки, які знадобляться, та індикатори, що зміна була успішною.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 </a:t>
            </a:r>
            <a:r>
              <a:rPr lang="uk-U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призначений для застосування плану в малій підмножині ситуацій або протягом встановленого періоду. Ідея полягає в тому, щоб мати </a:t>
            </a:r>
            <a:r>
              <a:rPr lang="uk-U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низькоризикову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подію для перегляду на наступному кроці.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 переглянете результати тесту на етапі </a:t>
            </a:r>
            <a:r>
              <a:rPr lang="uk-U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Чи досягли вони бажаного результату? Якщо ні, скоригуйте та запустіть ще один тест.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 ви задоволені результатом, візьміть те, що ви дізналися в перших трьох кроках, і запустіть його на етапі </a:t>
            </a:r>
            <a:r>
              <a:rPr lang="uk-U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6A936-4B4D-4C61-6472-A80821BC9199}"/>
              </a:ext>
            </a:extLst>
          </p:cNvPr>
          <p:cNvSpPr txBox="1"/>
          <p:nvPr/>
        </p:nvSpPr>
        <p:spPr>
          <a:xfrm>
            <a:off x="520995" y="4958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PDCA (Deming Cycle)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цикл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Демінга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BFDCE7-4E98-BFA0-9640-9832280089B0}"/>
              </a:ext>
            </a:extLst>
          </p:cNvPr>
          <p:cNvSpPr txBox="1"/>
          <p:nvPr/>
        </p:nvSpPr>
        <p:spPr>
          <a:xfrm>
            <a:off x="425302" y="624131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https://whatfix.com/blog/pdca-cycle/</a:t>
            </a:r>
            <a:r>
              <a:rPr lang="uk-UA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18437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B614DD-A203-C7D1-25F6-B5BA76583077}"/>
              </a:ext>
            </a:extLst>
          </p:cNvPr>
          <p:cNvSpPr txBox="1"/>
          <p:nvPr/>
        </p:nvSpPr>
        <p:spPr>
          <a:xfrm>
            <a:off x="377456" y="418263"/>
            <a:ext cx="8389087" cy="5754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Чотири фази циклу PDCA Чотири кроки циклу PDCA утворюють замкнуту петлю, дозволяючи оцінювати всі процеси контролю якості з самого початку. Розберемо чотири кроки:</a:t>
            </a:r>
            <a:endParaRPr lang="uk-UA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16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практик змін, ви повинні відобразити існуючі больові точки та можливості змін з запропонованим рішенням на етапі планування. Створіть гіпотези для базових проблем і протестуйте їх для чітких результатів. Крім того, вам потрібно створити детальний план впровадження проекту, який надає рамку для операцій, відображаючи узгодженість між бізнес-цілями організації та цілями проекту.</a:t>
            </a:r>
            <a:endParaRPr lang="uk-UA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16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uk-UA" sz="1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 важливіше за планування. Цей етап поділяється на три </a:t>
            </a: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підсегменти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Навчання членів команди для подолання розриву в навичках Процес впровадження Документування процесу виконання для майбутнього використання. Цей етап критичний. Коли ви проводите пілотне тестування в цій фазі, це показує, чи призводить запропонована зміна до теоретичних результатів.</a:t>
            </a:r>
            <a:endParaRPr lang="uk-UA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16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Фаза перевірки відбувається принаймні двічі на проект. Після аналізу результатів пілотного тесту для їхньої оцінки проти критеріїв, окреслених у кроці 1, щоб визначити, чи був успіх. Ви повинні знову переглянути весь проект впровадження для ідентифікації невдач та успіхів, щоб </a:t>
            </a:r>
            <a:r>
              <a:rPr lang="uk-UA" sz="16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необхідні коригування для майбутніх ітерацій.</a:t>
            </a:r>
            <a:endParaRPr lang="uk-UA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16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uk-UA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Фінальний крок включає коригуючі дії та коригування для впровадження проекту покращення на більшому масштабі. Оскільки цикл PDCA є ітеративною петлею, новий процес стає новою базою для майбутнього тестування.</a:t>
            </a:r>
            <a:endParaRPr lang="uk-UA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9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Групувати 1">
            <a:extLst>
              <a:ext uri="{FF2B5EF4-FFF2-40B4-BE49-F238E27FC236}">
                <a16:creationId xmlns:a16="http://schemas.microsoft.com/office/drawing/2014/main" id="{356320B1-D29A-5A49-6C8C-3FFAFACF3347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196975"/>
            <a:ext cx="7920038" cy="3438525"/>
            <a:chOff x="0" y="0"/>
            <a:chExt cx="6209414" cy="2413591"/>
          </a:xfrm>
        </p:grpSpPr>
        <p:sp>
          <p:nvSpPr>
            <p:cNvPr id="3" name="Стрілка: зчетверена 2">
              <a:extLst>
                <a:ext uri="{FF2B5EF4-FFF2-40B4-BE49-F238E27FC236}">
                  <a16:creationId xmlns:a16="http://schemas.microsoft.com/office/drawing/2014/main" id="{EA11C6C3-CF40-1AAC-EB99-812C29DBFB75}"/>
                </a:ext>
              </a:extLst>
            </p:cNvPr>
            <p:cNvSpPr/>
            <p:nvPr/>
          </p:nvSpPr>
          <p:spPr>
            <a:xfrm>
              <a:off x="2761814" y="763301"/>
              <a:ext cx="894882" cy="714271"/>
            </a:xfrm>
            <a:prstGeom prst="quad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uk-UA" sz="1200">
                <a:solidFill>
                  <a:srgbClr val="002060"/>
                </a:solidFill>
              </a:endParaRPr>
            </a:p>
          </p:txBody>
        </p:sp>
        <p:sp>
          <p:nvSpPr>
            <p:cNvPr id="84999" name="Поле 15">
              <a:extLst>
                <a:ext uri="{FF2B5EF4-FFF2-40B4-BE49-F238E27FC236}">
                  <a16:creationId xmlns:a16="http://schemas.microsoft.com/office/drawing/2014/main" id="{B9DDB67B-48D3-DBB0-EB5E-261A6310F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6959"/>
              <a:ext cx="967105" cy="229663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</a:pPr>
              <a:r>
                <a:rPr kumimoji="0" lang="uk-UA" altLang="uk-UA" sz="12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Вхід:</a:t>
              </a:r>
              <a:endParaRPr kumimoji="0" lang="uk-UA" altLang="uk-UA" sz="12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ru-RU" altLang="uk-UA" sz="12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kumimoji="0" lang="uk-UA" altLang="uk-UA" sz="12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Середовище (зовнішні фактори: ринок, конкуренція тощо).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ru-RU" altLang="uk-UA" sz="12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kumimoji="0" lang="uk-UA" altLang="uk-UA" sz="12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Ресурси (фінанси, люди, технології).</a:t>
              </a:r>
            </a:p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</a:pPr>
              <a:r>
                <a:rPr kumimoji="0" lang="ru-RU" altLang="uk-UA" sz="12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kumimoji="0" lang="uk-UA" altLang="uk-UA" sz="12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Історія організації (культура, традиції).</a:t>
              </a:r>
              <a:endParaRPr kumimoji="0" lang="uk-UA" altLang="uk-UA" sz="12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000" name="Поле 16">
              <a:extLst>
                <a:ext uri="{FF2B5EF4-FFF2-40B4-BE49-F238E27FC236}">
                  <a16:creationId xmlns:a16="http://schemas.microsoft.com/office/drawing/2014/main" id="{363F8CCA-2519-6577-CEDC-0B498E609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563" y="763329"/>
              <a:ext cx="946298" cy="733425"/>
            </a:xfrm>
            <a:prstGeom prst="rightArrow">
              <a:avLst>
                <a:gd name="adj1" fmla="val 50000"/>
                <a:gd name="adj2" fmla="val 50003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</a:pPr>
              <a:r>
                <a:rPr kumimoji="0" lang="uk-UA" altLang="uk-UA" sz="12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Стратегія</a:t>
              </a:r>
              <a:endParaRPr kumimoji="0" lang="uk-UA" altLang="uk-UA" sz="12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001" name="Поле 17">
              <a:extLst>
                <a:ext uri="{FF2B5EF4-FFF2-40B4-BE49-F238E27FC236}">
                  <a16:creationId xmlns:a16="http://schemas.microsoft.com/office/drawing/2014/main" id="{C3076143-FE4D-51E3-7E98-7EF0944EE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3861" y="914400"/>
              <a:ext cx="839972" cy="44640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</a:pPr>
              <a:r>
                <a:rPr kumimoji="0" lang="uk-UA" altLang="uk-UA" sz="12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Завдання</a:t>
              </a:r>
              <a:endParaRPr kumimoji="0" lang="uk-UA" altLang="uk-UA" sz="12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002" name="Поле 17">
              <a:extLst>
                <a:ext uri="{FF2B5EF4-FFF2-40B4-BE49-F238E27FC236}">
                  <a16:creationId xmlns:a16="http://schemas.microsoft.com/office/drawing/2014/main" id="{680F0799-582E-CEF1-C7D2-FD1AD8FE8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5730" y="297712"/>
              <a:ext cx="893135" cy="44640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</a:pPr>
              <a:r>
                <a:rPr kumimoji="0" lang="uk-UA" altLang="uk-UA" sz="12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Люди</a:t>
              </a:r>
              <a:endParaRPr kumimoji="0" lang="uk-UA" altLang="uk-UA" sz="12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003" name="Поле 17">
              <a:extLst>
                <a:ext uri="{FF2B5EF4-FFF2-40B4-BE49-F238E27FC236}">
                  <a16:creationId xmlns:a16="http://schemas.microsoft.com/office/drawing/2014/main" id="{E8457562-28B0-4AC0-6BF3-67AB49835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232" y="893135"/>
              <a:ext cx="978195" cy="44640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</a:pPr>
              <a:r>
                <a:rPr kumimoji="0" lang="uk-UA" altLang="uk-UA" sz="12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Структура</a:t>
              </a:r>
              <a:endParaRPr kumimoji="0" lang="uk-UA" altLang="uk-UA" sz="12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004" name="Поле 17">
              <a:extLst>
                <a:ext uri="{FF2B5EF4-FFF2-40B4-BE49-F238E27FC236}">
                  <a16:creationId xmlns:a16="http://schemas.microsoft.com/office/drawing/2014/main" id="{AF1D603D-4DB4-7CF6-CC93-61A5F7721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5730" y="1488559"/>
              <a:ext cx="893135" cy="44640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</a:pPr>
              <a:r>
                <a:rPr kumimoji="0" lang="uk-UA" altLang="uk-UA" sz="12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Культура</a:t>
              </a:r>
              <a:endParaRPr kumimoji="0" lang="uk-UA" altLang="uk-UA" sz="12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005" name="Поле 16">
              <a:extLst>
                <a:ext uri="{FF2B5EF4-FFF2-40B4-BE49-F238E27FC236}">
                  <a16:creationId xmlns:a16="http://schemas.microsoft.com/office/drawing/2014/main" id="{281EE5ED-B065-DB57-0BFF-EBDA5D1E7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428" y="761114"/>
              <a:ext cx="499110" cy="7334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</a:pPr>
              <a:r>
                <a:rPr kumimoji="0" lang="uk-UA" altLang="uk-UA" sz="12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uk-UA" altLang="uk-UA" sz="12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5006" name="Поле 15">
              <a:extLst>
                <a:ext uri="{FF2B5EF4-FFF2-40B4-BE49-F238E27FC236}">
                  <a16:creationId xmlns:a16="http://schemas.microsoft.com/office/drawing/2014/main" id="{8CE70192-E43F-A72B-C494-ED268CAC1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7423" y="0"/>
              <a:ext cx="1041991" cy="227520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</a:pPr>
              <a:r>
                <a:rPr kumimoji="0" lang="uk-UA" altLang="uk-UA" sz="12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Вихід:</a:t>
              </a:r>
              <a:endParaRPr kumimoji="0" lang="uk-UA" altLang="uk-UA" sz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uk-UA" altLang="uk-UA" sz="12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результативність на всіх рівнях організації;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uk-UA" altLang="uk-UA" sz="12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група (командна робота), індивідів (задоволеність)</a:t>
              </a:r>
            </a:p>
          </p:txBody>
        </p:sp>
        <p:cxnSp>
          <p:nvCxnSpPr>
            <p:cNvPr id="12" name="Пряма зі стрілкою 11">
              <a:extLst>
                <a:ext uri="{FF2B5EF4-FFF2-40B4-BE49-F238E27FC236}">
                  <a16:creationId xmlns:a16="http://schemas.microsoft.com/office/drawing/2014/main" id="{AD8C9881-DB4B-75DF-9F44-D32E954F2ECD}"/>
                </a:ext>
              </a:extLst>
            </p:cNvPr>
            <p:cNvCxnSpPr/>
            <p:nvPr/>
          </p:nvCxnSpPr>
          <p:spPr>
            <a:xfrm flipH="1">
              <a:off x="2292592" y="442381"/>
              <a:ext cx="484158" cy="47246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зі стрілкою 12">
              <a:extLst>
                <a:ext uri="{FF2B5EF4-FFF2-40B4-BE49-F238E27FC236}">
                  <a16:creationId xmlns:a16="http://schemas.microsoft.com/office/drawing/2014/main" id="{A41265FD-4EBC-72F9-415C-1649CC9B7371}"/>
                </a:ext>
              </a:extLst>
            </p:cNvPr>
            <p:cNvCxnSpPr/>
            <p:nvPr/>
          </p:nvCxnSpPr>
          <p:spPr>
            <a:xfrm>
              <a:off x="2260232" y="1377285"/>
              <a:ext cx="515273" cy="41452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 зі стрілкою 13">
              <a:extLst>
                <a:ext uri="{FF2B5EF4-FFF2-40B4-BE49-F238E27FC236}">
                  <a16:creationId xmlns:a16="http://schemas.microsoft.com/office/drawing/2014/main" id="{C4EBDE7F-7C5A-BF27-EAAF-13A0F9C2BD37}"/>
                </a:ext>
              </a:extLst>
            </p:cNvPr>
            <p:cNvCxnSpPr/>
            <p:nvPr/>
          </p:nvCxnSpPr>
          <p:spPr>
            <a:xfrm>
              <a:off x="3695280" y="463552"/>
              <a:ext cx="504071" cy="4078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 зі стрілкою 14">
              <a:extLst>
                <a:ext uri="{FF2B5EF4-FFF2-40B4-BE49-F238E27FC236}">
                  <a16:creationId xmlns:a16="http://schemas.microsoft.com/office/drawing/2014/main" id="{56366025-3EA8-9A82-A500-8FCF60EAF2ED}"/>
                </a:ext>
              </a:extLst>
            </p:cNvPr>
            <p:cNvCxnSpPr/>
            <p:nvPr/>
          </p:nvCxnSpPr>
          <p:spPr>
            <a:xfrm flipV="1">
              <a:off x="3674121" y="1356113"/>
              <a:ext cx="500338" cy="40449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5" name="TextBox 16">
            <a:extLst>
              <a:ext uri="{FF2B5EF4-FFF2-40B4-BE49-F238E27FC236}">
                <a16:creationId xmlns:a16="http://schemas.microsoft.com/office/drawing/2014/main" id="{E611B3D6-EC1F-C61F-BC8C-63C94FF9D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291138"/>
            <a:ext cx="680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Модель конгруентності </a:t>
            </a:r>
            <a:r>
              <a:rPr kumimoji="0" lang="uk-UA" altLang="uk-UA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Надлера</a:t>
            </a:r>
            <a:r>
              <a:rPr kumimoji="0" lang="uk-UA" altLang="uk-UA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Д. та </a:t>
            </a:r>
            <a:r>
              <a:rPr kumimoji="0" lang="uk-UA" altLang="uk-UA" sz="1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Ташмана</a:t>
            </a:r>
            <a:r>
              <a:rPr kumimoji="0" lang="uk-UA" altLang="uk-UA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М.</a:t>
            </a:r>
            <a:endParaRPr kumimoji="0" lang="uk-UA" altLang="uk-UA" sz="1800" dirty="0">
              <a:latin typeface="Arial" panose="020B0604020202020204" pitchFamily="34" charset="0"/>
            </a:endParaRPr>
          </a:p>
        </p:txBody>
      </p:sp>
      <p:sp>
        <p:nvSpPr>
          <p:cNvPr id="84996" name="TextBox 17">
            <a:extLst>
              <a:ext uri="{FF2B5EF4-FFF2-40B4-BE49-F238E27FC236}">
                <a16:creationId xmlns:a16="http://schemas.microsoft.com/office/drawing/2014/main" id="{F78CD33C-B65C-F837-3F94-30985C6F1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5792788"/>
            <a:ext cx="8588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000">
                <a:latin typeface="Arial" panose="020B0604020202020204" pitchFamily="34" charset="0"/>
              </a:rPr>
              <a:t>https://www.researchgate.net/publication/375449344_An_encounter_with_the_Nadler-Tushman_congruence_model_and_organizational_ambidexterity</a:t>
            </a:r>
          </a:p>
        </p:txBody>
      </p:sp>
      <p:sp>
        <p:nvSpPr>
          <p:cNvPr id="84997" name="TextBox 19">
            <a:extLst>
              <a:ext uri="{FF2B5EF4-FFF2-40B4-BE49-F238E27FC236}">
                <a16:creationId xmlns:a16="http://schemas.microsoft.com/office/drawing/2014/main" id="{51291833-3169-6AE9-9427-91B68C8CD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6046788"/>
            <a:ext cx="5961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uk-UA" altLang="uk-UA" sz="1000" dirty="0">
                <a:latin typeface="Arial" panose="020B0604020202020204" pitchFamily="34" charset="0"/>
              </a:rPr>
              <a:t>https://change.walkme.com/the-congruence-model/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FC236A-B196-F513-9E1E-F5C83F1C574B}"/>
              </a:ext>
            </a:extLst>
          </p:cNvPr>
          <p:cNvSpPr txBox="1"/>
          <p:nvPr/>
        </p:nvSpPr>
        <p:spPr>
          <a:xfrm>
            <a:off x="478465" y="843677"/>
            <a:ext cx="83252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Виклики управління змінами  </a:t>
            </a:r>
          </a:p>
          <a:p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Типові бар’єри:  </a:t>
            </a:r>
          </a:p>
          <a:p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Опір персоналу (страх втрати роботи).  </a:t>
            </a:r>
          </a:p>
          <a:p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Недостатня комунікація.  </a:t>
            </a:r>
          </a:p>
          <a:p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Ресурси (фінанси, навички).  </a:t>
            </a:r>
          </a:p>
          <a:p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Контекст: У енергетиці — геополітика, як війна в Україні.  </a:t>
            </a:r>
          </a:p>
          <a:p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Рішення: 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Force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Lewin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Посилювати рушійні сили (інновації), послаблювати стримуючі (страх через навчання).  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72970-B3C0-A916-8C7D-E296AE5638CB}"/>
              </a:ext>
            </a:extLst>
          </p:cNvPr>
          <p:cNvSpPr txBox="1"/>
          <p:nvPr/>
        </p:nvSpPr>
        <p:spPr>
          <a:xfrm>
            <a:off x="552895" y="3648624"/>
            <a:ext cx="80169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Енергетичний перехід країн до сталих економік шляхом відновлювальної енергетики, енергоефективності та сталого розвитку є частиною Стратегії Європейського Союзу.</a:t>
            </a: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Серйозність та гострота проблем забруднення повітря, змін клімату та енергетичної безпеки, а також численні переваги сучасних технологій децентралізованої відновлюваної енергетики, вимагають початку масової, невідкладної трансформації енергетичної інфраструктури у всьому світі.</a:t>
            </a:r>
          </a:p>
          <a:p>
            <a:pPr algn="just"/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особливої нагальності та гостроти проблемі енергетичного переходу надає загроза енергетичній безпеці.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CD8AD-4269-7BE8-F424-513479236C5B}"/>
              </a:ext>
            </a:extLst>
          </p:cNvPr>
          <p:cNvSpPr txBox="1"/>
          <p:nvPr/>
        </p:nvSpPr>
        <p:spPr>
          <a:xfrm>
            <a:off x="478465" y="6245949"/>
            <a:ext cx="77298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https://nung.edu.ua/heading/news/enerhetychnyy-perekhid-naybilshyy-vyklyk-chasu-dlya-ukrayiny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9E7BB-C66E-8CD2-9669-AFAE2E343647}"/>
              </a:ext>
            </a:extLst>
          </p:cNvPr>
          <p:cNvSpPr txBox="1"/>
          <p:nvPr/>
        </p:nvSpPr>
        <p:spPr>
          <a:xfrm>
            <a:off x="552895" y="36453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Енергетичний перехід: Суть</a:t>
            </a:r>
          </a:p>
        </p:txBody>
      </p:sp>
    </p:spTree>
    <p:extLst>
      <p:ext uri="{BB962C8B-B14F-4D97-AF65-F5344CB8AC3E}">
        <p14:creationId xmlns:p14="http://schemas.microsoft.com/office/powerpoint/2010/main" val="210732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BF3F96-1F42-E57E-B2D9-B1271A455C52}"/>
              </a:ext>
            </a:extLst>
          </p:cNvPr>
          <p:cNvSpPr txBox="1"/>
          <p:nvPr/>
        </p:nvSpPr>
        <p:spPr>
          <a:xfrm>
            <a:off x="817417" y="570453"/>
            <a:ext cx="7135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Управління змінами та енергетичний перехід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C7E8C-64A1-E475-6DD3-F075964627E0}"/>
              </a:ext>
            </a:extLst>
          </p:cNvPr>
          <p:cNvSpPr txBox="1"/>
          <p:nvPr/>
        </p:nvSpPr>
        <p:spPr>
          <a:xfrm>
            <a:off x="817417" y="1304790"/>
            <a:ext cx="7135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 Розглянути, як принципи управління змінами допомагають реалізувати енергетичний перехід в Україні та світі.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858C1-94C7-3499-57DD-0489A5508A0D}"/>
              </a:ext>
            </a:extLst>
          </p:cNvPr>
          <p:cNvSpPr txBox="1"/>
          <p:nvPr/>
        </p:nvSpPr>
        <p:spPr>
          <a:xfrm>
            <a:off x="817417" y="5337766"/>
            <a:ext cx="7994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Ситуація для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фантазацій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«Уявіть: у 2030 році сонячна енергія дешевша за вугілля, але 70%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енергокомпаній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стикаються з опором персоналу. Як переконати людей у «зеленому майбутньому?»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6C8B2-6BB7-0699-6067-6D3DA1D79A84}"/>
              </a:ext>
            </a:extLst>
          </p:cNvPr>
          <p:cNvSpPr txBox="1"/>
          <p:nvPr/>
        </p:nvSpPr>
        <p:spPr>
          <a:xfrm>
            <a:off x="817417" y="2443313"/>
            <a:ext cx="7633854" cy="1971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лекції: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Управління змінами та енергетичний перехід.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Суть енергетичного переходу.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Моделі змін, які застосовуються в енергетиці.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Обговорити український контекст і рекомендації.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7BAB9-8B09-9D11-BB3A-41772F154E0E}"/>
              </a:ext>
            </a:extLst>
          </p:cNvPr>
          <p:cNvSpPr txBox="1"/>
          <p:nvPr/>
        </p:nvSpPr>
        <p:spPr>
          <a:xfrm>
            <a:off x="817417" y="5964381"/>
            <a:ext cx="7744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Запитання: «Хто з вас працював у енергетиці? Які зміни ви бачили?»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81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6D1174-FB25-FC99-B84F-1193816020F5}"/>
              </a:ext>
            </a:extLst>
          </p:cNvPr>
          <p:cNvSpPr txBox="1"/>
          <p:nvPr/>
        </p:nvSpPr>
        <p:spPr>
          <a:xfrm>
            <a:off x="329610" y="598024"/>
            <a:ext cx="822959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Визначення: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Глобальний зсув від викопного палива (вугілля, газ) до ВДЕ (сонце, вітер, водень) для нульових викидів до 2050 р.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Клімат (Паризька угода), безпека, економіка.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 2025: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Чисті технології зросли на 20%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BloombergNEF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https://about.bnef.com/insights/clean-energy/five-energy-transition-lessons-for-2025/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інвестиції: $1,8 трлн у ВДЕ.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Шість принципів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IRENA: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Гармонія з природою (розташування сонячних ферм).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68C0A-7D47-FAC3-FC62-7BF5A45F4FDA}"/>
              </a:ext>
            </a:extLst>
          </p:cNvPr>
          <p:cNvSpPr txBox="1"/>
          <p:nvPr/>
        </p:nvSpPr>
        <p:spPr>
          <a:xfrm>
            <a:off x="574159" y="4464224"/>
            <a:ext cx="4572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 переходу: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Декарбонізація (зменшення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CO2).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Децентралізація (розподілена генерація).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Цифровізація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(ШІ для мереж).</a:t>
            </a:r>
          </a:p>
        </p:txBody>
      </p:sp>
    </p:spTree>
    <p:extLst>
      <p:ext uri="{BB962C8B-B14F-4D97-AF65-F5344CB8AC3E}">
        <p14:creationId xmlns:p14="http://schemas.microsoft.com/office/powerpoint/2010/main" val="202380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2328888-D6C4-2BB4-4C6C-6DE086AB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83" y="3249350"/>
            <a:ext cx="2732568" cy="287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B5E70-44EA-FCD2-3BC6-3BB354AD0A00}"/>
              </a:ext>
            </a:extLst>
          </p:cNvPr>
          <p:cNvSpPr txBox="1"/>
          <p:nvPr/>
        </p:nvSpPr>
        <p:spPr>
          <a:xfrm>
            <a:off x="212651" y="97950"/>
            <a:ext cx="865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Шість принципів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IRENA: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Гармонія з природою (розташування сонячних ферм).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C9E7A-EE5A-F649-DBF2-82AC5B39FB1E}"/>
              </a:ext>
            </a:extLst>
          </p:cNvPr>
          <p:cNvSpPr txBox="1"/>
          <p:nvPr/>
        </p:nvSpPr>
        <p:spPr>
          <a:xfrm>
            <a:off x="212651" y="467282"/>
            <a:ext cx="87931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1: Прискорення розвитку природоохоронної енергетики вимагає комплексного підходу до визначення та визначення територій з високим потенціалом для виробництва відновлюваної енергії в поєднанні з мінімальним впливом на навколишнє середовище.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C065E-AECF-317C-DF58-D08E817FB7F4}"/>
              </a:ext>
            </a:extLst>
          </p:cNvPr>
          <p:cNvSpPr txBox="1"/>
          <p:nvPr/>
        </p:nvSpPr>
        <p:spPr>
          <a:xfrm>
            <a:off x="180751" y="1353473"/>
            <a:ext cx="8718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2: Спільне використання підкреслює, що пріоритет слід надавати ділянкам, які вже були модифіковані, та подвійному або багаторазовому використанню існуючих споруд.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ED108-DFAE-B1A1-9190-968C8096BA97}"/>
              </a:ext>
            </a:extLst>
          </p:cNvPr>
          <p:cNvSpPr txBox="1"/>
          <p:nvPr/>
        </p:nvSpPr>
        <p:spPr>
          <a:xfrm>
            <a:off x="212650" y="2003549"/>
            <a:ext cx="86549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3: Збереження, відновлення та покращення сприяє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проактивному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плануванню захисту екосистем шляхом уникнення руйнівного впливу, повернення ділянок до їхнього первісного стану, коли це можливо, або компенсації будь-яких неминучих втрат, спричинених новою установкою.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9CF7E-615D-22A6-9FB9-F24DC145C263}"/>
              </a:ext>
            </a:extLst>
          </p:cNvPr>
          <p:cNvSpPr txBox="1"/>
          <p:nvPr/>
        </p:nvSpPr>
        <p:spPr>
          <a:xfrm>
            <a:off x="180751" y="3080767"/>
            <a:ext cx="66240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4: Моніторинг та адаптація визнає, що екосистеми є динамічними та складними. Адаптивні управлінські підходи та технології слід використовувати для реагування на нові ознаки переміщення дикої природи або росту рослин.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58DF4-7856-61E8-98E3-EA7D2B9AABBA}"/>
              </a:ext>
            </a:extLst>
          </p:cNvPr>
          <p:cNvSpPr txBox="1"/>
          <p:nvPr/>
        </p:nvSpPr>
        <p:spPr>
          <a:xfrm>
            <a:off x="212649" y="4157985"/>
            <a:ext cx="61668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5: Збільшення терміну корисного використання стосується заходів для існуючих проектів, спрямованих на продовження очікуваного життєвого циклу проекту, тим самим продовжуючи виробництво енергії без додаткового впливу на навколишнє середовище, пов’язаного з новим будівництвом.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516891-286E-7164-2A9E-40FB14FEE366}"/>
              </a:ext>
            </a:extLst>
          </p:cNvPr>
          <p:cNvSpPr txBox="1"/>
          <p:nvPr/>
        </p:nvSpPr>
        <p:spPr>
          <a:xfrm>
            <a:off x="180750" y="5481424"/>
            <a:ext cx="6071193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Загальний принцип 6: Залучення місцевих учасників є важливим для всіх проектів на всіх етапах розвитку.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1880ED-33E6-9126-EBBB-25E8BEFDCD64}"/>
              </a:ext>
            </a:extLst>
          </p:cNvPr>
          <p:cNvSpPr txBox="1"/>
          <p:nvPr/>
        </p:nvSpPr>
        <p:spPr>
          <a:xfrm>
            <a:off x="180750" y="6346944"/>
            <a:ext cx="81551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https://www.irena.org/News/expertinsights/2025/Sep/Six-Principles-to-Ensure-the-Energy-Transition-Is-in-Harmony-with-Nature</a:t>
            </a:r>
          </a:p>
        </p:txBody>
      </p:sp>
    </p:spTree>
    <p:extLst>
      <p:ext uri="{BB962C8B-B14F-4D97-AF65-F5344CB8AC3E}">
        <p14:creationId xmlns:p14="http://schemas.microsoft.com/office/powerpoint/2010/main" val="226086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A6FA2E-5CFE-2020-ADC1-4DBA8A95B44D}"/>
              </a:ext>
            </a:extLst>
          </p:cNvPr>
          <p:cNvSpPr txBox="1"/>
          <p:nvPr/>
        </p:nvSpPr>
        <p:spPr>
          <a:xfrm>
            <a:off x="446567" y="476555"/>
            <a:ext cx="818707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 енергетичного переходу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Глобальні: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Масштабування (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grids, storage), 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фінансування, соціальна справедливість. (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https://www.mckinsey.com/mgi/our-research/the-hard-stuff-2025-taking-stock-of-progress-on-the-physical-challenges-of-the-energy-transition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Україні: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Війна: 76% компаній страждають від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блекаутів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95% інвестують в енергоефективність.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https://itukraine.org.ua/yak-biznes-v-ukrayini-trimaye-svitlo-osnovni-fakti-iz-doslidzhennya-energetichnij-perehid/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Залежність: 40% імпорт газу; потреба в 10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ВДЕ до 2030 р.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https://eiti.gov.ua/analitika_bi/energetichnij-perehid/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Кадри: Дефіцит фахівців з ВДЕ (вплив війни).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http://sdia.org.ua/enerhetychnyi-perekhid-vyklyky-dlia-rivnykh-mozhlyvostei/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Можливості: Коаліція «Енергетичний Перехід» — фокус на енергоефективності.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https://energytransition.in.ua/pro-koalitsiiu/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79404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6E070B-4B0C-082F-2BF1-57A2CFE4D523}"/>
              </a:ext>
            </a:extLst>
          </p:cNvPr>
          <p:cNvSpPr txBox="1"/>
          <p:nvPr/>
        </p:nvSpPr>
        <p:spPr>
          <a:xfrm>
            <a:off x="430620" y="913043"/>
            <a:ext cx="85857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успіху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Глобальні: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Данія: 50% енергії з вітру завдяки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Kotter-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 (коаліція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https://www.weforum.org/stories/2025/07/energy-transition-best-practice-eti-2025/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Energy Agenda 2025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 в водні.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https://www.bain.com/insights/energy-agenda-2025-new-challenges-new-innovations/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Українські: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Greencubator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Масштабування стартапів ВДЕ, фокус на справедливий перехід.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Бізнес: 30% компаній впровадили корпоративні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PPA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сонячної енергії.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https://eba.com.ua/biznes-u-novij-energetychnij-realnosti-yak-vidnovlyuvana-energiya-zminyuye-korporatyvni-modeli/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435379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3FF2FF-97A7-619F-A462-DDA333DDC447}"/>
              </a:ext>
            </a:extLst>
          </p:cNvPr>
          <p:cNvSpPr txBox="1"/>
          <p:nvPr/>
        </p:nvSpPr>
        <p:spPr>
          <a:xfrm>
            <a:off x="202020" y="380034"/>
            <a:ext cx="825086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Інтеграція: Управління змінами в енергетичному переході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 моделей: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ADKAR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енергетики: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про клімат;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Desire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 (зелені бонуси).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McKinsey 7S: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ВДЕ) з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персоналу).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https://ujae.org.ua/wp-content/uploads/2024/03/ujae_2024_r01_a27.pdf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для України: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Декарбонізація + Децентралізація + Диверсифікація.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https://sk.ua/uk/3d-model-dlja-transformacii-energeti/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Процес: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Field).</a:t>
            </a:r>
          </a:p>
          <a:p>
            <a:pPr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PDCA).</a:t>
            </a:r>
          </a:p>
          <a:p>
            <a:pPr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Kotter).</a:t>
            </a:r>
          </a:p>
          <a:p>
            <a:pPr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20% до 2030).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https://www.researchgate.net/publication/394576333_METODICNI_PIDHODI_TA_METODI_UPRAVLINNA_ZABEZPECENNAM_PIDPRIEMSTV_ENERGETICNIMI_RESURSAMIMETHODOLOGICAL_APPROACHES_AND_MANAGEMENT_METHODS_FOR_ENSURING_ENERGY_RESOURCE_SUPPLY_TO_ENTERPRISES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39122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FC27D4-0295-D1EA-09B1-C8A4C5CB249D}"/>
              </a:ext>
            </a:extLst>
          </p:cNvPr>
          <p:cNvSpPr txBox="1"/>
          <p:nvPr/>
        </p:nvSpPr>
        <p:spPr>
          <a:xfrm>
            <a:off x="186070" y="531629"/>
            <a:ext cx="87718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для України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компаній: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Інвестувати в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50% персоналу ВДЕ до 2027 р.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https://economyandsociety.in.ua/index.php/journal/article/view/4728/4669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комунікації: Лобіювати реформи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Juscutum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https://www.juscutum.com/news/komunikaciyi-ta-gr-u-energetici-vzaiemodiya-dlya-energy-sektoru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держави: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Шість пріоритетів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Фінансування, регуляції, партнерства.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https://www.ey.com/uk_ua/insights/government-public-sector/six-ways-that-governments-can-drive-the-green-transition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стратегічного розвитку: Етапи — мета, принципи, моніторинг.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https://ujae.org.ua/wp-content/uploads/2024/03/ujae_2024_r01_a27.pdf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урок для України:</a:t>
            </a:r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Перехід прискорюється — адаптуйтеся! 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(п’ять кроків)</a:t>
            </a:r>
          </a:p>
          <a:p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https://about.bnef.com/insights/clean-energy/five-energy-transition-lessons-for-2025/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34793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0B63B32-33DD-4009-E8B3-29AD4DB4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" y="2232025"/>
            <a:ext cx="8676167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6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723EEC-306C-72D3-E948-320903F587CB}"/>
              </a:ext>
            </a:extLst>
          </p:cNvPr>
          <p:cNvSpPr txBox="1"/>
          <p:nvPr/>
        </p:nvSpPr>
        <p:spPr>
          <a:xfrm>
            <a:off x="415637" y="647157"/>
            <a:ext cx="8548254" cy="3350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 зараз?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Глобальний контекст: За даними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Index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від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Forum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глобальні показники переходу зросли на 1,1% за рік — удвічі швидше, ніж у 2022–2024 рр. Але попереду 25 фізичних викликів: від масштабування ВДЕ до інфраструктури.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Україні: Війна знищила 50% енергетичної потужності, але децентралізована генерація (сонце, вітер) зросла на 30% у 2024–2025 рр. Виклики: залежність від імпорту, дефіцит кадрів, регуляторні бар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єри.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Зв’язок: Енергетичний перехід — це «велика зміна» (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disruptive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яка вимагає системного управління, щоб уникнути криз.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5645F-9B0D-9630-D180-4C519ED1F045}"/>
              </a:ext>
            </a:extLst>
          </p:cNvPr>
          <p:cNvSpPr txBox="1"/>
          <p:nvPr/>
        </p:nvSpPr>
        <p:spPr>
          <a:xfrm>
            <a:off x="265812" y="5565553"/>
            <a:ext cx="7325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https://www.ecotech.ua/ukrayinska-energetyka-u-chas-vijny/</a:t>
            </a:r>
            <a:endParaRPr lang="uk-UA" sz="1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https://eiti.gov.ua/analitika_bi/energetichnij-perehid/</a:t>
            </a:r>
            <a:r>
              <a:rPr lang="uk-UA" sz="1200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80EA8-F4C4-BE46-B83D-AF60D5A23613}"/>
              </a:ext>
            </a:extLst>
          </p:cNvPr>
          <p:cNvSpPr txBox="1"/>
          <p:nvPr/>
        </p:nvSpPr>
        <p:spPr>
          <a:xfrm>
            <a:off x="415637" y="4297514"/>
            <a:ext cx="8144539" cy="106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Енергетичний перехід — це шанс для України стати «зеленою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нацією, але без ефективного управління змінами він ризикує стати кризою.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 як ADKAR і </a:t>
            </a:r>
            <a:r>
              <a:rPr lang="uk-UA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Kotter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ваші інструменти для успіху.  </a:t>
            </a:r>
          </a:p>
        </p:txBody>
      </p:sp>
    </p:spTree>
    <p:extLst>
      <p:ext uri="{BB962C8B-B14F-4D97-AF65-F5344CB8AC3E}">
        <p14:creationId xmlns:p14="http://schemas.microsoft.com/office/powerpoint/2010/main" val="172471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0C676E-A2D8-479C-BDE7-C5D083ED81F7}"/>
              </a:ext>
            </a:extLst>
          </p:cNvPr>
          <p:cNvSpPr txBox="1"/>
          <p:nvPr/>
        </p:nvSpPr>
        <p:spPr>
          <a:xfrm>
            <a:off x="193964" y="593376"/>
            <a:ext cx="8756072" cy="225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 — єдина постійна в житті, але в корпоративному світі вони можуть бути однією з найскладніших речей для подолання. У той час як ми проходимо еру швидких змін, здатність компаній швидко та ефективно адаптуватися стала визначальним фактором їхнього успіху.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 змінами в організації — це більше, ніж просто впровадження нових технологій чи </a:t>
            </a:r>
            <a:r>
              <a:rPr lang="uk-UA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методологій</a:t>
            </a:r>
            <a:r>
              <a:rPr lang="uk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це вимагає глибокого розуміння різних форм змін та того, як адаптувати свої стратегії відповідно.</a:t>
            </a:r>
            <a:endParaRPr lang="uk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D6072-BD5F-AFE7-57A6-83D771FA568F}"/>
              </a:ext>
            </a:extLst>
          </p:cNvPr>
          <p:cNvSpPr txBox="1"/>
          <p:nvPr/>
        </p:nvSpPr>
        <p:spPr>
          <a:xfrm>
            <a:off x="346363" y="6101844"/>
            <a:ext cx="6705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000" kern="0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https://www.linkedin.com/pulse/change-management-three-different-types-fabienne-locher-bpose/</a:t>
            </a:r>
            <a:endParaRPr lang="uk-UA" sz="10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000" kern="0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https://egyankosh.ac.in/bitstream/123456789/35878/5/Unit-3.pdf</a:t>
            </a:r>
            <a:endParaRPr lang="uk-UA" sz="10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000" kern="0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https://www.tpsoc.eu/bd_uploads/History-of-CM-TPSOC.pdf</a:t>
            </a:r>
            <a:endParaRPr lang="uk-UA" sz="10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941A62-F9E7-540E-875D-5C65D7025C2A}"/>
              </a:ext>
            </a:extLst>
          </p:cNvPr>
          <p:cNvSpPr txBox="1"/>
          <p:nvPr/>
        </p:nvSpPr>
        <p:spPr>
          <a:xfrm>
            <a:off x="193964" y="3254570"/>
            <a:ext cx="81232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змін (за </a:t>
            </a:r>
            <a:r>
              <a:rPr lang="en-GB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Kurt Lewin):</a:t>
            </a:r>
            <a:endParaRPr lang="en-GB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Unfreezing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розморожування):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Підготовка — визнання потреби (наприклад, через аналіз ризиків клімату).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рух):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Впровадження — навчання, комунікація.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Refreezing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заморожування):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Закріплення — через винагороди та культуру.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змін в організаціях:</a:t>
            </a:r>
            <a:endParaRPr lang="uk-U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Зовнішні: Регуляції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Green Deal),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(ШІ в енергетиці).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Внутрішні: Ефективність, зростання.</a:t>
            </a:r>
          </a:p>
        </p:txBody>
      </p:sp>
    </p:spTree>
    <p:extLst>
      <p:ext uri="{BB962C8B-B14F-4D97-AF65-F5344CB8AC3E}">
        <p14:creationId xmlns:p14="http://schemas.microsoft.com/office/powerpoint/2010/main" val="324732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512" y="833224"/>
            <a:ext cx="87129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Триступенева модель змін </a:t>
            </a:r>
            <a:r>
              <a:rPr lang="uk-UA" sz="28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Курта</a:t>
            </a:r>
            <a:r>
              <a:rPr lang="uk-UA" sz="28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uk-UA" sz="2800" b="1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Левіна</a:t>
            </a:r>
            <a:endParaRPr lang="uk-UA" sz="28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uk-UA" sz="1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uk-UA" sz="2000" dirty="0">
                <a:latin typeface="Arial Narrow" panose="020B0606020202030204" pitchFamily="34" charset="0"/>
              </a:rPr>
              <a:t>Організаційні зміни проходять </a:t>
            </a:r>
            <a:r>
              <a:rPr lang="uk-UA" sz="2000" i="1" dirty="0">
                <a:latin typeface="Arial Narrow" panose="020B0606020202030204" pitchFamily="34" charset="0"/>
              </a:rPr>
              <a:t>три кроки</a:t>
            </a:r>
            <a:r>
              <a:rPr lang="uk-UA" sz="2000" dirty="0">
                <a:latin typeface="Arial Narrow" panose="020B060602020203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Arial Narrow" panose="020B0606020202030204" pitchFamily="34" charset="0"/>
              </a:rPr>
              <a:t>«розморожування» становища (визначення нинішньої ситуації, виділення рушійної сили й сили опору, опис кінцевого стану);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Arial Narrow" panose="020B0606020202030204" pitchFamily="34" charset="0"/>
              </a:rPr>
              <a:t>«рух» до нового стану (участь і залучення співробітників);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Arial Narrow" panose="020B0606020202030204" pitchFamily="34" charset="0"/>
              </a:rPr>
              <a:t>стабілізація і «заморожування» нового стану за допомогою визначення політики, винагороди за успіх установки нових стандартів.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267744" y="247831"/>
            <a:ext cx="2271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rgbClr val="7030A0"/>
                </a:solidFill>
                <a:latin typeface="Arial Narrow" panose="020B0606020202030204" pitchFamily="34" charset="0"/>
              </a:rPr>
              <a:t> Моделі змін</a:t>
            </a: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06FE53A3-8F86-D17B-6E26-2853763046CF}"/>
              </a:ext>
            </a:extLst>
          </p:cNvPr>
          <p:cNvGrpSpPr/>
          <p:nvPr/>
        </p:nvGrpSpPr>
        <p:grpSpPr>
          <a:xfrm>
            <a:off x="1187624" y="3631778"/>
            <a:ext cx="6961758" cy="2931294"/>
            <a:chOff x="1187624" y="3631778"/>
            <a:chExt cx="6961758" cy="2931294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2892644" y="4525541"/>
              <a:ext cx="2171700" cy="114300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РУХ</a:t>
              </a:r>
              <a:endParaRPr kumimoji="0" lang="uk-UA" altLang="uk-UA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(ЗДІЙСНЕННЯ ЗМІН)</a:t>
              </a:r>
              <a:endParaRPr kumimoji="0" lang="uk-UA" alt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406744" y="3746078"/>
              <a:ext cx="2286000" cy="685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РОЗМОРОЖУВАННЯ</a:t>
              </a:r>
              <a:endPara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4664294" y="5877272"/>
              <a:ext cx="2286000" cy="685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ЗАМОРОЖУВАННЯ</a:t>
              </a:r>
              <a:endParaRPr kumimoji="0" lang="uk-UA" alt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2039052">
              <a:off x="3016469" y="4298528"/>
              <a:ext cx="571500" cy="3429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2039052">
              <a:off x="4378544" y="5500266"/>
              <a:ext cx="571500" cy="3429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921344" y="3631778"/>
              <a:ext cx="2971800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457200" algn="l"/>
                </a:tabLst>
              </a:pPr>
              <a:r>
                <a:rPr kumimoji="0" lang="uk-UA" altLang="uk-UA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дослідити статус-кво;</a:t>
              </a:r>
              <a:endParaRPr kumimoji="0" lang="uk-UA" altLang="uk-UA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457200" algn="l"/>
                </a:tabLst>
              </a:pPr>
              <a:r>
                <a:rPr kumimoji="0" lang="uk-UA" altLang="uk-UA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збільшити рушійні сили;</a:t>
              </a:r>
              <a:endParaRPr kumimoji="0" lang="uk-UA" altLang="uk-UA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457200" algn="l"/>
                </a:tabLst>
              </a:pPr>
              <a:r>
                <a:rPr kumimoji="0" lang="uk-UA" altLang="uk-UA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зменшити сили опору.</a:t>
              </a:r>
              <a:endPara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5292944" y="4674898"/>
              <a:ext cx="2856438" cy="844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 вжити заходи;</a:t>
              </a:r>
              <a:endParaRPr kumimoji="0" lang="uk-UA" altLang="uk-UA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 завпровадити зміни;</a:t>
              </a:r>
              <a:endParaRPr kumimoji="0" lang="uk-UA" altLang="uk-UA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 залучити працівників.</a:t>
              </a:r>
              <a:endParaRPr kumimoji="0" lang="uk-UA" altLang="uk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1187624" y="5747686"/>
              <a:ext cx="3217242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 встановити новий порядок; </a:t>
              </a:r>
              <a:endParaRPr kumimoji="0" lang="uk-UA" altLang="uk-UA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 нагородити за бажаний результат;</a:t>
              </a:r>
              <a:endParaRPr kumimoji="0" lang="uk-UA" altLang="uk-UA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 зробити зміни постійними.</a:t>
              </a:r>
              <a:endParaRPr kumimoji="0" lang="uk-UA" alt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2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16" y="260648"/>
            <a:ext cx="641278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94907" y="4935651"/>
            <a:ext cx="6466153" cy="11701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Етап 1-й - заперечення,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Етап 2-й - опір,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Етап 3-й - експериментування, пошук,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Етап 4-й - </a:t>
            </a:r>
            <a:r>
              <a:rPr kumimoji="0" lang="uk-UA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традиціоналізація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.</a:t>
            </a:r>
            <a:endParaRPr kumimoji="0" lang="uk-UA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9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512" y="188640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На с</a:t>
            </a:r>
            <a:r>
              <a:rPr lang="uk-UA" b="1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тадії «розморожуванн</a:t>
            </a:r>
            <a:r>
              <a:rPr lang="uk-UA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я» слід:</a:t>
            </a:r>
          </a:p>
          <a:p>
            <a:r>
              <a:rPr lang="uk-UA" dirty="0" err="1">
                <a:latin typeface="Arial Narrow" panose="020B0606020202030204" pitchFamily="34" charset="0"/>
              </a:rPr>
              <a:t>створити </a:t>
            </a:r>
            <a:r>
              <a:rPr lang="uk-UA" b="1" dirty="0" err="1">
                <a:latin typeface="Arial Narrow" panose="020B0606020202030204" pitchFamily="34" charset="0"/>
              </a:rPr>
              <a:t>моти</a:t>
            </a:r>
            <a:r>
              <a:rPr lang="uk-UA" b="1" dirty="0">
                <a:latin typeface="Arial Narrow" panose="020B0606020202030204" pitchFamily="34" charset="0"/>
              </a:rPr>
              <a:t>вацію</a:t>
            </a:r>
            <a:r>
              <a:rPr lang="uk-UA" dirty="0">
                <a:latin typeface="Arial Narrow" panose="020B0606020202030204" pitchFamily="34" charset="0"/>
              </a:rPr>
              <a:t> для змін (у тому числі певний дискомфорт),</a:t>
            </a:r>
          </a:p>
          <a:p>
            <a:r>
              <a:rPr lang="uk-UA" dirty="0">
                <a:latin typeface="Arial Narrow" panose="020B0606020202030204" pitchFamily="34" charset="0"/>
              </a:rPr>
              <a:t>зафіксувати суперечності, зміна умов, зміна вимог тощо;</a:t>
            </a:r>
          </a:p>
          <a:p>
            <a:r>
              <a:rPr lang="uk-UA" dirty="0">
                <a:latin typeface="Arial Narrow" panose="020B0606020202030204" pitchFamily="34" charset="0"/>
              </a:rPr>
              <a:t>повідомити не тільки про те, </a:t>
            </a:r>
            <a:r>
              <a:rPr lang="uk-UA" b="1" dirty="0">
                <a:latin typeface="Arial Narrow" panose="020B0606020202030204" pitchFamily="34" charset="0"/>
              </a:rPr>
              <a:t>що</a:t>
            </a:r>
            <a:r>
              <a:rPr lang="uk-UA" dirty="0">
                <a:latin typeface="Arial Narrow" panose="020B0606020202030204" pitchFamily="34" charset="0"/>
              </a:rPr>
              <a:t> ви збираєтеся змінювати, але і про те, що ви збираєтеся залишити незмінним, що є дуже важливим для розуміння ситуації;</a:t>
            </a:r>
          </a:p>
          <a:p>
            <a:r>
              <a:rPr lang="uk-UA" dirty="0">
                <a:latin typeface="Arial Narrow" panose="020B0606020202030204" pitchFamily="34" charset="0"/>
              </a:rPr>
              <a:t>забезпечити </a:t>
            </a:r>
            <a:r>
              <a:rPr lang="uk-UA" b="1" dirty="0">
                <a:latin typeface="Arial Narrow" panose="020B0606020202030204" pitchFamily="34" charset="0"/>
              </a:rPr>
              <a:t>бачення перспективи</a:t>
            </a:r>
            <a:r>
              <a:rPr lang="uk-UA" dirty="0">
                <a:latin typeface="Arial Narrow" panose="020B0606020202030204" pitchFamily="34" charset="0"/>
              </a:rPr>
              <a:t> - інформувати про те, в якому напрямку ви збираєтеся рухатися. Тут важлива візуалізація перспективи, тобто ясний опис бажаного стану в майбутньому, пояснення мети змін.</a:t>
            </a:r>
          </a:p>
          <a:p>
            <a:endParaRPr lang="uk-UA" dirty="0">
              <a:latin typeface="Arial Narrow" panose="020B0606020202030204" pitchFamily="34" charset="0"/>
            </a:endParaRPr>
          </a:p>
          <a:p>
            <a:r>
              <a:rPr lang="uk-UA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На стадії  «руху»  необхідно:</a:t>
            </a:r>
          </a:p>
          <a:p>
            <a:r>
              <a:rPr lang="uk-UA" dirty="0">
                <a:latin typeface="Arial Narrow" panose="020B0606020202030204" pitchFamily="34" charset="0"/>
              </a:rPr>
              <a:t>підтримувати інноваційну поведінку (індивідуальну, групову);</a:t>
            </a:r>
          </a:p>
          <a:p>
            <a:r>
              <a:rPr lang="uk-UA" dirty="0">
                <a:latin typeface="Arial Narrow" panose="020B0606020202030204" pitchFamily="34" charset="0"/>
              </a:rPr>
              <a:t>звернути особливу увагу на </a:t>
            </a:r>
            <a:r>
              <a:rPr lang="uk-UA" b="1" dirty="0">
                <a:latin typeface="Arial Narrow" panose="020B0606020202030204" pitchFamily="34" charset="0"/>
              </a:rPr>
              <a:t>обмін інформацією</a:t>
            </a:r>
            <a:r>
              <a:rPr lang="uk-UA" dirty="0">
                <a:latin typeface="Arial Narrow" panose="020B0606020202030204" pitchFamily="34" charset="0"/>
              </a:rPr>
              <a:t> (на цьому етапі він може бути утруднений внаслідок підвищеної тривожності учасників змін;</a:t>
            </a:r>
          </a:p>
          <a:p>
            <a:r>
              <a:rPr lang="uk-UA" dirty="0">
                <a:latin typeface="Arial Narrow" panose="020B0606020202030204" pitchFamily="34" charset="0"/>
              </a:rPr>
              <a:t>організувати посилений </a:t>
            </a:r>
            <a:r>
              <a:rPr lang="uk-UA" b="1" dirty="0">
                <a:latin typeface="Arial Narrow" panose="020B0606020202030204" pitchFamily="34" charset="0"/>
              </a:rPr>
              <a:t>зворотній зв'язок</a:t>
            </a:r>
            <a:r>
              <a:rPr lang="uk-UA" dirty="0">
                <a:latin typeface="Arial Narrow" panose="020B0606020202030204" pitchFamily="34" charset="0"/>
              </a:rPr>
              <a:t>: він дозволить усувати непорозуміння, відстежувати рівень підтримки і опору;</a:t>
            </a:r>
          </a:p>
          <a:p>
            <a:r>
              <a:rPr lang="uk-UA" dirty="0">
                <a:latin typeface="Arial Narrow" panose="020B0606020202030204" pitchFamily="34" charset="0"/>
              </a:rPr>
              <a:t>формувати і підтримувати </a:t>
            </a:r>
            <a:r>
              <a:rPr lang="uk-UA" b="1" dirty="0">
                <a:latin typeface="Arial Narrow" panose="020B0606020202030204" pitchFamily="34" charset="0"/>
              </a:rPr>
              <a:t>інноваційні групи</a:t>
            </a:r>
            <a:r>
              <a:rPr lang="uk-UA" dirty="0">
                <a:latin typeface="Arial Narrow" panose="020B0606020202030204" pitchFamily="34" charset="0"/>
              </a:rPr>
              <a:t>, які вирішують поточні завдання.</a:t>
            </a:r>
          </a:p>
          <a:p>
            <a:endParaRPr lang="uk-UA" dirty="0">
              <a:latin typeface="Arial Narrow" panose="020B0606020202030204" pitchFamily="34" charset="0"/>
            </a:endParaRPr>
          </a:p>
          <a:p>
            <a:r>
              <a:rPr lang="uk-UA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На стадії  «заморожування» в колективі відбувається:</a:t>
            </a:r>
          </a:p>
          <a:p>
            <a:r>
              <a:rPr lang="uk-UA" dirty="0">
                <a:latin typeface="Arial Narrow" panose="020B0606020202030204" pitchFamily="34" charset="0"/>
              </a:rPr>
              <a:t>фіксація  </a:t>
            </a:r>
            <a:r>
              <a:rPr lang="uk-UA" b="1" dirty="0">
                <a:latin typeface="Arial Narrow" panose="020B0606020202030204" pitchFamily="34" charset="0"/>
              </a:rPr>
              <a:t>досягнень</a:t>
            </a:r>
            <a:r>
              <a:rPr lang="uk-UA" dirty="0">
                <a:latin typeface="Arial Narrow" panose="020B0606020202030204" pitchFamily="34" charset="0"/>
              </a:rPr>
              <a:t> за рахунок створення відповідних структур, затвердження процедур, відповідних інструкцій та ін.;</a:t>
            </a:r>
          </a:p>
          <a:p>
            <a:r>
              <a:rPr lang="uk-UA" b="1" dirty="0">
                <a:latin typeface="Arial Narrow" panose="020B0606020202030204" pitchFamily="34" charset="0"/>
              </a:rPr>
              <a:t>формалізація комунікацій</a:t>
            </a:r>
            <a:r>
              <a:rPr lang="uk-UA" dirty="0">
                <a:latin typeface="Arial Narrow" panose="020B0606020202030204" pitchFamily="34" charset="0"/>
              </a:rPr>
              <a:t>, тобто перетворення в рутину вже освоєних нових форм діяльності;</a:t>
            </a:r>
          </a:p>
          <a:p>
            <a:r>
              <a:rPr lang="uk-UA" dirty="0">
                <a:latin typeface="Arial Narrow" panose="020B0606020202030204" pitchFamily="34" charset="0"/>
              </a:rPr>
              <a:t>визначення </a:t>
            </a:r>
            <a:r>
              <a:rPr lang="uk-UA" b="1" dirty="0">
                <a:latin typeface="Arial Narrow" panose="020B0606020202030204" pitchFamily="34" charset="0"/>
              </a:rPr>
              <a:t>нових ролей</a:t>
            </a:r>
            <a:r>
              <a:rPr lang="uk-UA" dirty="0">
                <a:latin typeface="Arial Narrow" panose="020B0606020202030204" pitchFamily="34" charset="0"/>
              </a:rPr>
              <a:t> (можливо, зміна посадових інструкції), по-новому розподілена відповідальність.</a:t>
            </a:r>
          </a:p>
        </p:txBody>
      </p:sp>
    </p:spTree>
    <p:extLst>
      <p:ext uri="{BB962C8B-B14F-4D97-AF65-F5344CB8AC3E}">
        <p14:creationId xmlns:p14="http://schemas.microsoft.com/office/powerpoint/2010/main" val="107446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123597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B050"/>
                </a:solidFill>
                <a:latin typeface="Arial Narrow" panose="020B0606020202030204" pitchFamily="34" charset="0"/>
              </a:rPr>
              <a:t>Крок 1. </a:t>
            </a:r>
            <a:r>
              <a:rPr lang="uk-UA" dirty="0">
                <a:latin typeface="Arial Narrow" panose="020B0606020202030204" pitchFamily="34" charset="0"/>
              </a:rPr>
              <a:t>Визнання необхідності змін (про необхідність організаційних змін свідчать, наприклад, зростання невдоволення співробітників організації існуючим станом, падіння показників ефективності діяльності організації тощо).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  <a:latin typeface="Arial Narrow" panose="020B0606020202030204" pitchFamily="34" charset="0"/>
              </a:rPr>
              <a:t>Крок 2. </a:t>
            </a:r>
            <a:r>
              <a:rPr lang="uk-UA" dirty="0">
                <a:latin typeface="Arial Narrow" panose="020B0606020202030204" pitchFamily="34" charset="0"/>
              </a:rPr>
              <a:t>Визначення цілей організаційних змін. Цілі організаційних змін можуть бути різноманітними, наприклад: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зберігання або покращення ринкового положення фірми;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вихід на нові ринки;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підвищення продуктивності фірми;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впровадження нових технологій тощо.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41470" y="270892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B050"/>
                </a:solidFill>
                <a:latin typeface="Arial Narrow" panose="020B0606020202030204" pitchFamily="34" charset="0"/>
              </a:rPr>
              <a:t>Крок 3. </a:t>
            </a:r>
            <a:r>
              <a:rPr lang="uk-UA" dirty="0">
                <a:latin typeface="Arial Narrow" panose="020B0606020202030204" pitchFamily="34" charset="0"/>
              </a:rPr>
              <a:t>Діагноз, тобто вивчення причин організаційних змін. Зміни, зокрема, можуть бути обумовлені усіма або деякими з наступних чинників: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низький рівень оплати праці;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погані умови роботи;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некомпетентне керівництво тощо.</a:t>
            </a:r>
          </a:p>
          <a:p>
            <a:pPr algn="just"/>
            <a:r>
              <a:rPr lang="uk-UA" dirty="0">
                <a:latin typeface="Arial Narrow" panose="020B0606020202030204" pitchFamily="34" charset="0"/>
              </a:rPr>
              <a:t>Менеджер має чітко розуміти причини змін, щоб вірно визначити, якими повинні бути самі зміни.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  <a:latin typeface="Arial Narrow" panose="020B0606020202030204" pitchFamily="34" charset="0"/>
              </a:rPr>
              <a:t>Крок 4. </a:t>
            </a:r>
            <a:r>
              <a:rPr lang="uk-UA" dirty="0">
                <a:latin typeface="Arial Narrow" panose="020B0606020202030204" pitchFamily="34" charset="0"/>
              </a:rPr>
              <a:t>Планування змін і вибір техніки змін, що включає: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визначення витрат, пов’язаних зі здійсненням змін;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визначення впливу змін на інші елементи організації;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визначення ступеня участі робітників в проведенні змін;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Arial Narrow" panose="020B0606020202030204" pitchFamily="34" charset="0"/>
              </a:rPr>
              <a:t>вибір техніки (засобів) здійснення змін.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  <a:latin typeface="Arial Narrow" panose="020B0606020202030204" pitchFamily="34" charset="0"/>
              </a:rPr>
              <a:t>Крок 5. </a:t>
            </a:r>
            <a:r>
              <a:rPr lang="uk-UA" dirty="0">
                <a:latin typeface="Arial Narrow" panose="020B0606020202030204" pitchFamily="34" charset="0"/>
              </a:rPr>
              <a:t>Здійснення змін – проведення організаційних змін.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  <a:latin typeface="Arial Narrow" panose="020B0606020202030204" pitchFamily="34" charset="0"/>
              </a:rPr>
              <a:t>Крок 6. </a:t>
            </a:r>
            <a:r>
              <a:rPr lang="uk-UA" dirty="0">
                <a:latin typeface="Arial Narrow" panose="020B0606020202030204" pitchFamily="34" charset="0"/>
              </a:rPr>
              <a:t>Оцінка змін. На завершальному етапі менеджер повинен оцінити до чого реально призвели організаційні зміни, які їх кінцеві результати.</a:t>
            </a:r>
          </a:p>
        </p:txBody>
      </p:sp>
    </p:spTree>
    <p:extLst>
      <p:ext uri="{BB962C8B-B14F-4D97-AF65-F5344CB8AC3E}">
        <p14:creationId xmlns:p14="http://schemas.microsoft.com/office/powerpoint/2010/main" val="128367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33DD183A-7BCC-AA8F-3847-86D94ACAD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53774"/>
              </p:ext>
            </p:extLst>
          </p:nvPr>
        </p:nvGraphicFramePr>
        <p:xfrm>
          <a:off x="1031407" y="1825625"/>
          <a:ext cx="7724667" cy="4351338"/>
        </p:xfrm>
        <a:graphic>
          <a:graphicData uri="http://schemas.openxmlformats.org/drawingml/2006/table">
            <a:tbl>
              <a:tblPr/>
              <a:tblGrid>
                <a:gridCol w="2574889">
                  <a:extLst>
                    <a:ext uri="{9D8B030D-6E8A-4147-A177-3AD203B41FA5}">
                      <a16:colId xmlns:a16="http://schemas.microsoft.com/office/drawing/2014/main" val="2418849547"/>
                    </a:ext>
                  </a:extLst>
                </a:gridCol>
                <a:gridCol w="2574889">
                  <a:extLst>
                    <a:ext uri="{9D8B030D-6E8A-4147-A177-3AD203B41FA5}">
                      <a16:colId xmlns:a16="http://schemas.microsoft.com/office/drawing/2014/main" val="3563742582"/>
                    </a:ext>
                  </a:extLst>
                </a:gridCol>
                <a:gridCol w="2574889">
                  <a:extLst>
                    <a:ext uri="{9D8B030D-6E8A-4147-A177-3AD203B41FA5}">
                      <a16:colId xmlns:a16="http://schemas.microsoft.com/office/drawing/2014/main" val="2560555323"/>
                    </a:ext>
                  </a:extLst>
                </a:gridCol>
              </a:tblGrid>
              <a:tr h="328403">
                <a:tc>
                  <a:txBody>
                    <a:bodyPr/>
                    <a:lstStyle/>
                    <a:p>
                      <a:r>
                        <a:rPr lang="uk-UA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Застосування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346992"/>
                  </a:ext>
                </a:extLst>
              </a:tr>
              <a:tr h="1806216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Prosci</a:t>
                      </a:r>
                      <a:r>
                        <a:rPr lang="en-GB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ADKAR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Awareness (</a:t>
                      </a:r>
                      <a:r>
                        <a:rPr lang="uk-UA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усвідомлення) → </a:t>
                      </a:r>
                      <a:r>
                        <a:rPr lang="en-GB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Desire (</a:t>
                      </a:r>
                      <a:r>
                        <a:rPr lang="uk-UA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бажання) → </a:t>
                      </a:r>
                      <a:r>
                        <a:rPr lang="en-GB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 (</a:t>
                      </a:r>
                      <a:r>
                        <a:rPr lang="uk-UA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знання) → </a:t>
                      </a:r>
                      <a:r>
                        <a:rPr lang="en-GB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Ability (</a:t>
                      </a:r>
                      <a:r>
                        <a:rPr lang="uk-UA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здатність) → </a:t>
                      </a:r>
                      <a:r>
                        <a:rPr lang="en-GB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Reinforcement (</a:t>
                      </a:r>
                      <a:r>
                        <a:rPr lang="uk-UA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підтримка).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Мотивація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персоналу в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перехід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ВДЕ.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61560"/>
                  </a:ext>
                </a:extLst>
              </a:tr>
              <a:tr h="821007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Kotter 8-Step</a:t>
                      </a:r>
                      <a:endParaRPr lang="en-GB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Терміновість → 2. Коаліція → ... → 8. Закріплення.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Стратегічний план для енергокомпаній.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905310"/>
                  </a:ext>
                </a:extLst>
              </a:tr>
              <a:tr h="821007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McKinsey 7S</a:t>
                      </a:r>
                      <a:endParaRPr lang="en-GB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Strategy, Structure, Systems, Shared Values, Skills, Style, Staff.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Холістичний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енергетиці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276833"/>
                  </a:ext>
                </a:extLst>
              </a:tr>
              <a:tr h="574705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PDCA (Deming Cycle)</a:t>
                      </a:r>
                      <a:endParaRPr lang="en-GB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Plan-Do-Check-Act.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Ітеративне тестування «зелених» технологій.</a:t>
                      </a:r>
                    </a:p>
                  </a:txBody>
                  <a:tcPr marL="82101" marR="82101" marT="41050" marB="41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0125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EB2AF1-2D6B-614D-9B63-A196ED433099}"/>
              </a:ext>
            </a:extLst>
          </p:cNvPr>
          <p:cNvSpPr txBox="1"/>
          <p:nvPr/>
        </p:nvSpPr>
        <p:spPr>
          <a:xfrm>
            <a:off x="1704109" y="5150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45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20739</TotalTime>
  <Words>3438</Words>
  <Application>Microsoft Office PowerPoint</Application>
  <PresentationFormat>Екран (4:3)</PresentationFormat>
  <Paragraphs>278</Paragraphs>
  <Slides>26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verlesya@gmail.com</dc:creator>
  <cp:lastModifiedBy>verlesya@gmail.com</cp:lastModifiedBy>
  <cp:revision>109</cp:revision>
  <dcterms:created xsi:type="dcterms:W3CDTF">2024-05-16T10:10:30Z</dcterms:created>
  <dcterms:modified xsi:type="dcterms:W3CDTF">2025-11-15T10:50:49Z</dcterms:modified>
</cp:coreProperties>
</file>