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95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5849647-E19A-4476-B8D5-003B9F5EF2EE}" type="datetimeFigureOut">
              <a:rPr lang="uk-UA" smtClean="0"/>
              <a:pPr/>
              <a:t>08.06.2022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4C1C35-C827-4171-A613-0022CC7FF10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rmAutofit/>
          </a:bodyPr>
          <a:lstStyle/>
          <a:p>
            <a:r>
              <a:rPr lang="uk-UA" sz="4000" dirty="0" smtClean="0"/>
              <a:t>Фізика нафтового і газового пласта</a:t>
            </a:r>
            <a:endParaRPr lang="uk-UA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924944"/>
            <a:ext cx="6400800" cy="1752600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Лекція 15</a:t>
            </a:r>
          </a:p>
          <a:p>
            <a:r>
              <a:rPr lang="uk-UA" b="1" dirty="0">
                <a:solidFill>
                  <a:schemeClr val="tx1"/>
                </a:solidFill>
              </a:rPr>
              <a:t>ФІЗИЧНІ  ОСНОВИ </a:t>
            </a:r>
            <a:r>
              <a:rPr lang="uk-UA" b="1" dirty="0" smtClean="0">
                <a:solidFill>
                  <a:schemeClr val="tx1"/>
                </a:solidFill>
              </a:rPr>
              <a:t>ВИЛУЧЕННЯ </a:t>
            </a:r>
            <a:r>
              <a:rPr lang="uk-UA" b="1" dirty="0">
                <a:solidFill>
                  <a:schemeClr val="tx1"/>
                </a:solidFill>
              </a:rPr>
              <a:t>НАФТИ, ГАЗУ І КОНДЕНСАТУ З ПОРИСТОГО СЕРЕДОВИЩА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792087"/>
          </a:xfrm>
        </p:spPr>
        <p:txBody>
          <a:bodyPr>
            <a:normAutofit fontScale="90000"/>
          </a:bodyPr>
          <a:lstStyle/>
          <a:p>
            <a:r>
              <a:rPr lang="uk-UA" sz="2700" b="1" dirty="0"/>
              <a:t>Установка моделювання  процесів нафто витіснення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75048" y="5877272"/>
            <a:ext cx="8568952" cy="1224136"/>
          </a:xfrm>
        </p:spPr>
        <p:txBody>
          <a:bodyPr>
            <a:normAutofit/>
          </a:bodyPr>
          <a:lstStyle/>
          <a:p>
            <a:pPr algn="just"/>
            <a:r>
              <a:rPr lang="uk-UA" sz="1400" dirty="0">
                <a:solidFill>
                  <a:schemeClr val="tx1"/>
                </a:solidFill>
              </a:rPr>
              <a:t>1, 2 – преси установки; 3, 4, 9 – контейнери; 5 – модель пласта;       6 – прес гідрообтискування; 7 – редуктор; 8 – насос; 10 – сепаратор; 11 – мірна юретка; 12 – газомір; 13 – бомба РVT; 14 - </a:t>
            </a:r>
            <a:r>
              <a:rPr lang="uk-UA" sz="1400" dirty="0" smtClean="0">
                <a:solidFill>
                  <a:schemeClr val="tx1"/>
                </a:solidFill>
              </a:rPr>
              <a:t>вентель</a:t>
            </a:r>
            <a:endParaRPr lang="uk-UA" sz="1400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836712"/>
            <a:ext cx="8173462" cy="5002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Стан залишкових запасів нафти</a:t>
            </a:r>
            <a:br>
              <a:rPr lang="uk-UA" dirty="0"/>
            </a:br>
            <a:r>
              <a:rPr lang="uk-UA" dirty="0"/>
              <a:t> </a:t>
            </a:r>
            <a:br>
              <a:rPr lang="uk-UA" dirty="0"/>
            </a:br>
            <a:endParaRPr lang="uk-UA" dirty="0"/>
          </a:p>
        </p:txBody>
      </p:sp>
      <p:pic>
        <p:nvPicPr>
          <p:cNvPr id="5122" name="Picture 2" descr="Книга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3558" y="2132856"/>
            <a:ext cx="793888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27584" y="1"/>
            <a:ext cx="7772400" cy="1052736"/>
          </a:xfrm>
        </p:spPr>
        <p:txBody>
          <a:bodyPr>
            <a:normAutofit/>
          </a:bodyPr>
          <a:lstStyle/>
          <a:p>
            <a:r>
              <a:rPr lang="uk-UA" sz="3600" dirty="0" smtClean="0"/>
              <a:t>Коефіцієнт нафтовилучення</a:t>
            </a:r>
            <a:endParaRPr lang="uk-UA" sz="36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55576" y="3789040"/>
            <a:ext cx="7488832" cy="2832720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де ρ</a:t>
            </a:r>
            <a:r>
              <a:rPr lang="uk-UA" baseline="-25000" dirty="0" smtClean="0">
                <a:solidFill>
                  <a:schemeClr val="tx1"/>
                </a:solidFill>
              </a:rPr>
              <a:t>п.н.в</a:t>
            </a:r>
            <a:r>
              <a:rPr lang="uk-UA" dirty="0" smtClean="0">
                <a:solidFill>
                  <a:schemeClr val="tx1"/>
                </a:solidFill>
              </a:rPr>
              <a:t> – початкова насиченість водою, част. од.;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    </a:t>
            </a:r>
            <a:endParaRPr lang="uk-UA" dirty="0" smtClean="0"/>
          </a:p>
          <a:p>
            <a:r>
              <a:rPr lang="uk-UA" dirty="0" smtClean="0">
                <a:solidFill>
                  <a:schemeClr val="tx1"/>
                </a:solidFill>
              </a:rPr>
              <a:t>-</a:t>
            </a:r>
            <a:r>
              <a:rPr lang="uk-UA" dirty="0">
                <a:solidFill>
                  <a:schemeClr val="tx1"/>
                </a:solidFill>
              </a:rPr>
              <a:t> під час водонапірного режиму – 0,4 - 0,8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-</a:t>
            </a:r>
            <a:r>
              <a:rPr lang="uk-UA" dirty="0">
                <a:solidFill>
                  <a:schemeClr val="tx1"/>
                </a:solidFill>
              </a:rPr>
              <a:t> під час газонапірного режиму – 0,3 - 0,6;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      - </a:t>
            </a:r>
            <a:r>
              <a:rPr lang="uk-UA" dirty="0">
                <a:solidFill>
                  <a:schemeClr val="tx1"/>
                </a:solidFill>
              </a:rPr>
              <a:t>під час режиму розчиненого газу – 0,15 - 0,3;</a:t>
            </a:r>
          </a:p>
          <a:p>
            <a:r>
              <a:rPr lang="uk-UA" dirty="0">
                <a:solidFill>
                  <a:schemeClr val="tx1"/>
                </a:solidFill>
              </a:rPr>
              <a:t>- завдяки пружному режиму – 0,02 - 0,05;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  - </a:t>
            </a:r>
            <a:r>
              <a:rPr lang="uk-UA" dirty="0">
                <a:solidFill>
                  <a:schemeClr val="tx1"/>
                </a:solidFill>
              </a:rPr>
              <a:t>завдяки гравітаційному режиму – до 0,01.</a:t>
            </a:r>
          </a:p>
          <a:p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47864" y="1268760"/>
            <a:ext cx="34563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/>
              <a:t>η= </a:t>
            </a:r>
            <a:r>
              <a:rPr lang="uk-UA" sz="3200" dirty="0" smtClean="0"/>
              <a:t> </a:t>
            </a:r>
            <a:r>
              <a:rPr lang="uk-UA" sz="3200" dirty="0"/>
              <a:t>η</a:t>
            </a:r>
            <a:r>
              <a:rPr lang="uk-UA" sz="3200" baseline="-25000" dirty="0"/>
              <a:t>ох</a:t>
            </a:r>
            <a:r>
              <a:rPr lang="uk-UA" sz="3200" dirty="0"/>
              <a:t>· η</a:t>
            </a:r>
            <a:r>
              <a:rPr lang="uk-UA" sz="3200" baseline="-25000" dirty="0"/>
              <a:t>вит</a:t>
            </a:r>
            <a:endParaRPr lang="uk-UA" sz="3200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563888" y="2564904"/>
          <a:ext cx="1080120" cy="1205715"/>
        </p:xfrm>
        <a:graphic>
          <a:graphicData uri="http://schemas.openxmlformats.org/presentationml/2006/ole">
            <p:oleObj spid="_x0000_s6147" name="Equation" r:id="rId3" imgW="406224" imgH="457002" progId="">
              <p:embed/>
            </p:oleObj>
          </a:graphicData>
        </a:graphic>
      </p:graphicFrame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uk-UA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27784" y="2852937"/>
            <a:ext cx="1008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η</a:t>
            </a:r>
            <a:r>
              <a:rPr lang="uk-UA" sz="2800" baseline="-25000" dirty="0"/>
              <a:t>ох</a:t>
            </a:r>
            <a:r>
              <a:rPr lang="uk-UA" sz="2800" dirty="0"/>
              <a:t>=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292080" y="2492896"/>
          <a:ext cx="3456384" cy="1152128"/>
        </p:xfrm>
        <a:graphic>
          <a:graphicData uri="http://schemas.openxmlformats.org/presentationml/2006/ole">
            <p:oleObj spid="_x0000_s6150" name="Equation" r:id="rId4" imgW="1384300" imgH="444500" progId="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404664"/>
            <a:ext cx="8532440" cy="1844824"/>
          </a:xfrm>
        </p:spPr>
        <p:txBody>
          <a:bodyPr>
            <a:normAutofit fontScale="90000"/>
          </a:bodyPr>
          <a:lstStyle/>
          <a:p>
            <a:r>
              <a:rPr lang="uk-UA" dirty="0"/>
              <a:t/>
            </a:r>
            <a:br>
              <a:rPr lang="uk-UA" dirty="0"/>
            </a:br>
            <a:r>
              <a:rPr lang="uk-UA" b="1" dirty="0"/>
              <a:t> </a:t>
            </a:r>
            <a:r>
              <a:rPr lang="uk-UA" sz="4000" b="1" dirty="0" smtClean="0"/>
              <a:t>Коефіцієнт газо- та конденсатовилучення</a:t>
            </a:r>
            <a:r>
              <a:rPr lang="uk-UA" sz="4000" dirty="0"/>
              <a:t/>
            </a:r>
            <a:br>
              <a:rPr lang="uk-UA" sz="4000" dirty="0"/>
            </a:br>
            <a:endParaRPr lang="uk-UA" sz="4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31640" y="2420888"/>
            <a:ext cx="7088832" cy="3937992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Основні </a:t>
            </a:r>
            <a:r>
              <a:rPr lang="uk-UA" dirty="0">
                <a:solidFill>
                  <a:schemeClr val="tx1"/>
                </a:solidFill>
              </a:rPr>
              <a:t>фактори, що впливають на коефіцієнт конденсатовилучення, такі: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– метод розробки родовища (з підтриманням пластового тиску чи без нього);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–  потенційний вміст конденсату в газі;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– питома поверхня пористого середовища;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– молекулярна маса і густина конденсату;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– початковий тиск і температура</a:t>
            </a:r>
            <a:r>
              <a:rPr lang="uk-UA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uk-UA" b="1" dirty="0"/>
              <a:t>Підвишення  </a:t>
            </a:r>
            <a:r>
              <a:rPr lang="uk-UA" b="1" dirty="0" smtClean="0"/>
              <a:t>вилучення нафти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15616" y="2204864"/>
            <a:ext cx="7488832" cy="3433936"/>
          </a:xfrm>
        </p:spPr>
        <p:txBody>
          <a:bodyPr>
            <a:normAutofit/>
          </a:bodyPr>
          <a:lstStyle/>
          <a:p>
            <a:pPr marL="514350" indent="-514350" algn="just"/>
            <a:r>
              <a:rPr lang="uk-UA" dirty="0" smtClean="0">
                <a:solidFill>
                  <a:schemeClr val="tx1"/>
                </a:solidFill>
              </a:rPr>
              <a:t>            На  основі фізики </a:t>
            </a:r>
            <a:r>
              <a:rPr lang="uk-UA" dirty="0">
                <a:solidFill>
                  <a:schemeClr val="tx1"/>
                </a:solidFill>
              </a:rPr>
              <a:t>нафтового і </a:t>
            </a:r>
            <a:r>
              <a:rPr lang="uk-UA" dirty="0" smtClean="0">
                <a:solidFill>
                  <a:schemeClr val="tx1"/>
                </a:solidFill>
              </a:rPr>
              <a:t>газового пласта </a:t>
            </a:r>
            <a:r>
              <a:rPr lang="uk-UA" dirty="0">
                <a:solidFill>
                  <a:schemeClr val="tx1"/>
                </a:solidFill>
              </a:rPr>
              <a:t>базуються методи підвищення нафтовилучення. До них відносяться </a:t>
            </a:r>
            <a:r>
              <a:rPr lang="uk-UA" dirty="0" smtClean="0">
                <a:solidFill>
                  <a:schemeClr val="tx1"/>
                </a:solidFill>
              </a:rPr>
              <a:t>    гідродинамічні;</a:t>
            </a:r>
          </a:p>
          <a:p>
            <a:pPr marL="514350" indent="-514350"/>
            <a:r>
              <a:rPr lang="uk-UA" dirty="0" smtClean="0">
                <a:solidFill>
                  <a:schemeClr val="tx1"/>
                </a:solidFill>
              </a:rPr>
              <a:t>фізико-хімічні;</a:t>
            </a:r>
          </a:p>
          <a:p>
            <a:pPr marL="514350" indent="-514350"/>
            <a:r>
              <a:rPr lang="uk-UA" dirty="0" smtClean="0">
                <a:solidFill>
                  <a:schemeClr val="tx1"/>
                </a:solidFill>
              </a:rPr>
              <a:t> газові</a:t>
            </a:r>
            <a:r>
              <a:rPr lang="uk-UA" dirty="0">
                <a:solidFill>
                  <a:schemeClr val="tx1"/>
                </a:solidFill>
              </a:rPr>
              <a:t>;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uk-UA" dirty="0" smtClean="0">
                <a:solidFill>
                  <a:schemeClr val="tx1"/>
                </a:solidFill>
              </a:rPr>
              <a:t> теплові;</a:t>
            </a:r>
          </a:p>
          <a:p>
            <a:pPr marL="514350" indent="-514350"/>
            <a:r>
              <a:rPr lang="uk-UA" dirty="0">
                <a:solidFill>
                  <a:schemeClr val="tx1"/>
                </a:solidFill>
              </a:rPr>
              <a:t>м</a:t>
            </a:r>
            <a:r>
              <a:rPr lang="uk-UA" dirty="0" smtClean="0">
                <a:solidFill>
                  <a:schemeClr val="tx1"/>
                </a:solidFill>
              </a:rPr>
              <a:t>ікробіологічні. 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944216"/>
          </a:xfrm>
        </p:spPr>
        <p:txBody>
          <a:bodyPr>
            <a:normAutofit fontScale="90000"/>
          </a:bodyPr>
          <a:lstStyle/>
          <a:p>
            <a:r>
              <a:rPr lang="uk-UA" sz="3600" b="1" dirty="0"/>
              <a:t>Основні напрями збільшення вуглеводневилучення газоконденсатних родовищ</a:t>
            </a:r>
            <a:r>
              <a:rPr lang="uk-UA" dirty="0"/>
              <a:t/>
            </a:r>
            <a:br>
              <a:rPr lang="uk-UA" dirty="0"/>
            </a:br>
            <a:r>
              <a:rPr lang="uk-UA" b="1" dirty="0"/>
              <a:t> 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136904" cy="453650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Залежно </a:t>
            </a:r>
            <a:r>
              <a:rPr lang="uk-UA" dirty="0">
                <a:solidFill>
                  <a:schemeClr val="tx1"/>
                </a:solidFill>
              </a:rPr>
              <a:t>від характеру і ступеня неоднорідності продуктивних пластів та фізико-хімічних властивостей вуглеводневої суміші коефіцієнт конденсатовилучення у разі викори­стання сайклінг-процесу становить 55-75 </a:t>
            </a:r>
            <a:r>
              <a:rPr lang="uk-UA" dirty="0" smtClean="0">
                <a:solidFill>
                  <a:schemeClr val="tx1"/>
                </a:solidFill>
              </a:rPr>
              <a:t>%.</a:t>
            </a:r>
            <a:r>
              <a:rPr lang="uk-UA" dirty="0"/>
              <a:t> </a:t>
            </a:r>
            <a:endParaRPr lang="uk-UA" dirty="0" smtClean="0"/>
          </a:p>
          <a:p>
            <a:pPr algn="just"/>
            <a:r>
              <a:rPr lang="uk-UA" dirty="0" smtClean="0"/>
              <a:t>         </a:t>
            </a:r>
            <a:r>
              <a:rPr lang="uk-UA" dirty="0" smtClean="0">
                <a:solidFill>
                  <a:schemeClr val="tx1"/>
                </a:solidFill>
              </a:rPr>
              <a:t>Згідно </a:t>
            </a:r>
            <a:r>
              <a:rPr lang="uk-UA" dirty="0">
                <a:solidFill>
                  <a:schemeClr val="tx1"/>
                </a:solidFill>
              </a:rPr>
              <a:t>з промисловими даними коефіцієнт кінцевого газовилучення родовищ в умовах водонапірного режиму є порівняно невисоким (70-85 %), що пов’язано з мікрозащемленням газу </a:t>
            </a:r>
            <a:r>
              <a:rPr lang="uk-UA" dirty="0" smtClean="0">
                <a:solidFill>
                  <a:schemeClr val="tx1"/>
                </a:solidFill>
              </a:rPr>
              <a:t>водою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При газонапірному режимі коеф газовилучення складає до 98 %.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1268760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uk-UA" dirty="0"/>
              <a:t/>
            </a:r>
            <a:br>
              <a:rPr lang="uk-UA" dirty="0"/>
            </a:br>
            <a:r>
              <a:rPr lang="uk-UA" sz="3600" b="1" dirty="0" smtClean="0"/>
              <a:t>Джерела пластової енергії. Сили, що діють у покладі</a:t>
            </a:r>
            <a:r>
              <a:rPr lang="uk-UA" b="1" dirty="0" smtClean="0"/>
              <a:t>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55576" y="2564904"/>
            <a:ext cx="7560840" cy="3793976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Джерела </a:t>
            </a:r>
            <a:r>
              <a:rPr lang="uk-UA" dirty="0">
                <a:solidFill>
                  <a:schemeClr val="tx1"/>
                </a:solidFill>
              </a:rPr>
              <a:t>пластової енергії, які змушують нафту і газ рухатися до пробурених видобувних свердловин,  такі: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напір крайових вод;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напір газу, стисненого в газовій шапці;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енергія </a:t>
            </a:r>
            <a:r>
              <a:rPr lang="uk-UA" dirty="0" smtClean="0">
                <a:solidFill>
                  <a:schemeClr val="tx1"/>
                </a:solidFill>
              </a:rPr>
              <a:t>газу, розчиненого у нафті;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пружність стиснених порід та флюїдів</a:t>
            </a:r>
            <a:r>
              <a:rPr lang="uk-UA" dirty="0"/>
              <a:t>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гравітаційна енергія.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endParaRPr lang="uk-UA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772400" cy="1010543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Режими роботи нафтових покладів</a:t>
            </a:r>
            <a:endParaRPr lang="uk-UA" sz="32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7376864" cy="4824536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Залежно </a:t>
            </a:r>
            <a:r>
              <a:rPr lang="uk-UA" dirty="0">
                <a:solidFill>
                  <a:schemeClr val="tx1"/>
                </a:solidFill>
              </a:rPr>
              <a:t>від того, який вид енергії зумовлює рух (переміщення) рідини чи газу в пласті до видобувних свердловин, розрізняють такі  режими роботи покладів: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водонапірний;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газонапірний (газовий) або режим газової шапки;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розчиненого газу;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пружний (чисто пружний та пружно-водонапірний);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гравітаційний;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- змішаний (комбінований).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>
            <a:normAutofit/>
          </a:bodyPr>
          <a:lstStyle/>
          <a:p>
            <a:r>
              <a:rPr lang="uk-UA" sz="3200" b="1" dirty="0"/>
              <a:t>О</a:t>
            </a:r>
            <a:r>
              <a:rPr lang="uk-UA" sz="3200" b="1" dirty="0" smtClean="0"/>
              <a:t>пори  </a:t>
            </a:r>
            <a:r>
              <a:rPr lang="uk-UA" sz="3200" b="1" dirty="0"/>
              <a:t>під час вилучення вуглеводнів з пласта 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8136904" cy="4536504"/>
          </a:xfrm>
        </p:spPr>
        <p:txBody>
          <a:bodyPr>
            <a:normAutofit/>
          </a:bodyPr>
          <a:lstStyle/>
          <a:p>
            <a:pPr algn="just"/>
            <a:r>
              <a:rPr lang="uk-UA" b="1" i="1" dirty="0" smtClean="0">
                <a:solidFill>
                  <a:schemeClr val="tx1"/>
                </a:solidFill>
              </a:rPr>
              <a:t>       Капілярні </a:t>
            </a:r>
            <a:r>
              <a:rPr lang="uk-UA" b="1" i="1" dirty="0">
                <a:solidFill>
                  <a:schemeClr val="tx1"/>
                </a:solidFill>
              </a:rPr>
              <a:t>сили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в однорідних пластах з гідрофобними породами відіграють негативну роль, вони протидіють витісненню </a:t>
            </a:r>
            <a:r>
              <a:rPr lang="uk-UA" dirty="0" smtClean="0">
                <a:solidFill>
                  <a:schemeClr val="tx1"/>
                </a:solidFill>
              </a:rPr>
              <a:t>нафти</a:t>
            </a:r>
          </a:p>
          <a:p>
            <a:pPr algn="just"/>
            <a:r>
              <a:rPr lang="uk-UA" b="1" i="1" dirty="0" smtClean="0">
                <a:solidFill>
                  <a:schemeClr val="tx1"/>
                </a:solidFill>
              </a:rPr>
              <a:t>       Опори </a:t>
            </a:r>
            <a:r>
              <a:rPr lang="uk-UA" b="1" i="1" dirty="0">
                <a:solidFill>
                  <a:schemeClr val="tx1"/>
                </a:solidFill>
              </a:rPr>
              <a:t>поверхневих шарів. </a:t>
            </a:r>
            <a:r>
              <a:rPr lang="uk-UA" dirty="0">
                <a:solidFill>
                  <a:schemeClr val="tx1"/>
                </a:solidFill>
              </a:rPr>
              <a:t>Фільтраційні опори виникають не лише на межі розділу між нафтою, газом і водою, але й на поверхні розділу тверде тіло-рідина.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7772400" cy="1470025"/>
          </a:xfrm>
        </p:spPr>
        <p:txBody>
          <a:bodyPr/>
          <a:lstStyle/>
          <a:p>
            <a:r>
              <a:rPr lang="uk-UA" dirty="0" smtClean="0"/>
              <a:t>Капілярний тиск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560840" cy="1752600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де </a:t>
            </a:r>
            <a:r>
              <a:rPr lang="uk-UA" sz="2800" dirty="0" smtClean="0">
                <a:solidFill>
                  <a:schemeClr val="tx1"/>
                </a:solidFill>
              </a:rPr>
              <a:t>σ </a:t>
            </a:r>
            <a:r>
              <a:rPr lang="uk-UA" sz="2800" dirty="0">
                <a:solidFill>
                  <a:schemeClr val="tx1"/>
                </a:solidFill>
              </a:rPr>
              <a:t>– поверхневий натяг між рідиною і газом, </a:t>
            </a:r>
            <a:r>
              <a:rPr lang="uk-UA" sz="2800" dirty="0" smtClean="0">
                <a:solidFill>
                  <a:schemeClr val="tx1"/>
                </a:solidFill>
              </a:rPr>
              <a:t>Н/м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θ </a:t>
            </a:r>
            <a:r>
              <a:rPr lang="uk-UA" sz="2800" dirty="0">
                <a:solidFill>
                  <a:schemeClr val="tx1"/>
                </a:solidFill>
              </a:rPr>
              <a:t>– </a:t>
            </a:r>
            <a:r>
              <a:rPr lang="uk-UA" sz="2800" dirty="0" smtClean="0">
                <a:solidFill>
                  <a:schemeClr val="tx1"/>
                </a:solidFill>
              </a:rPr>
              <a:t>крайовий </a:t>
            </a:r>
            <a:r>
              <a:rPr lang="uk-UA" sz="2800" dirty="0">
                <a:solidFill>
                  <a:schemeClr val="tx1"/>
                </a:solidFill>
              </a:rPr>
              <a:t>кут змочування на границі поділу </a:t>
            </a:r>
            <a:r>
              <a:rPr lang="uk-UA" sz="2800" dirty="0" smtClean="0">
                <a:solidFill>
                  <a:schemeClr val="tx1"/>
                </a:solidFill>
              </a:rPr>
              <a:t>фаз. </a:t>
            </a:r>
            <a:endParaRPr lang="uk-UA" sz="2800" dirty="0">
              <a:solidFill>
                <a:schemeClr val="tx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835696" y="2492896"/>
          <a:ext cx="5543550" cy="720725"/>
        </p:xfrm>
        <a:graphic>
          <a:graphicData uri="http://schemas.openxmlformats.org/presentationml/2006/ole">
            <p:oleObj spid="_x0000_s1026" name="Equation" r:id="rId3" imgW="1256755" imgH="215806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uk-UA" dirty="0" smtClean="0"/>
              <a:t>Ефект </a:t>
            </a:r>
            <a:r>
              <a:rPr lang="uk-UA" dirty="0"/>
              <a:t>Ж</a:t>
            </a:r>
            <a:r>
              <a:rPr lang="uk-UA" dirty="0" smtClean="0"/>
              <a:t>амена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55576" y="1484784"/>
            <a:ext cx="7920880" cy="51125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Явище, що супроводжується виникненням додаткових опорів при русі бульбашок газу і рідин, що не змішуються, в капілярних каналах, уперше досліджене Жаменом та названо його ім'ям, </a:t>
            </a:r>
            <a:r>
              <a:rPr lang="uk-UA" i="1" dirty="0" smtClean="0">
                <a:solidFill>
                  <a:schemeClr val="tx1"/>
                </a:solidFill>
              </a:rPr>
              <a:t>ефектом Жамена</a:t>
            </a:r>
            <a:r>
              <a:rPr lang="uk-UA" dirty="0" smtClean="0"/>
              <a:t>. </a:t>
            </a:r>
          </a:p>
          <a:p>
            <a:pPr algn="just"/>
            <a:endParaRPr lang="uk-UA" dirty="0" smtClean="0"/>
          </a:p>
          <a:p>
            <a:pPr algn="just"/>
            <a:endParaRPr lang="uk-UA" dirty="0" smtClean="0"/>
          </a:p>
          <a:p>
            <a:pPr algn="just"/>
            <a:endParaRPr lang="uk-UA" dirty="0" smtClean="0"/>
          </a:p>
          <a:p>
            <a:pPr algn="just"/>
            <a:endParaRPr lang="uk-UA" dirty="0" smtClean="0"/>
          </a:p>
          <a:p>
            <a:pPr algn="just"/>
            <a:endParaRPr lang="uk-UA" dirty="0" smtClean="0"/>
          </a:p>
          <a:p>
            <a:pPr algn="just"/>
            <a:endParaRPr lang="uk-UA" dirty="0" smtClean="0"/>
          </a:p>
          <a:p>
            <a:pPr algn="just"/>
            <a:endParaRPr lang="uk-UA" dirty="0" smtClean="0"/>
          </a:p>
          <a:p>
            <a:pPr algn="just"/>
            <a:endParaRPr lang="uk-UA" dirty="0" smtClean="0"/>
          </a:p>
          <a:p>
            <a:pPr algn="just"/>
            <a:endParaRPr lang="uk-UA" sz="2100" dirty="0" smtClean="0"/>
          </a:p>
          <a:p>
            <a:pPr marL="2519363" indent="-2482850" algn="just"/>
            <a:r>
              <a:rPr lang="uk-UA" sz="2100" dirty="0" smtClean="0">
                <a:solidFill>
                  <a:schemeClr val="tx1"/>
                </a:solidFill>
              </a:rPr>
              <a:t>                                 Ефект Жамена - це виникнення в пористому середовищі додаткового протитиску внаслідок того, що поровий канал представляє собою структуру капілярів змінного радіусу і форми. Ефект Жамена залежить від кількості бульбашок газу і ступеня закупорки пор. </a:t>
            </a:r>
          </a:p>
          <a:p>
            <a:pPr algn="just"/>
            <a:endParaRPr lang="uk-UA" dirty="0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644008" y="2996952"/>
          <a:ext cx="3217263" cy="1152128"/>
        </p:xfrm>
        <a:graphic>
          <a:graphicData uri="http://schemas.openxmlformats.org/presentationml/2006/ole">
            <p:oleObj spid="_x0000_s8196" name="Equation" r:id="rId3" imgW="1409700" imgH="508000" progId="">
              <p:embed/>
            </p:oleObj>
          </a:graphicData>
        </a:graphic>
      </p:graphicFrame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780928"/>
            <a:ext cx="279082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uk-UA" sz="3600" dirty="0"/>
              <a:t/>
            </a:r>
            <a:br>
              <a:rPr lang="uk-UA" sz="3600" dirty="0"/>
            </a:br>
            <a:r>
              <a:rPr lang="uk-UA" sz="2700" dirty="0"/>
              <a:t> </a:t>
            </a:r>
            <a:r>
              <a:rPr lang="uk-UA" sz="2700" b="1" dirty="0" smtClean="0"/>
              <a:t>Схема формування подвійного електричного шару</a:t>
            </a:r>
            <a:r>
              <a:rPr lang="uk-UA" sz="2700" b="1" dirty="0"/>
              <a:t/>
            </a:r>
            <a:br>
              <a:rPr lang="uk-UA" sz="2700" b="1" dirty="0"/>
            </a:br>
            <a:endParaRPr lang="uk-UA" sz="2700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5229200"/>
            <a:ext cx="8568952" cy="136815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</a:t>
            </a:r>
            <a:r>
              <a:rPr lang="uk-UA" sz="2900" dirty="0" smtClean="0">
                <a:solidFill>
                  <a:schemeClr val="tx1"/>
                </a:solidFill>
              </a:rPr>
              <a:t>Подвійний </a:t>
            </a:r>
            <a:r>
              <a:rPr lang="uk-UA" sz="2900" dirty="0">
                <a:solidFill>
                  <a:schemeClr val="tx1"/>
                </a:solidFill>
              </a:rPr>
              <a:t>електричний шар складається з потенціал - визначальних іонів і шару протиіонів, розташованих у дисперсійному середовищі. Шар протиіонів складається з двох шарів: адсорбційного і дифузного</a:t>
            </a:r>
          </a:p>
        </p:txBody>
      </p:sp>
      <p:pic>
        <p:nvPicPr>
          <p:cNvPr id="3074" name="Рисунок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7920880" cy="3593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600" b="1" dirty="0" smtClean="0"/>
              <a:t>Механізми утворення подвійного електричного шару</a:t>
            </a:r>
            <a:r>
              <a:rPr lang="uk-UA" b="1" dirty="0"/>
              <a:t/>
            </a:r>
            <a:br>
              <a:rPr lang="uk-UA" b="1" dirty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7488832" cy="3721968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Існують такі механізми утворення подвійного електричного шару: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1) </a:t>
            </a:r>
            <a:r>
              <a:rPr lang="uk-UA" dirty="0" smtClean="0">
                <a:solidFill>
                  <a:schemeClr val="tx1"/>
                </a:solidFill>
              </a:rPr>
              <a:t>   Іонізація </a:t>
            </a:r>
            <a:r>
              <a:rPr lang="uk-UA" dirty="0">
                <a:solidFill>
                  <a:schemeClr val="tx1"/>
                </a:solidFill>
              </a:rPr>
              <a:t>поверхні (втрата іонів).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2) Виборча адсорбція іонів. Поверхня адсорбує іон, ближчий за природою.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3)  Утворення подвійного електричного шару в результаті адсорбції на поверхні полярних молекул. 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uk-UA" dirty="0"/>
              <a:t/>
            </a:r>
            <a:br>
              <a:rPr lang="uk-UA" dirty="0"/>
            </a:br>
            <a:r>
              <a:rPr lang="uk-UA" dirty="0"/>
              <a:t> </a:t>
            </a:r>
            <a:r>
              <a:rPr lang="uk-UA" sz="3600" b="1" dirty="0" smtClean="0"/>
              <a:t>Витіснення нафти водою</a:t>
            </a:r>
            <a:r>
              <a:rPr lang="uk-UA" sz="3600" b="1" dirty="0"/>
              <a:t/>
            </a:r>
            <a:br>
              <a:rPr lang="uk-UA" sz="3600" b="1" dirty="0"/>
            </a:br>
            <a:endParaRPr lang="uk-UA" sz="36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628800"/>
            <a:ext cx="633670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2252</TotalTime>
  <Words>530</Words>
  <Application>Microsoft Office PowerPoint</Application>
  <PresentationFormat>Экран (4:3)</PresentationFormat>
  <Paragraphs>75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Аспект</vt:lpstr>
      <vt:lpstr>Equation</vt:lpstr>
      <vt:lpstr>Фізика нафтового і газового пласта</vt:lpstr>
      <vt:lpstr> Джерела пластової енергії. Сили, що діють у покладі  </vt:lpstr>
      <vt:lpstr>Режими роботи нафтових покладів</vt:lpstr>
      <vt:lpstr>Опори  під час вилучення вуглеводнів з пласта </vt:lpstr>
      <vt:lpstr>Капілярний тиск</vt:lpstr>
      <vt:lpstr>Ефект Жамена</vt:lpstr>
      <vt:lpstr>  Схема формування подвійного електричного шару </vt:lpstr>
      <vt:lpstr>  Механізми утворення подвійного електричного шару  </vt:lpstr>
      <vt:lpstr>  Витіснення нафти водою </vt:lpstr>
      <vt:lpstr>Установка моделювання  процесів нафто витіснення </vt:lpstr>
      <vt:lpstr>Стан залишкових запасів нафти   </vt:lpstr>
      <vt:lpstr>Коефіцієнт нафтовилучення</vt:lpstr>
      <vt:lpstr>  Коефіцієнт газо- та конденсатовилучення </vt:lpstr>
      <vt:lpstr>Підвишення  вилучення нафти</vt:lpstr>
      <vt:lpstr>Основні напрями збільшення вуглеводневилучення газоконденсатних родовищ  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Фізика нафтового і газового пласта</dc:title>
  <dc:creator>Ivan</dc:creator>
  <cp:lastModifiedBy>Asus</cp:lastModifiedBy>
  <cp:revision>16</cp:revision>
  <dcterms:created xsi:type="dcterms:W3CDTF">2020-12-01T19:15:27Z</dcterms:created>
  <dcterms:modified xsi:type="dcterms:W3CDTF">2022-06-09T13:38:40Z</dcterms:modified>
</cp:coreProperties>
</file>