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8" r:id="rId2"/>
    <p:sldId id="347" r:id="rId3"/>
    <p:sldId id="638" r:id="rId4"/>
    <p:sldId id="300" r:id="rId5"/>
    <p:sldId id="291" r:id="rId6"/>
    <p:sldId id="349" r:id="rId7"/>
    <p:sldId id="630" r:id="rId8"/>
    <p:sldId id="301" r:id="rId9"/>
    <p:sldId id="294" r:id="rId10"/>
    <p:sldId id="295" r:id="rId11"/>
    <p:sldId id="296" r:id="rId12"/>
    <p:sldId id="297" r:id="rId13"/>
    <p:sldId id="302" r:id="rId14"/>
    <p:sldId id="280" r:id="rId15"/>
    <p:sldId id="281" r:id="rId16"/>
    <p:sldId id="260" r:id="rId17"/>
    <p:sldId id="259" r:id="rId18"/>
    <p:sldId id="262" r:id="rId19"/>
    <p:sldId id="261" r:id="rId20"/>
    <p:sldId id="283" r:id="rId21"/>
    <p:sldId id="290" r:id="rId22"/>
    <p:sldId id="558" r:id="rId23"/>
    <p:sldId id="560" r:id="rId24"/>
    <p:sldId id="559" r:id="rId25"/>
    <p:sldId id="561" r:id="rId26"/>
    <p:sldId id="276" r:id="rId27"/>
    <p:sldId id="277" r:id="rId28"/>
    <p:sldId id="278" r:id="rId29"/>
    <p:sldId id="279" r:id="rId30"/>
    <p:sldId id="562" r:id="rId31"/>
    <p:sldId id="632" r:id="rId32"/>
    <p:sldId id="633" r:id="rId33"/>
    <p:sldId id="634" r:id="rId34"/>
    <p:sldId id="635" r:id="rId35"/>
    <p:sldId id="618" r:id="rId36"/>
    <p:sldId id="619" r:id="rId37"/>
    <p:sldId id="620" r:id="rId38"/>
    <p:sldId id="621" r:id="rId39"/>
    <p:sldId id="622" r:id="rId40"/>
    <p:sldId id="623" r:id="rId41"/>
    <p:sldId id="625" r:id="rId42"/>
    <p:sldId id="624" r:id="rId43"/>
    <p:sldId id="414" r:id="rId44"/>
    <p:sldId id="415" r:id="rId45"/>
    <p:sldId id="416" r:id="rId46"/>
    <p:sldId id="420" r:id="rId47"/>
    <p:sldId id="422" r:id="rId48"/>
    <p:sldId id="439" r:id="rId49"/>
    <p:sldId id="637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819E9-D0F9-43C9-BDAD-6834F78CF19A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FDBA7D76-A2C8-4CA0-9CDE-813901EE4382}">
      <dgm:prSet phldrT="[Текст]" custT="1"/>
      <dgm:spPr/>
      <dgm:t>
        <a:bodyPr/>
        <a:lstStyle/>
        <a:p>
          <a:r>
            <a:rPr lang="uk-UA" sz="1400" b="1">
              <a:latin typeface="Times New Roman" panose="02020603050405020304" pitchFamily="18" charset="0"/>
              <a:cs typeface="Times New Roman" panose="02020603050405020304" pitchFamily="18" charset="0"/>
            </a:rPr>
            <a:t>До впровадження змін </a:t>
          </a:r>
        </a:p>
        <a:p>
          <a:r>
            <a:rPr lang="uk-UA" sz="1400" b="1">
              <a:latin typeface="Times New Roman" panose="02020603050405020304" pitchFamily="18" charset="0"/>
              <a:cs typeface="Times New Roman" panose="02020603050405020304" pitchFamily="18" charset="0"/>
            </a:rPr>
            <a:t>ЗОНА КОМФОРТУ</a:t>
          </a:r>
        </a:p>
        <a:p>
          <a:r>
            <a:rPr lang="uk-UA" sz="1400">
              <a:latin typeface="Times New Roman" panose="02020603050405020304" pitchFamily="18" charset="0"/>
              <a:cs typeface="Times New Roman" panose="02020603050405020304" pitchFamily="18" charset="0"/>
            </a:rPr>
            <a:t>Зрозумілі та звичні комунікації, безпека і контроль професійного середовища, низькі ризики не виконання своїх професійних обов'язків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294C8-3CE7-45AA-9C25-08589583940B}" type="parTrans" cxnId="{8318D3A9-83D7-4EDB-B796-77041F91E0F9}">
      <dgm:prSet/>
      <dgm:spPr/>
      <dgm:t>
        <a:bodyPr/>
        <a:lstStyle/>
        <a:p>
          <a:endParaRPr lang="uk-UA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49437-042F-4427-934D-DB954FB7883D}" type="sibTrans" cxnId="{8318D3A9-83D7-4EDB-B796-77041F91E0F9}">
      <dgm:prSet/>
      <dgm:spPr/>
      <dgm:t>
        <a:bodyPr/>
        <a:lstStyle/>
        <a:p>
          <a:endParaRPr lang="uk-UA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F590A-1C8C-433F-BF66-262E1D8CB163}">
      <dgm:prSet phldrT="[Текст]" custT="1"/>
      <dgm:spPr/>
      <dgm:t>
        <a:bodyPr/>
        <a:lstStyle/>
        <a:p>
          <a:r>
            <a:rPr lang="uk-UA" sz="1400" b="1">
              <a:latin typeface="Times New Roman" panose="02020603050405020304" pitchFamily="18" charset="0"/>
              <a:cs typeface="Times New Roman" panose="02020603050405020304" pitchFamily="18" charset="0"/>
            </a:rPr>
            <a:t>Після впровадження змін </a:t>
          </a:r>
        </a:p>
        <a:p>
          <a:r>
            <a:rPr lang="uk-UA" sz="1400" b="1">
              <a:latin typeface="Times New Roman" panose="02020603050405020304" pitchFamily="18" charset="0"/>
              <a:cs typeface="Times New Roman" panose="02020603050405020304" pitchFamily="18" charset="0"/>
            </a:rPr>
            <a:t>ЗОНА КОМФОРТУ</a:t>
          </a:r>
        </a:p>
        <a:p>
          <a:r>
            <a:rPr lang="uk-UA" sz="1400" b="0">
              <a:latin typeface="Times New Roman" panose="02020603050405020304" pitchFamily="18" charset="0"/>
              <a:cs typeface="Times New Roman" panose="02020603050405020304" pitchFamily="18" charset="0"/>
            </a:rPr>
            <a:t>Зрозумілі інноваційні технології, визначеність в організаційних питаннях, застосування нових компетенції</a:t>
          </a:r>
          <a:endParaRPr lang="uk-UA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BC29C-81B0-42DE-B453-B4EB93739B1F}" type="parTrans" cxnId="{49DC7528-CF83-40D1-86C7-8F490E9E6776}">
      <dgm:prSet/>
      <dgm:spPr/>
      <dgm:t>
        <a:bodyPr/>
        <a:lstStyle/>
        <a:p>
          <a:endParaRPr lang="uk-UA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F502F-DACD-4D10-8C8F-F60CF31CFDB7}" type="sibTrans" cxnId="{49DC7528-CF83-40D1-86C7-8F490E9E6776}">
      <dgm:prSet/>
      <dgm:spPr/>
      <dgm:t>
        <a:bodyPr/>
        <a:lstStyle/>
        <a:p>
          <a:endParaRPr lang="uk-UA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3E086-9AF9-4BEA-8389-6EE306D74312}">
      <dgm:prSet phldrT="[Текст]" custT="1"/>
      <dgm:spPr/>
      <dgm:t>
        <a:bodyPr/>
        <a:lstStyle/>
        <a:p>
          <a:r>
            <a:rPr lang="uk-UA" sz="1400" b="1">
              <a:latin typeface="Times New Roman" panose="02020603050405020304" pitchFamily="18" charset="0"/>
              <a:cs typeface="Times New Roman" panose="02020603050405020304" pitchFamily="18" charset="0"/>
            </a:rPr>
            <a:t>Під час впровадження змін </a:t>
          </a:r>
        </a:p>
        <a:p>
          <a:r>
            <a:rPr lang="uk-UA" sz="1400" b="1">
              <a:latin typeface="Times New Roman" panose="02020603050405020304" pitchFamily="18" charset="0"/>
              <a:cs typeface="Times New Roman" panose="02020603050405020304" pitchFamily="18" charset="0"/>
            </a:rPr>
            <a:t>ЗОНА СТРАХУ</a:t>
          </a:r>
        </a:p>
        <a:p>
          <a:r>
            <a:rPr lang="uk-UA" sz="1400">
              <a:latin typeface="Times New Roman" panose="02020603050405020304" pitchFamily="18" charset="0"/>
              <a:cs typeface="Times New Roman" panose="02020603050405020304" pitchFamily="18" charset="0"/>
            </a:rPr>
            <a:t>Невизначеність, низька самооцінка в опануванні нових знань та вмінь, нові страхи втрати роботи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8D96F-352F-46D1-85CA-BC648093CE99}" type="parTrans" cxnId="{9E7D6AA4-DB58-4917-B6E7-DF94C6B5EA24}">
      <dgm:prSet/>
      <dgm:spPr/>
      <dgm:t>
        <a:bodyPr/>
        <a:lstStyle/>
        <a:p>
          <a:endParaRPr lang="uk-UA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6387B-6D69-4145-85B1-E570AEA1F790}" type="sibTrans" cxnId="{9E7D6AA4-DB58-4917-B6E7-DF94C6B5EA24}">
      <dgm:prSet/>
      <dgm:spPr/>
      <dgm:t>
        <a:bodyPr/>
        <a:lstStyle/>
        <a:p>
          <a:endParaRPr lang="uk-UA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17B26-993E-47A4-A2F9-D26117DB8F0E}">
      <dgm:prSet phldrT="[Текст]" custT="1"/>
      <dgm:spPr/>
      <dgm:t>
        <a:bodyPr/>
        <a:lstStyle/>
        <a:p>
          <a:r>
            <a:rPr lang="uk-UA" sz="1400" b="1">
              <a:latin typeface="Times New Roman" panose="02020603050405020304" pitchFamily="18" charset="0"/>
              <a:cs typeface="Times New Roman" panose="02020603050405020304" pitchFamily="18" charset="0"/>
            </a:rPr>
            <a:t>Під час впровадження змін </a:t>
          </a:r>
        </a:p>
        <a:p>
          <a:r>
            <a:rPr lang="uk-UA" sz="1400" b="1">
              <a:latin typeface="Times New Roman" panose="02020603050405020304" pitchFamily="18" charset="0"/>
              <a:cs typeface="Times New Roman" panose="02020603050405020304" pitchFamily="18" charset="0"/>
            </a:rPr>
            <a:t>ЗОНА НАВЧАННЯ</a:t>
          </a:r>
        </a:p>
        <a:p>
          <a:r>
            <a:rPr lang="uk-UA" sz="1400">
              <a:latin typeface="Times New Roman" panose="02020603050405020304" pitchFamily="18" charset="0"/>
              <a:cs typeface="Times New Roman" panose="02020603050405020304" pitchFamily="18" charset="0"/>
            </a:rPr>
            <a:t>Набуття нових знань, навичок, розвиток уже існуючих компетенцій, здобуття нових компетенцій 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BBF64-BA83-44EA-A260-271768AEC220}" type="sibTrans" cxnId="{8460C3DC-47B5-4F56-8990-65CBDED2142F}">
      <dgm:prSet/>
      <dgm:spPr/>
      <dgm:t>
        <a:bodyPr/>
        <a:lstStyle/>
        <a:p>
          <a:endParaRPr lang="uk-UA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597D7-2E4E-408D-A8BF-2D95490A8B6F}" type="parTrans" cxnId="{8460C3DC-47B5-4F56-8990-65CBDED2142F}">
      <dgm:prSet/>
      <dgm:spPr/>
      <dgm:t>
        <a:bodyPr/>
        <a:lstStyle/>
        <a:p>
          <a:endParaRPr lang="uk-UA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2B43E-85E5-4BE4-BA67-9B32FCA0A1F4}" type="pres">
      <dgm:prSet presAssocID="{759819E9-D0F9-43C9-BDAD-6834F78CF19A}" presName="cycle" presStyleCnt="0">
        <dgm:presLayoutVars>
          <dgm:dir/>
          <dgm:resizeHandles val="exact"/>
        </dgm:presLayoutVars>
      </dgm:prSet>
      <dgm:spPr/>
    </dgm:pt>
    <dgm:pt modelId="{85C7EABA-EE90-4C5E-BFEF-D1EDF782D208}" type="pres">
      <dgm:prSet presAssocID="{FDBA7D76-A2C8-4CA0-9CDE-813901EE4382}" presName="node" presStyleLbl="node1" presStyleIdx="0" presStyleCnt="4" custScaleX="229944" custScaleY="132658">
        <dgm:presLayoutVars>
          <dgm:bulletEnabled val="1"/>
        </dgm:presLayoutVars>
      </dgm:prSet>
      <dgm:spPr/>
    </dgm:pt>
    <dgm:pt modelId="{4548EB5C-19AF-4EB2-9D00-8B08E54ABC14}" type="pres">
      <dgm:prSet presAssocID="{FDBA7D76-A2C8-4CA0-9CDE-813901EE4382}" presName="spNode" presStyleCnt="0"/>
      <dgm:spPr/>
    </dgm:pt>
    <dgm:pt modelId="{1902F455-75FB-4BEC-8DF1-FF08FD51F78D}" type="pres">
      <dgm:prSet presAssocID="{27D49437-042F-4427-934D-DB954FB7883D}" presName="sibTrans" presStyleLbl="sibTrans1D1" presStyleIdx="0" presStyleCnt="4"/>
      <dgm:spPr/>
    </dgm:pt>
    <dgm:pt modelId="{F7D38FEB-474A-47B1-8D3C-D764E557FBC5}" type="pres">
      <dgm:prSet presAssocID="{2AA17B26-993E-47A4-A2F9-D26117DB8F0E}" presName="node" presStyleLbl="node1" presStyleIdx="1" presStyleCnt="4" custScaleX="181819" custRadScaleRad="93649" custRadScaleInc="331382">
        <dgm:presLayoutVars>
          <dgm:bulletEnabled val="1"/>
        </dgm:presLayoutVars>
      </dgm:prSet>
      <dgm:spPr/>
    </dgm:pt>
    <dgm:pt modelId="{897EDF48-9D71-4126-A1D6-5BE5F16125E0}" type="pres">
      <dgm:prSet presAssocID="{2AA17B26-993E-47A4-A2F9-D26117DB8F0E}" presName="spNode" presStyleCnt="0"/>
      <dgm:spPr/>
    </dgm:pt>
    <dgm:pt modelId="{D7303B24-031C-43DF-89F9-2BB0E42B5C06}" type="pres">
      <dgm:prSet presAssocID="{ADCBBF64-BA83-44EA-A260-271768AEC220}" presName="sibTrans" presStyleLbl="sibTrans1D1" presStyleIdx="1" presStyleCnt="4"/>
      <dgm:spPr/>
    </dgm:pt>
    <dgm:pt modelId="{BBD46081-82C9-4393-A954-D2F2DB4EE91E}" type="pres">
      <dgm:prSet presAssocID="{24AF590A-1C8C-433F-BF66-262E1D8CB163}" presName="node" presStyleLbl="node1" presStyleIdx="2" presStyleCnt="4" custScaleX="184280" custRadScaleRad="122391" custRadScaleInc="-324443">
        <dgm:presLayoutVars>
          <dgm:bulletEnabled val="1"/>
        </dgm:presLayoutVars>
      </dgm:prSet>
      <dgm:spPr/>
    </dgm:pt>
    <dgm:pt modelId="{E3704FFB-2ADF-4D5A-BDF6-A71EC2CB205C}" type="pres">
      <dgm:prSet presAssocID="{24AF590A-1C8C-433F-BF66-262E1D8CB163}" presName="spNode" presStyleCnt="0"/>
      <dgm:spPr/>
    </dgm:pt>
    <dgm:pt modelId="{FC47B437-8A49-44AE-B36B-190F7FF5BCCE}" type="pres">
      <dgm:prSet presAssocID="{643F502F-DACD-4D10-8C8F-F60CF31CFDB7}" presName="sibTrans" presStyleLbl="sibTrans1D1" presStyleIdx="2" presStyleCnt="4"/>
      <dgm:spPr/>
    </dgm:pt>
    <dgm:pt modelId="{4129D2DD-6600-453B-826D-AC3D71554BF8}" type="pres">
      <dgm:prSet presAssocID="{AE13E086-9AF9-4BEA-8389-6EE306D74312}" presName="node" presStyleLbl="node1" presStyleIdx="3" presStyleCnt="4" custScaleX="181067" custScaleY="115301" custRadScaleRad="125155" custRadScaleInc="-5956">
        <dgm:presLayoutVars>
          <dgm:bulletEnabled val="1"/>
        </dgm:presLayoutVars>
      </dgm:prSet>
      <dgm:spPr/>
    </dgm:pt>
    <dgm:pt modelId="{6D887E2A-F583-44C6-A334-2932C37CC432}" type="pres">
      <dgm:prSet presAssocID="{AE13E086-9AF9-4BEA-8389-6EE306D74312}" presName="spNode" presStyleCnt="0"/>
      <dgm:spPr/>
    </dgm:pt>
    <dgm:pt modelId="{3CC07522-3237-42E5-9211-993EACA3DA4F}" type="pres">
      <dgm:prSet presAssocID="{17F6387B-6D69-4145-85B1-E570AEA1F790}" presName="sibTrans" presStyleLbl="sibTrans1D1" presStyleIdx="3" presStyleCnt="4"/>
      <dgm:spPr/>
    </dgm:pt>
  </dgm:ptLst>
  <dgm:cxnLst>
    <dgm:cxn modelId="{5995B20F-E0A5-4C56-A29B-1B9C84BF2E0B}" type="presOf" srcId="{2AA17B26-993E-47A4-A2F9-D26117DB8F0E}" destId="{F7D38FEB-474A-47B1-8D3C-D764E557FBC5}" srcOrd="0" destOrd="0" presId="urn:microsoft.com/office/officeart/2005/8/layout/cycle5"/>
    <dgm:cxn modelId="{E18CAC10-0F11-4B99-887D-991CA10A4F75}" type="presOf" srcId="{17F6387B-6D69-4145-85B1-E570AEA1F790}" destId="{3CC07522-3237-42E5-9211-993EACA3DA4F}" srcOrd="0" destOrd="0" presId="urn:microsoft.com/office/officeart/2005/8/layout/cycle5"/>
    <dgm:cxn modelId="{49DC7528-CF83-40D1-86C7-8F490E9E6776}" srcId="{759819E9-D0F9-43C9-BDAD-6834F78CF19A}" destId="{24AF590A-1C8C-433F-BF66-262E1D8CB163}" srcOrd="2" destOrd="0" parTransId="{8ACBC29C-81B0-42DE-B453-B4EB93739B1F}" sibTransId="{643F502F-DACD-4D10-8C8F-F60CF31CFDB7}"/>
    <dgm:cxn modelId="{7F7E243F-0370-4048-BFCA-C4729A949F2C}" type="presOf" srcId="{AE13E086-9AF9-4BEA-8389-6EE306D74312}" destId="{4129D2DD-6600-453B-826D-AC3D71554BF8}" srcOrd="0" destOrd="0" presId="urn:microsoft.com/office/officeart/2005/8/layout/cycle5"/>
    <dgm:cxn modelId="{CF757D57-4790-4FC6-ABCD-9A72EBD3C766}" type="presOf" srcId="{FDBA7D76-A2C8-4CA0-9CDE-813901EE4382}" destId="{85C7EABA-EE90-4C5E-BFEF-D1EDF782D208}" srcOrd="0" destOrd="0" presId="urn:microsoft.com/office/officeart/2005/8/layout/cycle5"/>
    <dgm:cxn modelId="{AB5DF679-FB69-4657-A541-3F619983106B}" type="presOf" srcId="{759819E9-D0F9-43C9-BDAD-6834F78CF19A}" destId="{1632B43E-85E5-4BE4-BA67-9B32FCA0A1F4}" srcOrd="0" destOrd="0" presId="urn:microsoft.com/office/officeart/2005/8/layout/cycle5"/>
    <dgm:cxn modelId="{6448077D-A778-44FF-95B2-01FDB4893B19}" type="presOf" srcId="{24AF590A-1C8C-433F-BF66-262E1D8CB163}" destId="{BBD46081-82C9-4393-A954-D2F2DB4EE91E}" srcOrd="0" destOrd="0" presId="urn:microsoft.com/office/officeart/2005/8/layout/cycle5"/>
    <dgm:cxn modelId="{9E7D6AA4-DB58-4917-B6E7-DF94C6B5EA24}" srcId="{759819E9-D0F9-43C9-BDAD-6834F78CF19A}" destId="{AE13E086-9AF9-4BEA-8389-6EE306D74312}" srcOrd="3" destOrd="0" parTransId="{5918D96F-352F-46D1-85CA-BC648093CE99}" sibTransId="{17F6387B-6D69-4145-85B1-E570AEA1F790}"/>
    <dgm:cxn modelId="{8318D3A9-83D7-4EDB-B796-77041F91E0F9}" srcId="{759819E9-D0F9-43C9-BDAD-6834F78CF19A}" destId="{FDBA7D76-A2C8-4CA0-9CDE-813901EE4382}" srcOrd="0" destOrd="0" parTransId="{82C294C8-3CE7-45AA-9C25-08589583940B}" sibTransId="{27D49437-042F-4427-934D-DB954FB7883D}"/>
    <dgm:cxn modelId="{E4BE78BD-4C82-4178-95A2-3869EDD6ACF5}" type="presOf" srcId="{643F502F-DACD-4D10-8C8F-F60CF31CFDB7}" destId="{FC47B437-8A49-44AE-B36B-190F7FF5BCCE}" srcOrd="0" destOrd="0" presId="urn:microsoft.com/office/officeart/2005/8/layout/cycle5"/>
    <dgm:cxn modelId="{B5F875D9-4371-4C8B-A21B-BC8F9D628D68}" type="presOf" srcId="{ADCBBF64-BA83-44EA-A260-271768AEC220}" destId="{D7303B24-031C-43DF-89F9-2BB0E42B5C06}" srcOrd="0" destOrd="0" presId="urn:microsoft.com/office/officeart/2005/8/layout/cycle5"/>
    <dgm:cxn modelId="{8460C3DC-47B5-4F56-8990-65CBDED2142F}" srcId="{759819E9-D0F9-43C9-BDAD-6834F78CF19A}" destId="{2AA17B26-993E-47A4-A2F9-D26117DB8F0E}" srcOrd="1" destOrd="0" parTransId="{580597D7-2E4E-408D-A8BF-2D95490A8B6F}" sibTransId="{ADCBBF64-BA83-44EA-A260-271768AEC220}"/>
    <dgm:cxn modelId="{D8320FE4-DA59-4422-B946-6081B23E5751}" type="presOf" srcId="{27D49437-042F-4427-934D-DB954FB7883D}" destId="{1902F455-75FB-4BEC-8DF1-FF08FD51F78D}" srcOrd="0" destOrd="0" presId="urn:microsoft.com/office/officeart/2005/8/layout/cycle5"/>
    <dgm:cxn modelId="{E7A06324-A0D9-4662-8913-B10D35705B90}" type="presParOf" srcId="{1632B43E-85E5-4BE4-BA67-9B32FCA0A1F4}" destId="{85C7EABA-EE90-4C5E-BFEF-D1EDF782D208}" srcOrd="0" destOrd="0" presId="urn:microsoft.com/office/officeart/2005/8/layout/cycle5"/>
    <dgm:cxn modelId="{3339ADE5-9997-45CA-9D78-44396146744D}" type="presParOf" srcId="{1632B43E-85E5-4BE4-BA67-9B32FCA0A1F4}" destId="{4548EB5C-19AF-4EB2-9D00-8B08E54ABC14}" srcOrd="1" destOrd="0" presId="urn:microsoft.com/office/officeart/2005/8/layout/cycle5"/>
    <dgm:cxn modelId="{A7D22DB7-E98D-47A6-BB73-8BCCB6D4AA0B}" type="presParOf" srcId="{1632B43E-85E5-4BE4-BA67-9B32FCA0A1F4}" destId="{1902F455-75FB-4BEC-8DF1-FF08FD51F78D}" srcOrd="2" destOrd="0" presId="urn:microsoft.com/office/officeart/2005/8/layout/cycle5"/>
    <dgm:cxn modelId="{1CB3204D-6E50-4D03-89B6-DF8D3A25DF8E}" type="presParOf" srcId="{1632B43E-85E5-4BE4-BA67-9B32FCA0A1F4}" destId="{F7D38FEB-474A-47B1-8D3C-D764E557FBC5}" srcOrd="3" destOrd="0" presId="urn:microsoft.com/office/officeart/2005/8/layout/cycle5"/>
    <dgm:cxn modelId="{32A308B1-F301-4E84-AF73-6E52DDE174EB}" type="presParOf" srcId="{1632B43E-85E5-4BE4-BA67-9B32FCA0A1F4}" destId="{897EDF48-9D71-4126-A1D6-5BE5F16125E0}" srcOrd="4" destOrd="0" presId="urn:microsoft.com/office/officeart/2005/8/layout/cycle5"/>
    <dgm:cxn modelId="{C5388E42-5607-4F70-8612-6A78466A59B5}" type="presParOf" srcId="{1632B43E-85E5-4BE4-BA67-9B32FCA0A1F4}" destId="{D7303B24-031C-43DF-89F9-2BB0E42B5C06}" srcOrd="5" destOrd="0" presId="urn:microsoft.com/office/officeart/2005/8/layout/cycle5"/>
    <dgm:cxn modelId="{B1484777-936D-42E1-9120-DFDC72A11A93}" type="presParOf" srcId="{1632B43E-85E5-4BE4-BA67-9B32FCA0A1F4}" destId="{BBD46081-82C9-4393-A954-D2F2DB4EE91E}" srcOrd="6" destOrd="0" presId="urn:microsoft.com/office/officeart/2005/8/layout/cycle5"/>
    <dgm:cxn modelId="{E346FD9C-28C4-4226-9795-B8390A2D073A}" type="presParOf" srcId="{1632B43E-85E5-4BE4-BA67-9B32FCA0A1F4}" destId="{E3704FFB-2ADF-4D5A-BDF6-A71EC2CB205C}" srcOrd="7" destOrd="0" presId="urn:microsoft.com/office/officeart/2005/8/layout/cycle5"/>
    <dgm:cxn modelId="{9D62D071-88D0-4906-970A-126F145E4384}" type="presParOf" srcId="{1632B43E-85E5-4BE4-BA67-9B32FCA0A1F4}" destId="{FC47B437-8A49-44AE-B36B-190F7FF5BCCE}" srcOrd="8" destOrd="0" presId="urn:microsoft.com/office/officeart/2005/8/layout/cycle5"/>
    <dgm:cxn modelId="{32975ACE-B24F-4819-A71B-CF9FF6BF01D8}" type="presParOf" srcId="{1632B43E-85E5-4BE4-BA67-9B32FCA0A1F4}" destId="{4129D2DD-6600-453B-826D-AC3D71554BF8}" srcOrd="9" destOrd="0" presId="urn:microsoft.com/office/officeart/2005/8/layout/cycle5"/>
    <dgm:cxn modelId="{9469B416-37E9-4263-8C13-0C1324C29AAC}" type="presParOf" srcId="{1632B43E-85E5-4BE4-BA67-9B32FCA0A1F4}" destId="{6D887E2A-F583-44C6-A334-2932C37CC432}" srcOrd="10" destOrd="0" presId="urn:microsoft.com/office/officeart/2005/8/layout/cycle5"/>
    <dgm:cxn modelId="{C2D8502C-9612-4FD9-B659-332779906C35}" type="presParOf" srcId="{1632B43E-85E5-4BE4-BA67-9B32FCA0A1F4}" destId="{3CC07522-3237-42E5-9211-993EACA3DA4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2292E-0921-4258-984A-FA200110FDA7}" type="doc">
      <dgm:prSet loTypeId="urn:microsoft.com/office/officeart/2005/8/layout/hProcess9" loCatId="process" qsTypeId="urn:microsoft.com/office/officeart/2005/8/quickstyle/simple3" qsCatId="simple" csTypeId="urn:microsoft.com/office/officeart/2005/8/colors/accent0_1" csCatId="mainScheme" phldr="1"/>
      <dgm:spPr/>
    </dgm:pt>
    <dgm:pt modelId="{5F6DE4AE-2E45-4E50-B0D9-71CB8216DB27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Зміни стану: людини, природи</a:t>
          </a:r>
        </a:p>
      </dgm:t>
    </dgm:pt>
    <dgm:pt modelId="{6307CC82-53E6-4F39-B33D-6A2697CCE864}" type="parTrans" cxnId="{EB2DAC9B-1577-4C66-99CE-0B9EF6A9C65F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69DE0-AC4A-4038-8EEC-78070C559439}" type="sibTrans" cxnId="{EB2DAC9B-1577-4C66-99CE-0B9EF6A9C65F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2C92E-4681-44F8-8823-C29BD0DB1078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Перехід від ситуативних змін, до сприйняття зміни, як перехід від одного стану до іншого, що спричинено дією факторів. </a:t>
          </a:r>
          <a:endParaRPr lang="uk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56F14-36DC-4924-A0FD-0E7BDEFDCC28}" type="parTrans" cxnId="{2DDC3ACB-BF87-49D9-AB8C-EEB466ABB470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822C3-D66C-471F-B395-8D1F86226270}" type="sibTrans" cxnId="{2DDC3ACB-BF87-49D9-AB8C-EEB466ABB470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9212F-81FB-4543-9BA9-F5ADF8262AF5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Формуються теоретичні засади наукового управління змінами. Зміни сприймаються як керований процес, зявляється розуміння необхідності вивчати зміни для прогнозування майбутнього</a:t>
          </a:r>
        </a:p>
      </dgm:t>
    </dgm:pt>
    <dgm:pt modelId="{88110ECF-53D5-46E9-91BB-C25829AA4C20}" type="parTrans" cxnId="{11A187C0-833E-44D1-B943-7E499778365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9E653-965A-4B93-AB00-56A36311BBD9}" type="sibTrans" cxnId="{11A187C0-833E-44D1-B943-7E499778365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D60B1-F6F6-4357-91EF-7597CB27AD6D}">
      <dgm:prSet phldrT="[Текст]" custT="1"/>
      <dgm:spPr/>
      <dgm:t>
        <a:bodyPr/>
        <a:lstStyle/>
        <a:p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Практичне застосування теорій управління змінами через формування моделей управління змінами</a:t>
          </a:r>
        </a:p>
      </dgm:t>
    </dgm:pt>
    <dgm:pt modelId="{20BB8588-6382-4D5A-B7D7-8FB09B739B85}" type="parTrans" cxnId="{86536400-B7CD-484A-AEB1-10098B43ED3C}">
      <dgm:prSet/>
      <dgm:spPr/>
      <dgm:t>
        <a:bodyPr/>
        <a:lstStyle/>
        <a:p>
          <a:endParaRPr lang="uk-UA" sz="1200"/>
        </a:p>
      </dgm:t>
    </dgm:pt>
    <dgm:pt modelId="{DC554163-43B7-4A2D-8EDE-D50FA173FDD0}" type="sibTrans" cxnId="{86536400-B7CD-484A-AEB1-10098B43ED3C}">
      <dgm:prSet/>
      <dgm:spPr/>
      <dgm:t>
        <a:bodyPr/>
        <a:lstStyle/>
        <a:p>
          <a:endParaRPr lang="uk-UA" sz="1200"/>
        </a:p>
      </dgm:t>
    </dgm:pt>
    <dgm:pt modelId="{991D40B3-8066-4C7C-9F40-47FBC4773E9D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Нові підходи до управління змінами із застосуванням гнучких інструментів управління</a:t>
          </a:r>
        </a:p>
      </dgm:t>
    </dgm:pt>
    <dgm:pt modelId="{9B21E29C-4157-4780-8069-2409B955F5C8}" type="parTrans" cxnId="{FCC7CC40-E66D-4AE1-9798-3EDC06F849AF}">
      <dgm:prSet/>
      <dgm:spPr/>
      <dgm:t>
        <a:bodyPr/>
        <a:lstStyle/>
        <a:p>
          <a:endParaRPr lang="uk-UA" sz="1200"/>
        </a:p>
      </dgm:t>
    </dgm:pt>
    <dgm:pt modelId="{A96B3B7E-BE13-412C-B3D9-42CE461B5DCE}" type="sibTrans" cxnId="{FCC7CC40-E66D-4AE1-9798-3EDC06F849AF}">
      <dgm:prSet/>
      <dgm:spPr/>
      <dgm:t>
        <a:bodyPr/>
        <a:lstStyle/>
        <a:p>
          <a:endParaRPr lang="uk-UA" sz="1200"/>
        </a:p>
      </dgm:t>
    </dgm:pt>
    <dgm:pt modelId="{572DE18B-0D28-4752-BDD7-4FFDC0166BA8}" type="pres">
      <dgm:prSet presAssocID="{0582292E-0921-4258-984A-FA200110FDA7}" presName="CompostProcess" presStyleCnt="0">
        <dgm:presLayoutVars>
          <dgm:dir/>
          <dgm:resizeHandles val="exact"/>
        </dgm:presLayoutVars>
      </dgm:prSet>
      <dgm:spPr/>
    </dgm:pt>
    <dgm:pt modelId="{85D13FF0-6C6A-4C48-BAA7-B37D03057CCC}" type="pres">
      <dgm:prSet presAssocID="{0582292E-0921-4258-984A-FA200110FDA7}" presName="arrow" presStyleLbl="bgShp" presStyleIdx="0" presStyleCnt="1"/>
      <dgm:spPr/>
    </dgm:pt>
    <dgm:pt modelId="{86CE323C-1520-428C-A994-DAACB24FF96B}" type="pres">
      <dgm:prSet presAssocID="{0582292E-0921-4258-984A-FA200110FDA7}" presName="linearProcess" presStyleCnt="0"/>
      <dgm:spPr/>
    </dgm:pt>
    <dgm:pt modelId="{47CD519F-ECB6-4EAF-8F92-4DAAF39D1466}" type="pres">
      <dgm:prSet presAssocID="{5F6DE4AE-2E45-4E50-B0D9-71CB8216DB27}" presName="textNode" presStyleLbl="node1" presStyleIdx="0" presStyleCnt="5">
        <dgm:presLayoutVars>
          <dgm:bulletEnabled val="1"/>
        </dgm:presLayoutVars>
      </dgm:prSet>
      <dgm:spPr/>
    </dgm:pt>
    <dgm:pt modelId="{C0A00FF2-E017-4E7C-97CB-D9F01009631E}" type="pres">
      <dgm:prSet presAssocID="{B0269DE0-AC4A-4038-8EEC-78070C559439}" presName="sibTrans" presStyleCnt="0"/>
      <dgm:spPr/>
    </dgm:pt>
    <dgm:pt modelId="{28D5734F-5F6A-4523-899E-FE78EB6C3798}" type="pres">
      <dgm:prSet presAssocID="{8622C92E-4681-44F8-8823-C29BD0DB1078}" presName="textNode" presStyleLbl="node1" presStyleIdx="1" presStyleCnt="5">
        <dgm:presLayoutVars>
          <dgm:bulletEnabled val="1"/>
        </dgm:presLayoutVars>
      </dgm:prSet>
      <dgm:spPr/>
    </dgm:pt>
    <dgm:pt modelId="{B608CDF6-91F1-4673-84BF-F39E622BA073}" type="pres">
      <dgm:prSet presAssocID="{E12822C3-D66C-471F-B395-8D1F86226270}" presName="sibTrans" presStyleCnt="0"/>
      <dgm:spPr/>
    </dgm:pt>
    <dgm:pt modelId="{0307F15F-9E7E-422E-A7E5-80A185A46D96}" type="pres">
      <dgm:prSet presAssocID="{B009212F-81FB-4543-9BA9-F5ADF8262AF5}" presName="textNode" presStyleLbl="node1" presStyleIdx="2" presStyleCnt="5">
        <dgm:presLayoutVars>
          <dgm:bulletEnabled val="1"/>
        </dgm:presLayoutVars>
      </dgm:prSet>
      <dgm:spPr/>
    </dgm:pt>
    <dgm:pt modelId="{4BF582D1-495E-4246-96C6-3EAE5ED93606}" type="pres">
      <dgm:prSet presAssocID="{0999E653-965A-4B93-AB00-56A36311BBD9}" presName="sibTrans" presStyleCnt="0"/>
      <dgm:spPr/>
    </dgm:pt>
    <dgm:pt modelId="{69B32673-C8C6-41DE-9A92-79EEA011151C}" type="pres">
      <dgm:prSet presAssocID="{EACD60B1-F6F6-4357-91EF-7597CB27AD6D}" presName="textNode" presStyleLbl="node1" presStyleIdx="3" presStyleCnt="5">
        <dgm:presLayoutVars>
          <dgm:bulletEnabled val="1"/>
        </dgm:presLayoutVars>
      </dgm:prSet>
      <dgm:spPr/>
    </dgm:pt>
    <dgm:pt modelId="{94CB3C33-E50D-45A4-9E77-6B20E7ED9404}" type="pres">
      <dgm:prSet presAssocID="{DC554163-43B7-4A2D-8EDE-D50FA173FDD0}" presName="sibTrans" presStyleCnt="0"/>
      <dgm:spPr/>
    </dgm:pt>
    <dgm:pt modelId="{44364A18-4E9B-4172-8DCE-518E55F18B9C}" type="pres">
      <dgm:prSet presAssocID="{991D40B3-8066-4C7C-9F40-47FBC4773E9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6536400-B7CD-484A-AEB1-10098B43ED3C}" srcId="{0582292E-0921-4258-984A-FA200110FDA7}" destId="{EACD60B1-F6F6-4357-91EF-7597CB27AD6D}" srcOrd="3" destOrd="0" parTransId="{20BB8588-6382-4D5A-B7D7-8FB09B739B85}" sibTransId="{DC554163-43B7-4A2D-8EDE-D50FA173FDD0}"/>
    <dgm:cxn modelId="{7E177206-B620-46CD-B9A9-109B023184ED}" type="presOf" srcId="{5F6DE4AE-2E45-4E50-B0D9-71CB8216DB27}" destId="{47CD519F-ECB6-4EAF-8F92-4DAAF39D1466}" srcOrd="0" destOrd="0" presId="urn:microsoft.com/office/officeart/2005/8/layout/hProcess9"/>
    <dgm:cxn modelId="{FCC7CC40-E66D-4AE1-9798-3EDC06F849AF}" srcId="{0582292E-0921-4258-984A-FA200110FDA7}" destId="{991D40B3-8066-4C7C-9F40-47FBC4773E9D}" srcOrd="4" destOrd="0" parTransId="{9B21E29C-4157-4780-8069-2409B955F5C8}" sibTransId="{A96B3B7E-BE13-412C-B3D9-42CE461B5DCE}"/>
    <dgm:cxn modelId="{10B5DA5F-2AC5-4B9C-BC5C-A1594B1E2E94}" type="presOf" srcId="{0582292E-0921-4258-984A-FA200110FDA7}" destId="{572DE18B-0D28-4752-BDD7-4FFDC0166BA8}" srcOrd="0" destOrd="0" presId="urn:microsoft.com/office/officeart/2005/8/layout/hProcess9"/>
    <dgm:cxn modelId="{6F57FB5A-1ACA-4446-B427-5D408B28B797}" type="presOf" srcId="{8622C92E-4681-44F8-8823-C29BD0DB1078}" destId="{28D5734F-5F6A-4523-899E-FE78EB6C3798}" srcOrd="0" destOrd="0" presId="urn:microsoft.com/office/officeart/2005/8/layout/hProcess9"/>
    <dgm:cxn modelId="{4E7CC098-3631-4FA4-87D4-17C0ADC71962}" type="presOf" srcId="{991D40B3-8066-4C7C-9F40-47FBC4773E9D}" destId="{44364A18-4E9B-4172-8DCE-518E55F18B9C}" srcOrd="0" destOrd="0" presId="urn:microsoft.com/office/officeart/2005/8/layout/hProcess9"/>
    <dgm:cxn modelId="{EB2DAC9B-1577-4C66-99CE-0B9EF6A9C65F}" srcId="{0582292E-0921-4258-984A-FA200110FDA7}" destId="{5F6DE4AE-2E45-4E50-B0D9-71CB8216DB27}" srcOrd="0" destOrd="0" parTransId="{6307CC82-53E6-4F39-B33D-6A2697CCE864}" sibTransId="{B0269DE0-AC4A-4038-8EEC-78070C559439}"/>
    <dgm:cxn modelId="{11A187C0-833E-44D1-B943-7E4997783652}" srcId="{0582292E-0921-4258-984A-FA200110FDA7}" destId="{B009212F-81FB-4543-9BA9-F5ADF8262AF5}" srcOrd="2" destOrd="0" parTransId="{88110ECF-53D5-46E9-91BB-C25829AA4C20}" sibTransId="{0999E653-965A-4B93-AB00-56A36311BBD9}"/>
    <dgm:cxn modelId="{8105B5C7-B6B7-4CFF-B375-AA9B2DFA5FD1}" type="presOf" srcId="{EACD60B1-F6F6-4357-91EF-7597CB27AD6D}" destId="{69B32673-C8C6-41DE-9A92-79EEA011151C}" srcOrd="0" destOrd="0" presId="urn:microsoft.com/office/officeart/2005/8/layout/hProcess9"/>
    <dgm:cxn modelId="{2DDC3ACB-BF87-49D9-AB8C-EEB466ABB470}" srcId="{0582292E-0921-4258-984A-FA200110FDA7}" destId="{8622C92E-4681-44F8-8823-C29BD0DB1078}" srcOrd="1" destOrd="0" parTransId="{B7456F14-36DC-4924-A0FD-0E7BDEFDCC28}" sibTransId="{E12822C3-D66C-471F-B395-8D1F86226270}"/>
    <dgm:cxn modelId="{D407F9D6-F0EA-4BA2-B47F-7EC092252C96}" type="presOf" srcId="{B009212F-81FB-4543-9BA9-F5ADF8262AF5}" destId="{0307F15F-9E7E-422E-A7E5-80A185A46D96}" srcOrd="0" destOrd="0" presId="urn:microsoft.com/office/officeart/2005/8/layout/hProcess9"/>
    <dgm:cxn modelId="{EA125758-6885-45BD-99BA-02D9A206C8E6}" type="presParOf" srcId="{572DE18B-0D28-4752-BDD7-4FFDC0166BA8}" destId="{85D13FF0-6C6A-4C48-BAA7-B37D03057CCC}" srcOrd="0" destOrd="0" presId="urn:microsoft.com/office/officeart/2005/8/layout/hProcess9"/>
    <dgm:cxn modelId="{A2E14C28-6A6F-4E16-B0F6-6B8E5DFD9A7D}" type="presParOf" srcId="{572DE18B-0D28-4752-BDD7-4FFDC0166BA8}" destId="{86CE323C-1520-428C-A994-DAACB24FF96B}" srcOrd="1" destOrd="0" presId="urn:microsoft.com/office/officeart/2005/8/layout/hProcess9"/>
    <dgm:cxn modelId="{D9870725-A99F-4AA7-A5F4-2368F4E5C68D}" type="presParOf" srcId="{86CE323C-1520-428C-A994-DAACB24FF96B}" destId="{47CD519F-ECB6-4EAF-8F92-4DAAF39D1466}" srcOrd="0" destOrd="0" presId="urn:microsoft.com/office/officeart/2005/8/layout/hProcess9"/>
    <dgm:cxn modelId="{F9E1C843-B886-44E9-8395-AC7B7762EC58}" type="presParOf" srcId="{86CE323C-1520-428C-A994-DAACB24FF96B}" destId="{C0A00FF2-E017-4E7C-97CB-D9F01009631E}" srcOrd="1" destOrd="0" presId="urn:microsoft.com/office/officeart/2005/8/layout/hProcess9"/>
    <dgm:cxn modelId="{DA1E5346-1C03-42F3-BF86-B93FDAABC7A9}" type="presParOf" srcId="{86CE323C-1520-428C-A994-DAACB24FF96B}" destId="{28D5734F-5F6A-4523-899E-FE78EB6C3798}" srcOrd="2" destOrd="0" presId="urn:microsoft.com/office/officeart/2005/8/layout/hProcess9"/>
    <dgm:cxn modelId="{AF2F32EF-93AB-46CE-B032-284278CCAFBC}" type="presParOf" srcId="{86CE323C-1520-428C-A994-DAACB24FF96B}" destId="{B608CDF6-91F1-4673-84BF-F39E622BA073}" srcOrd="3" destOrd="0" presId="urn:microsoft.com/office/officeart/2005/8/layout/hProcess9"/>
    <dgm:cxn modelId="{E10CFFA5-59B4-4E32-9B90-E0A9B7B1413A}" type="presParOf" srcId="{86CE323C-1520-428C-A994-DAACB24FF96B}" destId="{0307F15F-9E7E-422E-A7E5-80A185A46D96}" srcOrd="4" destOrd="0" presId="urn:microsoft.com/office/officeart/2005/8/layout/hProcess9"/>
    <dgm:cxn modelId="{77BF09A1-072A-4877-BA83-0F0724351C18}" type="presParOf" srcId="{86CE323C-1520-428C-A994-DAACB24FF96B}" destId="{4BF582D1-495E-4246-96C6-3EAE5ED93606}" srcOrd="5" destOrd="0" presId="urn:microsoft.com/office/officeart/2005/8/layout/hProcess9"/>
    <dgm:cxn modelId="{B8F035D7-72ED-48B6-9B8B-4BCCA9580C74}" type="presParOf" srcId="{86CE323C-1520-428C-A994-DAACB24FF96B}" destId="{69B32673-C8C6-41DE-9A92-79EEA011151C}" srcOrd="6" destOrd="0" presId="urn:microsoft.com/office/officeart/2005/8/layout/hProcess9"/>
    <dgm:cxn modelId="{A01777F3-59CF-4064-86EE-DD859A5E4E5F}" type="presParOf" srcId="{86CE323C-1520-428C-A994-DAACB24FF96B}" destId="{94CB3C33-E50D-45A4-9E77-6B20E7ED9404}" srcOrd="7" destOrd="0" presId="urn:microsoft.com/office/officeart/2005/8/layout/hProcess9"/>
    <dgm:cxn modelId="{CF0D2548-490A-44F2-BE6F-ACF8167E040C}" type="presParOf" srcId="{86CE323C-1520-428C-A994-DAACB24FF96B}" destId="{44364A18-4E9B-4172-8DCE-518E55F18B9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6AFE8-137B-413B-A16F-158BF0E993D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98186156-C2F7-40C0-8342-922C5AAB68A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стан</a:t>
          </a:r>
        </a:p>
      </dgm:t>
    </dgm:pt>
    <dgm:pt modelId="{434082DF-28D8-48D6-BF9A-218F6E64EC69}" type="parTrans" cxnId="{C589A9F9-3AB0-468E-97FE-4BCE33CC90AF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D7B9E-DE29-4B73-A9E1-C1DF0A7B6A70}" type="sibTrans" cxnId="{C589A9F9-3AB0-468E-97FE-4BCE33CC90AF}">
      <dgm:prSet custT="1"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44C4A-BCBF-442D-A1D4-5C5BAE20C23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фактор</a:t>
          </a:r>
        </a:p>
      </dgm:t>
    </dgm:pt>
    <dgm:pt modelId="{50A46A33-15A9-42DF-AF86-F4E483529577}" type="parTrans" cxnId="{28D15B1B-B48F-4EF3-9D6D-2CE1DD9AC7DD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2F561-3166-4F76-8D74-D228D0B586CB}" type="sibTrans" cxnId="{28D15B1B-B48F-4EF3-9D6D-2CE1DD9AC7DD}">
      <dgm:prSet custT="1"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EF851-ED14-481E-B92D-6D451F18686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об’єкт управління</a:t>
          </a:r>
        </a:p>
      </dgm:t>
    </dgm:pt>
    <dgm:pt modelId="{F63924C8-FE59-4033-8008-6250AB34D821}" type="parTrans" cxnId="{53151785-A5C2-4C36-BCE8-A045F3F3172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6C3EA-703C-4754-A860-AF4A07A0B58B}" type="sibTrans" cxnId="{53151785-A5C2-4C36-BCE8-A045F3F3172E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DEA708-4EB4-433D-948B-91F0736CB5E1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модель функціонування СГ</a:t>
          </a:r>
        </a:p>
      </dgm:t>
    </dgm:pt>
    <dgm:pt modelId="{FFDC5CA8-BBDB-415A-B6F8-ADCA25596A61}" type="parTrans" cxnId="{8738E8C8-DD80-4B0B-8DAD-DFE4E75440B3}">
      <dgm:prSet/>
      <dgm:spPr/>
      <dgm:t>
        <a:bodyPr/>
        <a:lstStyle/>
        <a:p>
          <a:endParaRPr lang="uk-UA"/>
        </a:p>
      </dgm:t>
    </dgm:pt>
    <dgm:pt modelId="{890AB55D-96E8-4D16-9D03-F897AD3F971F}" type="sibTrans" cxnId="{8738E8C8-DD80-4B0B-8DAD-DFE4E75440B3}">
      <dgm:prSet/>
      <dgm:spPr/>
      <dgm:t>
        <a:bodyPr/>
        <a:lstStyle/>
        <a:p>
          <a:endParaRPr lang="uk-UA"/>
        </a:p>
      </dgm:t>
    </dgm:pt>
    <dgm:pt modelId="{9D4981B9-A56A-4A3A-84C7-23579E1DC94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необхідна умова функціонування СГ в сучасних умовах</a:t>
          </a:r>
        </a:p>
      </dgm:t>
    </dgm:pt>
    <dgm:pt modelId="{03E58B9C-15BF-4FFE-9340-601E48B48C25}" type="parTrans" cxnId="{4FE8A4AA-472E-4680-850C-9C357C04A04F}">
      <dgm:prSet/>
      <dgm:spPr/>
      <dgm:t>
        <a:bodyPr/>
        <a:lstStyle/>
        <a:p>
          <a:endParaRPr lang="uk-UA"/>
        </a:p>
      </dgm:t>
    </dgm:pt>
    <dgm:pt modelId="{46136915-1E99-48CB-B287-F96B36482184}" type="sibTrans" cxnId="{4FE8A4AA-472E-4680-850C-9C357C04A04F}">
      <dgm:prSet/>
      <dgm:spPr/>
      <dgm:t>
        <a:bodyPr/>
        <a:lstStyle/>
        <a:p>
          <a:endParaRPr lang="uk-UA"/>
        </a:p>
      </dgm:t>
    </dgm:pt>
    <dgm:pt modelId="{86961BEA-B9F2-482F-BC09-8E385CA8D716}" type="pres">
      <dgm:prSet presAssocID="{BA96AFE8-137B-413B-A16F-158BF0E993D4}" presName="Name0" presStyleCnt="0">
        <dgm:presLayoutVars>
          <dgm:dir/>
          <dgm:resizeHandles val="exact"/>
        </dgm:presLayoutVars>
      </dgm:prSet>
      <dgm:spPr/>
    </dgm:pt>
    <dgm:pt modelId="{9C314A41-DA83-4CE0-B394-1E882F8A0296}" type="pres">
      <dgm:prSet presAssocID="{98186156-C2F7-40C0-8342-922C5AAB68A9}" presName="node" presStyleLbl="node1" presStyleIdx="0" presStyleCnt="5">
        <dgm:presLayoutVars>
          <dgm:bulletEnabled val="1"/>
        </dgm:presLayoutVars>
      </dgm:prSet>
      <dgm:spPr/>
    </dgm:pt>
    <dgm:pt modelId="{92EA422E-7EB6-4505-A98F-1143383F2854}" type="pres">
      <dgm:prSet presAssocID="{088D7B9E-DE29-4B73-A9E1-C1DF0A7B6A70}" presName="sibTrans" presStyleLbl="sibTrans2D1" presStyleIdx="0" presStyleCnt="4"/>
      <dgm:spPr/>
    </dgm:pt>
    <dgm:pt modelId="{8E619CDC-F3C0-40C4-907F-4B515B9B9DA6}" type="pres">
      <dgm:prSet presAssocID="{088D7B9E-DE29-4B73-A9E1-C1DF0A7B6A70}" presName="connectorText" presStyleLbl="sibTrans2D1" presStyleIdx="0" presStyleCnt="4"/>
      <dgm:spPr/>
    </dgm:pt>
    <dgm:pt modelId="{D6244A30-563E-45D5-83F6-C029B340BFAE}" type="pres">
      <dgm:prSet presAssocID="{EA244C4A-BCBF-442D-A1D4-5C5BAE20C23E}" presName="node" presStyleLbl="node1" presStyleIdx="1" presStyleCnt="5">
        <dgm:presLayoutVars>
          <dgm:bulletEnabled val="1"/>
        </dgm:presLayoutVars>
      </dgm:prSet>
      <dgm:spPr/>
    </dgm:pt>
    <dgm:pt modelId="{3F389A9F-5CC1-465C-8272-9DFD98888321}" type="pres">
      <dgm:prSet presAssocID="{3072F561-3166-4F76-8D74-D228D0B586CB}" presName="sibTrans" presStyleLbl="sibTrans2D1" presStyleIdx="1" presStyleCnt="4"/>
      <dgm:spPr/>
    </dgm:pt>
    <dgm:pt modelId="{282FB287-CD23-48C1-BCD6-BCABC5B1672F}" type="pres">
      <dgm:prSet presAssocID="{3072F561-3166-4F76-8D74-D228D0B586CB}" presName="connectorText" presStyleLbl="sibTrans2D1" presStyleIdx="1" presStyleCnt="4"/>
      <dgm:spPr/>
    </dgm:pt>
    <dgm:pt modelId="{426ADEE5-E1AB-47D2-8972-2A268593A811}" type="pres">
      <dgm:prSet presAssocID="{2A9EF851-ED14-481E-B92D-6D451F186869}" presName="node" presStyleLbl="node1" presStyleIdx="2" presStyleCnt="5">
        <dgm:presLayoutVars>
          <dgm:bulletEnabled val="1"/>
        </dgm:presLayoutVars>
      </dgm:prSet>
      <dgm:spPr/>
    </dgm:pt>
    <dgm:pt modelId="{B6964DE0-BFBB-4BE3-BE35-3DA49E317D27}" type="pres">
      <dgm:prSet presAssocID="{7586C3EA-703C-4754-A860-AF4A07A0B58B}" presName="sibTrans" presStyleLbl="sibTrans2D1" presStyleIdx="2" presStyleCnt="4"/>
      <dgm:spPr/>
    </dgm:pt>
    <dgm:pt modelId="{1853BCB3-DC06-4F30-957B-77E0CE0970FB}" type="pres">
      <dgm:prSet presAssocID="{7586C3EA-703C-4754-A860-AF4A07A0B58B}" presName="connectorText" presStyleLbl="sibTrans2D1" presStyleIdx="2" presStyleCnt="4"/>
      <dgm:spPr/>
    </dgm:pt>
    <dgm:pt modelId="{2A0D2911-5210-4D84-A940-3D7490E66C20}" type="pres">
      <dgm:prSet presAssocID="{6CDEA708-4EB4-433D-948B-91F0736CB5E1}" presName="node" presStyleLbl="node1" presStyleIdx="3" presStyleCnt="5">
        <dgm:presLayoutVars>
          <dgm:bulletEnabled val="1"/>
        </dgm:presLayoutVars>
      </dgm:prSet>
      <dgm:spPr/>
    </dgm:pt>
    <dgm:pt modelId="{8E057FC6-FC8F-467F-8FEE-4111CA0F251F}" type="pres">
      <dgm:prSet presAssocID="{890AB55D-96E8-4D16-9D03-F897AD3F971F}" presName="sibTrans" presStyleLbl="sibTrans2D1" presStyleIdx="3" presStyleCnt="4"/>
      <dgm:spPr/>
    </dgm:pt>
    <dgm:pt modelId="{AA07D774-4653-4440-BB34-4AC50BB914B0}" type="pres">
      <dgm:prSet presAssocID="{890AB55D-96E8-4D16-9D03-F897AD3F971F}" presName="connectorText" presStyleLbl="sibTrans2D1" presStyleIdx="3" presStyleCnt="4"/>
      <dgm:spPr/>
    </dgm:pt>
    <dgm:pt modelId="{B568FDE3-60CD-4A9B-B792-B175E0FDB02A}" type="pres">
      <dgm:prSet presAssocID="{9D4981B9-A56A-4A3A-84C7-23579E1DC944}" presName="node" presStyleLbl="node1" presStyleIdx="4" presStyleCnt="5">
        <dgm:presLayoutVars>
          <dgm:bulletEnabled val="1"/>
        </dgm:presLayoutVars>
      </dgm:prSet>
      <dgm:spPr/>
    </dgm:pt>
  </dgm:ptLst>
  <dgm:cxnLst>
    <dgm:cxn modelId="{2A2C1B0B-5BE6-4DD7-92EE-D6E7F2124173}" type="presOf" srcId="{890AB55D-96E8-4D16-9D03-F897AD3F971F}" destId="{8E057FC6-FC8F-467F-8FEE-4111CA0F251F}" srcOrd="0" destOrd="0" presId="urn:microsoft.com/office/officeart/2005/8/layout/process1"/>
    <dgm:cxn modelId="{28D15B1B-B48F-4EF3-9D6D-2CE1DD9AC7DD}" srcId="{BA96AFE8-137B-413B-A16F-158BF0E993D4}" destId="{EA244C4A-BCBF-442D-A1D4-5C5BAE20C23E}" srcOrd="1" destOrd="0" parTransId="{50A46A33-15A9-42DF-AF86-F4E483529577}" sibTransId="{3072F561-3166-4F76-8D74-D228D0B586CB}"/>
    <dgm:cxn modelId="{36A4481B-EF6B-4541-AA86-1C1309BBB7FD}" type="presOf" srcId="{6CDEA708-4EB4-433D-948B-91F0736CB5E1}" destId="{2A0D2911-5210-4D84-A940-3D7490E66C20}" srcOrd="0" destOrd="0" presId="urn:microsoft.com/office/officeart/2005/8/layout/process1"/>
    <dgm:cxn modelId="{D394991C-A7F5-4220-B13D-6C1747069880}" type="presOf" srcId="{7586C3EA-703C-4754-A860-AF4A07A0B58B}" destId="{1853BCB3-DC06-4F30-957B-77E0CE0970FB}" srcOrd="1" destOrd="0" presId="urn:microsoft.com/office/officeart/2005/8/layout/process1"/>
    <dgm:cxn modelId="{72AB1028-7316-467F-B281-B0FFFE102547}" type="presOf" srcId="{088D7B9E-DE29-4B73-A9E1-C1DF0A7B6A70}" destId="{92EA422E-7EB6-4505-A98F-1143383F2854}" srcOrd="0" destOrd="0" presId="urn:microsoft.com/office/officeart/2005/8/layout/process1"/>
    <dgm:cxn modelId="{351A5A2E-9A49-42B4-AD1E-A50BF4D1B727}" type="presOf" srcId="{EA244C4A-BCBF-442D-A1D4-5C5BAE20C23E}" destId="{D6244A30-563E-45D5-83F6-C029B340BFAE}" srcOrd="0" destOrd="0" presId="urn:microsoft.com/office/officeart/2005/8/layout/process1"/>
    <dgm:cxn modelId="{AF0BD539-5345-451B-A312-666D085B9B23}" type="presOf" srcId="{98186156-C2F7-40C0-8342-922C5AAB68A9}" destId="{9C314A41-DA83-4CE0-B394-1E882F8A0296}" srcOrd="0" destOrd="0" presId="urn:microsoft.com/office/officeart/2005/8/layout/process1"/>
    <dgm:cxn modelId="{1A18DB3A-9333-4B8E-9B23-C2EB3C538799}" type="presOf" srcId="{BA96AFE8-137B-413B-A16F-158BF0E993D4}" destId="{86961BEA-B9F2-482F-BC09-8E385CA8D716}" srcOrd="0" destOrd="0" presId="urn:microsoft.com/office/officeart/2005/8/layout/process1"/>
    <dgm:cxn modelId="{35CC6774-95DD-4D4A-8DFC-59B0744C4D41}" type="presOf" srcId="{3072F561-3166-4F76-8D74-D228D0B586CB}" destId="{282FB287-CD23-48C1-BCD6-BCABC5B1672F}" srcOrd="1" destOrd="0" presId="urn:microsoft.com/office/officeart/2005/8/layout/process1"/>
    <dgm:cxn modelId="{53151785-A5C2-4C36-BCE8-A045F3F3172E}" srcId="{BA96AFE8-137B-413B-A16F-158BF0E993D4}" destId="{2A9EF851-ED14-481E-B92D-6D451F186869}" srcOrd="2" destOrd="0" parTransId="{F63924C8-FE59-4033-8008-6250AB34D821}" sibTransId="{7586C3EA-703C-4754-A860-AF4A07A0B58B}"/>
    <dgm:cxn modelId="{BA518B96-A467-4F61-B688-7D9141B8E529}" type="presOf" srcId="{890AB55D-96E8-4D16-9D03-F897AD3F971F}" destId="{AA07D774-4653-4440-BB34-4AC50BB914B0}" srcOrd="1" destOrd="0" presId="urn:microsoft.com/office/officeart/2005/8/layout/process1"/>
    <dgm:cxn modelId="{4FE8A4AA-472E-4680-850C-9C357C04A04F}" srcId="{BA96AFE8-137B-413B-A16F-158BF0E993D4}" destId="{9D4981B9-A56A-4A3A-84C7-23579E1DC944}" srcOrd="4" destOrd="0" parTransId="{03E58B9C-15BF-4FFE-9340-601E48B48C25}" sibTransId="{46136915-1E99-48CB-B287-F96B36482184}"/>
    <dgm:cxn modelId="{EBF8D6B7-0BF7-45F0-B75D-035FB28BC699}" type="presOf" srcId="{7586C3EA-703C-4754-A860-AF4A07A0B58B}" destId="{B6964DE0-BFBB-4BE3-BE35-3DA49E317D27}" srcOrd="0" destOrd="0" presId="urn:microsoft.com/office/officeart/2005/8/layout/process1"/>
    <dgm:cxn modelId="{8738E8C8-DD80-4B0B-8DAD-DFE4E75440B3}" srcId="{BA96AFE8-137B-413B-A16F-158BF0E993D4}" destId="{6CDEA708-4EB4-433D-948B-91F0736CB5E1}" srcOrd="3" destOrd="0" parTransId="{FFDC5CA8-BBDB-415A-B6F8-ADCA25596A61}" sibTransId="{890AB55D-96E8-4D16-9D03-F897AD3F971F}"/>
    <dgm:cxn modelId="{1AF341E0-87C5-4A91-B5A3-64A297D13E9C}" type="presOf" srcId="{3072F561-3166-4F76-8D74-D228D0B586CB}" destId="{3F389A9F-5CC1-465C-8272-9DFD98888321}" srcOrd="0" destOrd="0" presId="urn:microsoft.com/office/officeart/2005/8/layout/process1"/>
    <dgm:cxn modelId="{E6CE52EA-A6D5-40C2-BF21-F50F0AA12B99}" type="presOf" srcId="{088D7B9E-DE29-4B73-A9E1-C1DF0A7B6A70}" destId="{8E619CDC-F3C0-40C4-907F-4B515B9B9DA6}" srcOrd="1" destOrd="0" presId="urn:microsoft.com/office/officeart/2005/8/layout/process1"/>
    <dgm:cxn modelId="{476AFBF4-4046-47DC-8E1D-1B69236A6B45}" type="presOf" srcId="{9D4981B9-A56A-4A3A-84C7-23579E1DC944}" destId="{B568FDE3-60CD-4A9B-B792-B175E0FDB02A}" srcOrd="0" destOrd="0" presId="urn:microsoft.com/office/officeart/2005/8/layout/process1"/>
    <dgm:cxn modelId="{EE8B9EF7-A9D5-4CC3-8A30-F9529E05C367}" type="presOf" srcId="{2A9EF851-ED14-481E-B92D-6D451F186869}" destId="{426ADEE5-E1AB-47D2-8972-2A268593A811}" srcOrd="0" destOrd="0" presId="urn:microsoft.com/office/officeart/2005/8/layout/process1"/>
    <dgm:cxn modelId="{C589A9F9-3AB0-468E-97FE-4BCE33CC90AF}" srcId="{BA96AFE8-137B-413B-A16F-158BF0E993D4}" destId="{98186156-C2F7-40C0-8342-922C5AAB68A9}" srcOrd="0" destOrd="0" parTransId="{434082DF-28D8-48D6-BF9A-218F6E64EC69}" sibTransId="{088D7B9E-DE29-4B73-A9E1-C1DF0A7B6A70}"/>
    <dgm:cxn modelId="{E8845D9B-B612-4320-998C-31C3D63421EE}" type="presParOf" srcId="{86961BEA-B9F2-482F-BC09-8E385CA8D716}" destId="{9C314A41-DA83-4CE0-B394-1E882F8A0296}" srcOrd="0" destOrd="0" presId="urn:microsoft.com/office/officeart/2005/8/layout/process1"/>
    <dgm:cxn modelId="{8BFBE313-D7EE-4CA6-AA3A-B1B148C05995}" type="presParOf" srcId="{86961BEA-B9F2-482F-BC09-8E385CA8D716}" destId="{92EA422E-7EB6-4505-A98F-1143383F2854}" srcOrd="1" destOrd="0" presId="urn:microsoft.com/office/officeart/2005/8/layout/process1"/>
    <dgm:cxn modelId="{706E2763-5A97-406D-9BEA-C55E4BF85990}" type="presParOf" srcId="{92EA422E-7EB6-4505-A98F-1143383F2854}" destId="{8E619CDC-F3C0-40C4-907F-4B515B9B9DA6}" srcOrd="0" destOrd="0" presId="urn:microsoft.com/office/officeart/2005/8/layout/process1"/>
    <dgm:cxn modelId="{73456AFA-7866-4D19-8F0F-8D583CE01B35}" type="presParOf" srcId="{86961BEA-B9F2-482F-BC09-8E385CA8D716}" destId="{D6244A30-563E-45D5-83F6-C029B340BFAE}" srcOrd="2" destOrd="0" presId="urn:microsoft.com/office/officeart/2005/8/layout/process1"/>
    <dgm:cxn modelId="{957C2B95-B296-4565-BD62-D4462CF8AFDE}" type="presParOf" srcId="{86961BEA-B9F2-482F-BC09-8E385CA8D716}" destId="{3F389A9F-5CC1-465C-8272-9DFD98888321}" srcOrd="3" destOrd="0" presId="urn:microsoft.com/office/officeart/2005/8/layout/process1"/>
    <dgm:cxn modelId="{DD0D46AF-8977-4E52-B990-306069272F66}" type="presParOf" srcId="{3F389A9F-5CC1-465C-8272-9DFD98888321}" destId="{282FB287-CD23-48C1-BCD6-BCABC5B1672F}" srcOrd="0" destOrd="0" presId="urn:microsoft.com/office/officeart/2005/8/layout/process1"/>
    <dgm:cxn modelId="{07568FAA-CD5C-4E94-8F08-EA7558C0EEA4}" type="presParOf" srcId="{86961BEA-B9F2-482F-BC09-8E385CA8D716}" destId="{426ADEE5-E1AB-47D2-8972-2A268593A811}" srcOrd="4" destOrd="0" presId="urn:microsoft.com/office/officeart/2005/8/layout/process1"/>
    <dgm:cxn modelId="{E7C92237-C1E0-4DF8-AC39-BF47149D8A03}" type="presParOf" srcId="{86961BEA-B9F2-482F-BC09-8E385CA8D716}" destId="{B6964DE0-BFBB-4BE3-BE35-3DA49E317D27}" srcOrd="5" destOrd="0" presId="urn:microsoft.com/office/officeart/2005/8/layout/process1"/>
    <dgm:cxn modelId="{6F392C72-2DF7-4ABD-BB88-43C52511B030}" type="presParOf" srcId="{B6964DE0-BFBB-4BE3-BE35-3DA49E317D27}" destId="{1853BCB3-DC06-4F30-957B-77E0CE0970FB}" srcOrd="0" destOrd="0" presId="urn:microsoft.com/office/officeart/2005/8/layout/process1"/>
    <dgm:cxn modelId="{4ED45F8D-7584-4EF2-81B8-111534790940}" type="presParOf" srcId="{86961BEA-B9F2-482F-BC09-8E385CA8D716}" destId="{2A0D2911-5210-4D84-A940-3D7490E66C20}" srcOrd="6" destOrd="0" presId="urn:microsoft.com/office/officeart/2005/8/layout/process1"/>
    <dgm:cxn modelId="{BB56B603-A725-4705-98D1-8A806860110B}" type="presParOf" srcId="{86961BEA-B9F2-482F-BC09-8E385CA8D716}" destId="{8E057FC6-FC8F-467F-8FEE-4111CA0F251F}" srcOrd="7" destOrd="0" presId="urn:microsoft.com/office/officeart/2005/8/layout/process1"/>
    <dgm:cxn modelId="{FF94A091-658F-4B0C-A136-8354CC3BF566}" type="presParOf" srcId="{8E057FC6-FC8F-467F-8FEE-4111CA0F251F}" destId="{AA07D774-4653-4440-BB34-4AC50BB914B0}" srcOrd="0" destOrd="0" presId="urn:microsoft.com/office/officeart/2005/8/layout/process1"/>
    <dgm:cxn modelId="{617307AA-9810-4CAA-89B4-B9CEBE3AB8FD}" type="presParOf" srcId="{86961BEA-B9F2-482F-BC09-8E385CA8D716}" destId="{B568FDE3-60CD-4A9B-B792-B175E0FDB02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7EABA-EE90-4C5E-BFEF-D1EDF782D208}">
      <dsp:nvSpPr>
        <dsp:cNvPr id="0" name=""/>
        <dsp:cNvSpPr/>
      </dsp:nvSpPr>
      <dsp:spPr>
        <a:xfrm>
          <a:off x="2137476" y="-94933"/>
          <a:ext cx="4143134" cy="15536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До впровадження змін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ЗОНА КОМФОРТУ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Зрозумілі та звичні комунікації, безпека і контроль професійного середовища, низькі ризики не виконання своїх професійних обов'язків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3319" y="-19090"/>
        <a:ext cx="3991448" cy="1401966"/>
      </dsp:txXfrm>
    </dsp:sp>
    <dsp:sp modelId="{1902F455-75FB-4BEC-8DF1-FF08FD51F78D}">
      <dsp:nvSpPr>
        <dsp:cNvPr id="0" name=""/>
        <dsp:cNvSpPr/>
      </dsp:nvSpPr>
      <dsp:spPr>
        <a:xfrm>
          <a:off x="594252" y="582463"/>
          <a:ext cx="3867769" cy="3867769"/>
        </a:xfrm>
        <a:custGeom>
          <a:avLst/>
          <a:gdLst/>
          <a:ahLst/>
          <a:cxnLst/>
          <a:rect l="0" t="0" r="0" b="0"/>
          <a:pathLst>
            <a:path>
              <a:moveTo>
                <a:pt x="3760899" y="1299906"/>
              </a:moveTo>
              <a:arcTo wR="1933884" hR="1933884" stAng="20451787" swAng="28427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38FEB-474A-47B1-8D3C-D764E557FBC5}">
      <dsp:nvSpPr>
        <dsp:cNvPr id="0" name=""/>
        <dsp:cNvSpPr/>
      </dsp:nvSpPr>
      <dsp:spPr>
        <a:xfrm>
          <a:off x="2274785" y="3816860"/>
          <a:ext cx="3276017" cy="11711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Під час впровадження змін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ЗОНА НАВЧАННЯ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Набуття нових знань, навичок, розвиток уже існуючих компетенцій, здобуття нових компетенцій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1957" y="3874032"/>
        <a:ext cx="3161673" cy="1056827"/>
      </dsp:txXfrm>
    </dsp:sp>
    <dsp:sp modelId="{D7303B24-031C-43DF-89F9-2BB0E42B5C06}">
      <dsp:nvSpPr>
        <dsp:cNvPr id="0" name=""/>
        <dsp:cNvSpPr/>
      </dsp:nvSpPr>
      <dsp:spPr>
        <a:xfrm>
          <a:off x="2569072" y="713181"/>
          <a:ext cx="4118590" cy="4118590"/>
        </a:xfrm>
        <a:custGeom>
          <a:avLst/>
          <a:gdLst/>
          <a:ahLst/>
          <a:cxnLst/>
          <a:rect l="0" t="0" r="0" b="0"/>
          <a:pathLst>
            <a:path>
              <a:moveTo>
                <a:pt x="17882" y="2330091"/>
              </a:moveTo>
              <a:arcTo wR="2059295" hR="2059295" stAng="10346625" swAng="8049803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46081-82C9-4393-A954-D2F2DB4EE91E}">
      <dsp:nvSpPr>
        <dsp:cNvPr id="0" name=""/>
        <dsp:cNvSpPr/>
      </dsp:nvSpPr>
      <dsp:spPr>
        <a:xfrm>
          <a:off x="4896406" y="1728093"/>
          <a:ext cx="3320359" cy="11711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Після впровадження змін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ЗОНА КОМФОРТУ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Зрозумілі інноваційні технології, визначеність в організаційних питаннях, застосування нових компетенції</a:t>
          </a:r>
          <a:endParaRPr lang="uk-UA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3578" y="1785265"/>
        <a:ext cx="3206015" cy="1056827"/>
      </dsp:txXfrm>
    </dsp:sp>
    <dsp:sp modelId="{FC47B437-8A49-44AE-B36B-190F7FF5BCCE}">
      <dsp:nvSpPr>
        <dsp:cNvPr id="0" name=""/>
        <dsp:cNvSpPr/>
      </dsp:nvSpPr>
      <dsp:spPr>
        <a:xfrm>
          <a:off x="1896335" y="795711"/>
          <a:ext cx="4674272" cy="4674272"/>
        </a:xfrm>
        <a:custGeom>
          <a:avLst/>
          <a:gdLst/>
          <a:ahLst/>
          <a:cxnLst/>
          <a:rect l="0" t="0" r="0" b="0"/>
          <a:pathLst>
            <a:path>
              <a:moveTo>
                <a:pt x="4569964" y="3027559"/>
              </a:moveTo>
              <a:arcTo wR="2337136" hR="2337136" stAng="22630942" swAng="8049803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9D2DD-6600-453B-826D-AC3D71554BF8}">
      <dsp:nvSpPr>
        <dsp:cNvPr id="0" name=""/>
        <dsp:cNvSpPr/>
      </dsp:nvSpPr>
      <dsp:spPr>
        <a:xfrm>
          <a:off x="158633" y="2016058"/>
          <a:ext cx="3262467" cy="13503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Під час впровадження змін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ЗОНА СТРАХУ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Невизначеність, низька самооцінка в опануванні нових знань та вмінь, нові страхи втрати роботи 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553" y="2081978"/>
        <a:ext cx="3130627" cy="1218531"/>
      </dsp:txXfrm>
    </dsp:sp>
    <dsp:sp modelId="{3CC07522-3237-42E5-9211-993EACA3DA4F}">
      <dsp:nvSpPr>
        <dsp:cNvPr id="0" name=""/>
        <dsp:cNvSpPr/>
      </dsp:nvSpPr>
      <dsp:spPr>
        <a:xfrm>
          <a:off x="2208187" y="1252830"/>
          <a:ext cx="3867769" cy="3867769"/>
        </a:xfrm>
        <a:custGeom>
          <a:avLst/>
          <a:gdLst/>
          <a:ahLst/>
          <a:cxnLst/>
          <a:rect l="0" t="0" r="0" b="0"/>
          <a:pathLst>
            <a:path>
              <a:moveTo>
                <a:pt x="506297" y="629313"/>
              </a:moveTo>
              <a:arcTo wR="1933884" hR="1933884" stAng="13345320" swAng="94382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13FF0-6C6A-4C48-BAA7-B37D03057CCC}">
      <dsp:nvSpPr>
        <dsp:cNvPr id="0" name=""/>
        <dsp:cNvSpPr/>
      </dsp:nvSpPr>
      <dsp:spPr>
        <a:xfrm>
          <a:off x="648071" y="0"/>
          <a:ext cx="7344816" cy="5038596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CD519F-ECB6-4EAF-8F92-4DAAF39D1466}">
      <dsp:nvSpPr>
        <dsp:cNvPr id="0" name=""/>
        <dsp:cNvSpPr/>
      </dsp:nvSpPr>
      <dsp:spPr>
        <a:xfrm>
          <a:off x="2531" y="1511578"/>
          <a:ext cx="1523981" cy="20154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Зміни стану: людини, природи</a:t>
          </a:r>
        </a:p>
      </dsp:txBody>
      <dsp:txXfrm>
        <a:off x="76926" y="1585973"/>
        <a:ext cx="1375191" cy="1866648"/>
      </dsp:txXfrm>
    </dsp:sp>
    <dsp:sp modelId="{28D5734F-5F6A-4523-899E-FE78EB6C3798}">
      <dsp:nvSpPr>
        <dsp:cNvPr id="0" name=""/>
        <dsp:cNvSpPr/>
      </dsp:nvSpPr>
      <dsp:spPr>
        <a:xfrm>
          <a:off x="1780510" y="1511578"/>
          <a:ext cx="1523981" cy="20154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Перехід від ситуативних змін, до сприйняття зміни, як перехід від одного стану до іншого, що спричинено дією факторів. </a:t>
          </a: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905" y="1585973"/>
        <a:ext cx="1375191" cy="1866648"/>
      </dsp:txXfrm>
    </dsp:sp>
    <dsp:sp modelId="{0307F15F-9E7E-422E-A7E5-80A185A46D96}">
      <dsp:nvSpPr>
        <dsp:cNvPr id="0" name=""/>
        <dsp:cNvSpPr/>
      </dsp:nvSpPr>
      <dsp:spPr>
        <a:xfrm>
          <a:off x="3558489" y="1511578"/>
          <a:ext cx="1523981" cy="20154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Формуються теоретичні засади наукового управління змінами. Зміни сприймаються як керований процес, зявляється розуміння необхідності вивчати зміни для прогнозування майбутнього</a:t>
          </a:r>
        </a:p>
      </dsp:txBody>
      <dsp:txXfrm>
        <a:off x="3632884" y="1585973"/>
        <a:ext cx="1375191" cy="1866648"/>
      </dsp:txXfrm>
    </dsp:sp>
    <dsp:sp modelId="{69B32673-C8C6-41DE-9A92-79EEA011151C}">
      <dsp:nvSpPr>
        <dsp:cNvPr id="0" name=""/>
        <dsp:cNvSpPr/>
      </dsp:nvSpPr>
      <dsp:spPr>
        <a:xfrm>
          <a:off x="5336467" y="1511578"/>
          <a:ext cx="1523981" cy="20154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Практичне застосування теорій управління змінами через формування моделей управління змінами</a:t>
          </a:r>
        </a:p>
      </dsp:txBody>
      <dsp:txXfrm>
        <a:off x="5410862" y="1585973"/>
        <a:ext cx="1375191" cy="1866648"/>
      </dsp:txXfrm>
    </dsp:sp>
    <dsp:sp modelId="{44364A18-4E9B-4172-8DCE-518E55F18B9C}">
      <dsp:nvSpPr>
        <dsp:cNvPr id="0" name=""/>
        <dsp:cNvSpPr/>
      </dsp:nvSpPr>
      <dsp:spPr>
        <a:xfrm>
          <a:off x="7114446" y="1511578"/>
          <a:ext cx="1523981" cy="20154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Нові підходи до управління змінами із застосуванням гнучких інструментів управління</a:t>
          </a:r>
        </a:p>
      </dsp:txBody>
      <dsp:txXfrm>
        <a:off x="7188841" y="1585973"/>
        <a:ext cx="1375191" cy="1866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14A41-DA83-4CE0-B394-1E882F8A0296}">
      <dsp:nvSpPr>
        <dsp:cNvPr id="0" name=""/>
        <dsp:cNvSpPr/>
      </dsp:nvSpPr>
      <dsp:spPr>
        <a:xfrm>
          <a:off x="8358" y="1503"/>
          <a:ext cx="1294871" cy="1496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стан</a:t>
          </a:r>
        </a:p>
      </dsp:txBody>
      <dsp:txXfrm>
        <a:off x="46283" y="39428"/>
        <a:ext cx="1219021" cy="1420334"/>
      </dsp:txXfrm>
    </dsp:sp>
    <dsp:sp modelId="{92EA422E-7EB6-4505-A98F-1143383F2854}">
      <dsp:nvSpPr>
        <dsp:cNvPr id="0" name=""/>
        <dsp:cNvSpPr/>
      </dsp:nvSpPr>
      <dsp:spPr>
        <a:xfrm>
          <a:off x="1432717" y="589031"/>
          <a:ext cx="274512" cy="3211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2717" y="653257"/>
        <a:ext cx="192158" cy="192676"/>
      </dsp:txXfrm>
    </dsp:sp>
    <dsp:sp modelId="{D6244A30-563E-45D5-83F6-C029B340BFAE}">
      <dsp:nvSpPr>
        <dsp:cNvPr id="0" name=""/>
        <dsp:cNvSpPr/>
      </dsp:nvSpPr>
      <dsp:spPr>
        <a:xfrm>
          <a:off x="1821178" y="1503"/>
          <a:ext cx="1294871" cy="1496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фактор</a:t>
          </a:r>
        </a:p>
      </dsp:txBody>
      <dsp:txXfrm>
        <a:off x="1859103" y="39428"/>
        <a:ext cx="1219021" cy="1420334"/>
      </dsp:txXfrm>
    </dsp:sp>
    <dsp:sp modelId="{3F389A9F-5CC1-465C-8272-9DFD98888321}">
      <dsp:nvSpPr>
        <dsp:cNvPr id="0" name=""/>
        <dsp:cNvSpPr/>
      </dsp:nvSpPr>
      <dsp:spPr>
        <a:xfrm>
          <a:off x="3245537" y="589031"/>
          <a:ext cx="274512" cy="3211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5537" y="653257"/>
        <a:ext cx="192158" cy="192676"/>
      </dsp:txXfrm>
    </dsp:sp>
    <dsp:sp modelId="{426ADEE5-E1AB-47D2-8972-2A268593A811}">
      <dsp:nvSpPr>
        <dsp:cNvPr id="0" name=""/>
        <dsp:cNvSpPr/>
      </dsp:nvSpPr>
      <dsp:spPr>
        <a:xfrm>
          <a:off x="3633999" y="1503"/>
          <a:ext cx="1294871" cy="1496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об’єкт управління</a:t>
          </a:r>
        </a:p>
      </dsp:txBody>
      <dsp:txXfrm>
        <a:off x="3671924" y="39428"/>
        <a:ext cx="1219021" cy="1420334"/>
      </dsp:txXfrm>
    </dsp:sp>
    <dsp:sp modelId="{B6964DE0-BFBB-4BE3-BE35-3DA49E317D27}">
      <dsp:nvSpPr>
        <dsp:cNvPr id="0" name=""/>
        <dsp:cNvSpPr/>
      </dsp:nvSpPr>
      <dsp:spPr>
        <a:xfrm>
          <a:off x="5058358" y="589031"/>
          <a:ext cx="274512" cy="3211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8358" y="653257"/>
        <a:ext cx="192158" cy="192676"/>
      </dsp:txXfrm>
    </dsp:sp>
    <dsp:sp modelId="{2A0D2911-5210-4D84-A940-3D7490E66C20}">
      <dsp:nvSpPr>
        <dsp:cNvPr id="0" name=""/>
        <dsp:cNvSpPr/>
      </dsp:nvSpPr>
      <dsp:spPr>
        <a:xfrm>
          <a:off x="5446820" y="1503"/>
          <a:ext cx="1294871" cy="1496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модель функціонування СГ</a:t>
          </a:r>
        </a:p>
      </dsp:txBody>
      <dsp:txXfrm>
        <a:off x="5484745" y="39428"/>
        <a:ext cx="1219021" cy="1420334"/>
      </dsp:txXfrm>
    </dsp:sp>
    <dsp:sp modelId="{8E057FC6-FC8F-467F-8FEE-4111CA0F251F}">
      <dsp:nvSpPr>
        <dsp:cNvPr id="0" name=""/>
        <dsp:cNvSpPr/>
      </dsp:nvSpPr>
      <dsp:spPr>
        <a:xfrm>
          <a:off x="6871179" y="589031"/>
          <a:ext cx="274512" cy="3211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300" kern="1200"/>
        </a:p>
      </dsp:txBody>
      <dsp:txXfrm>
        <a:off x="6871179" y="653257"/>
        <a:ext cx="192158" cy="192676"/>
      </dsp:txXfrm>
    </dsp:sp>
    <dsp:sp modelId="{B568FDE3-60CD-4A9B-B792-B175E0FDB02A}">
      <dsp:nvSpPr>
        <dsp:cNvPr id="0" name=""/>
        <dsp:cNvSpPr/>
      </dsp:nvSpPr>
      <dsp:spPr>
        <a:xfrm>
          <a:off x="7259640" y="1503"/>
          <a:ext cx="1294871" cy="14961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Зміна, як необхідна умова функціонування СГ в сучасних умовах</a:t>
          </a:r>
        </a:p>
      </dsp:txBody>
      <dsp:txXfrm>
        <a:off x="7297565" y="39428"/>
        <a:ext cx="1219021" cy="142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0F9F-2FC4-4B86-99A3-A61B82239D3C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FBCD-D9A7-4DB3-AD48-8ADF9C79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20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D%D0%B0%D1%86%D1%96%D0%BE%D0%BD%D0%B0%D0%BB%D1%8C%D0%BD%D0%B8%D0%B9_%D0%B3%D0%B5%D1%80%D0%BE%D0%B9" TargetMode="External"/><Relationship Id="rId3" Type="http://schemas.openxmlformats.org/officeDocument/2006/relationships/hyperlink" Target="https://uk.wikipedia.org/wiki/2_%D0%B6%D0%BE%D0%B2%D1%82%D0%BD%D1%8F" TargetMode="External"/><Relationship Id="rId7" Type="http://schemas.openxmlformats.org/officeDocument/2006/relationships/hyperlink" Target="https://uk.wikipedia.org/wiki/%D0%86%D0%BD%D0%B4%D1%96%D1%8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k.wikipedia.org/wiki/1948" TargetMode="External"/><Relationship Id="rId5" Type="http://schemas.openxmlformats.org/officeDocument/2006/relationships/hyperlink" Target="https://uk.wikipedia.org/wiki/30_%D1%81%D1%96%D1%87%D0%BD%D1%8F" TargetMode="External"/><Relationship Id="rId4" Type="http://schemas.openxmlformats.org/officeDocument/2006/relationships/hyperlink" Target="https://uk.wikipedia.org/wiki/1869" TargetMode="External"/><Relationship Id="rId9" Type="http://schemas.openxmlformats.org/officeDocument/2006/relationships/hyperlink" Target="https://uk.wikipedia.org/wiki/%D0%9D%D0%B5%D0%BD%D0%B0%D1%81%D0%B8%D0%BB%D1%8C%D1%81%D1%82%D0%B2%D0%B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C4760-13E7-4DA0-9116-5DA491AF4A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5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Місце для зображення 1">
            <a:extLst>
              <a:ext uri="{FF2B5EF4-FFF2-40B4-BE49-F238E27FC236}">
                <a16:creationId xmlns:a16="http://schemas.microsoft.com/office/drawing/2014/main" id="{FE8C9617-C3D9-FB5A-2104-C221AC396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Місце для нотаток 2">
            <a:extLst>
              <a:ext uri="{FF2B5EF4-FFF2-40B4-BE49-F238E27FC236}">
                <a16:creationId xmlns:a16="http://schemas.microsoft.com/office/drawing/2014/main" id="{49D8B39C-9B95-C1A2-F998-C0F561DE5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uk-UA">
                <a:latin typeface="Times New Roman" panose="02020603050405020304" pitchFamily="18" charset="0"/>
              </a:rPr>
              <a:t>Києво-Могилянська бізнес школа</a:t>
            </a:r>
          </a:p>
        </p:txBody>
      </p:sp>
      <p:sp>
        <p:nvSpPr>
          <p:cNvPr id="47108" name="Місце для нижнього колонтитула 3">
            <a:extLst>
              <a:ext uri="{FF2B5EF4-FFF2-40B4-BE49-F238E27FC236}">
                <a16:creationId xmlns:a16="http://schemas.microsoft.com/office/drawing/2014/main" id="{36EF8326-BB1F-C11C-3C17-00DE35C76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uk-UA">
              <a:latin typeface="Times New Roman" panose="02020603050405020304" pitchFamily="18" charset="0"/>
            </a:endParaRPr>
          </a:p>
        </p:txBody>
      </p:sp>
      <p:sp>
        <p:nvSpPr>
          <p:cNvPr id="47109" name="Місце для номера слайда 4">
            <a:extLst>
              <a:ext uri="{FF2B5EF4-FFF2-40B4-BE49-F238E27FC236}">
                <a16:creationId xmlns:a16="http://schemas.microsoft.com/office/drawing/2014/main" id="{611D9A13-C967-39BC-E3C8-567032DEA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23BFD-3559-40E3-8A0C-63FE079C3C7D}" type="slidenum">
              <a:rPr lang="pl-PL" altLang="ru-RU" smtClean="0">
                <a:latin typeface="Times New Roman" panose="02020603050405020304" pitchFamily="18" charset="0"/>
              </a:rPr>
              <a:pPr/>
              <a:t>48</a:t>
            </a:fld>
            <a:endParaRPr lang="pl-PL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uk-UA" b="1" dirty="0" err="1">
                <a:latin typeface="Times New Roman" panose="02020603050405020304" pitchFamily="18" charset="0"/>
              </a:rPr>
              <a:t>Магатма</a:t>
            </a:r>
            <a:r>
              <a:rPr lang="uk-UA" altLang="uk-UA" b="1" dirty="0">
                <a:latin typeface="Times New Roman" panose="02020603050405020304" pitchFamily="18" charset="0"/>
              </a:rPr>
              <a:t> Ґанді</a:t>
            </a:r>
            <a:r>
              <a:rPr lang="uk-UA" altLang="uk-UA" dirty="0">
                <a:latin typeface="Times New Roman" panose="02020603050405020304" pitchFamily="18" charset="0"/>
              </a:rPr>
              <a:t> </a:t>
            </a:r>
            <a:r>
              <a:rPr lang="uk-UA" altLang="uk-UA" dirty="0">
                <a:latin typeface="Times New Roman" panose="02020603050405020304" pitchFamily="18" charset="0"/>
                <a:hlinkClick r:id="rId3" tooltip="2 жовтня"/>
              </a:rPr>
              <a:t>2 жовтня</a:t>
            </a:r>
            <a:r>
              <a:rPr lang="uk-UA" altLang="uk-UA" dirty="0">
                <a:latin typeface="Times New Roman" panose="02020603050405020304" pitchFamily="18" charset="0"/>
              </a:rPr>
              <a:t> </a:t>
            </a:r>
            <a:r>
              <a:rPr lang="uk-UA" altLang="uk-UA" dirty="0">
                <a:latin typeface="Times New Roman" panose="02020603050405020304" pitchFamily="18" charset="0"/>
                <a:hlinkClick r:id="rId4" tooltip="1869"/>
              </a:rPr>
              <a:t>1869</a:t>
            </a:r>
            <a:r>
              <a:rPr lang="uk-UA" altLang="uk-UA" dirty="0">
                <a:latin typeface="Times New Roman" panose="02020603050405020304" pitchFamily="18" charset="0"/>
              </a:rPr>
              <a:t> — </a:t>
            </a:r>
            <a:r>
              <a:rPr lang="uk-UA" altLang="uk-UA" dirty="0">
                <a:latin typeface="Times New Roman" panose="02020603050405020304" pitchFamily="18" charset="0"/>
                <a:hlinkClick r:id="rId5" tooltip="30 січня"/>
              </a:rPr>
              <a:t>30 січня</a:t>
            </a:r>
            <a:r>
              <a:rPr lang="uk-UA" altLang="uk-UA" dirty="0">
                <a:latin typeface="Times New Roman" panose="02020603050405020304" pitchFamily="18" charset="0"/>
              </a:rPr>
              <a:t> </a:t>
            </a:r>
            <a:r>
              <a:rPr lang="uk-UA" altLang="uk-UA" dirty="0">
                <a:latin typeface="Times New Roman" panose="02020603050405020304" pitchFamily="18" charset="0"/>
                <a:hlinkClick r:id="rId6" tooltip="1948"/>
              </a:rPr>
              <a:t>1948</a:t>
            </a:r>
            <a:r>
              <a:rPr lang="uk-UA" altLang="uk-UA" dirty="0">
                <a:latin typeface="Times New Roman" panose="02020603050405020304" pitchFamily="18" charset="0"/>
              </a:rPr>
              <a:t>) — </a:t>
            </a:r>
            <a:r>
              <a:rPr lang="uk-UA" altLang="uk-UA" dirty="0">
                <a:latin typeface="Times New Roman" panose="02020603050405020304" pitchFamily="18" charset="0"/>
                <a:hlinkClick r:id="rId7" tooltip="Індія"/>
              </a:rPr>
              <a:t>індійський</a:t>
            </a:r>
            <a:r>
              <a:rPr lang="uk-UA" altLang="uk-UA" dirty="0">
                <a:latin typeface="Times New Roman" panose="02020603050405020304" pitchFamily="18" charset="0"/>
              </a:rPr>
              <a:t> державний і політичний діяч, </a:t>
            </a:r>
            <a:r>
              <a:rPr lang="uk-UA" altLang="uk-UA" dirty="0">
                <a:latin typeface="Times New Roman" panose="02020603050405020304" pitchFamily="18" charset="0"/>
                <a:hlinkClick r:id="rId8" tooltip="Національний герой"/>
              </a:rPr>
              <a:t>національний герой</a:t>
            </a:r>
            <a:r>
              <a:rPr lang="uk-UA" altLang="uk-UA" dirty="0">
                <a:latin typeface="Times New Roman" panose="02020603050405020304" pitchFamily="18" charset="0"/>
              </a:rPr>
              <a:t>. </a:t>
            </a:r>
          </a:p>
          <a:p>
            <a:r>
              <a:rPr lang="uk-UA" altLang="uk-UA" dirty="0">
                <a:latin typeface="Times New Roman" panose="02020603050405020304" pitchFamily="18" charset="0"/>
              </a:rPr>
              <a:t>Один із керівників та ідеологів національно-визвольних рухів </a:t>
            </a:r>
            <a:r>
              <a:rPr lang="uk-UA" altLang="uk-UA" dirty="0">
                <a:latin typeface="Times New Roman" panose="02020603050405020304" pitchFamily="18" charset="0"/>
                <a:hlinkClick r:id="rId7" tooltip="Індія"/>
              </a:rPr>
              <a:t>Індії</a:t>
            </a:r>
            <a:r>
              <a:rPr lang="uk-UA" altLang="uk-UA" dirty="0">
                <a:latin typeface="Times New Roman" panose="02020603050405020304" pitchFamily="18" charset="0"/>
              </a:rPr>
              <a:t>. </a:t>
            </a:r>
          </a:p>
          <a:p>
            <a:r>
              <a:rPr lang="uk-UA" altLang="uk-UA" dirty="0">
                <a:latin typeface="Times New Roman" panose="02020603050405020304" pitchFamily="18" charset="0"/>
              </a:rPr>
              <a:t>Сформулював філософію </a:t>
            </a:r>
            <a:r>
              <a:rPr lang="uk-UA" altLang="uk-UA" dirty="0">
                <a:latin typeface="Times New Roman" panose="02020603050405020304" pitchFamily="18" charset="0"/>
                <a:hlinkClick r:id="rId9" tooltip="Ненасильство"/>
              </a:rPr>
              <a:t>не насилля</a:t>
            </a:r>
            <a:r>
              <a:rPr lang="uk-UA" altLang="uk-UA" dirty="0">
                <a:latin typeface="Times New Roman" panose="02020603050405020304" pitchFamily="18" charset="0"/>
              </a:rPr>
              <a:t>, що вплинула на національні та міжнародні рухи прихильників мирних змін.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C4760-13E7-4DA0-9116-5DA491AF4A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2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Місце для зображення 1">
            <a:extLst>
              <a:ext uri="{FF2B5EF4-FFF2-40B4-BE49-F238E27FC236}">
                <a16:creationId xmlns:a16="http://schemas.microsoft.com/office/drawing/2014/main" id="{C2E481CF-B38C-BF7F-2BB5-A7B6F9351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Місце для нотаток 2">
            <a:extLst>
              <a:ext uri="{FF2B5EF4-FFF2-40B4-BE49-F238E27FC236}">
                <a16:creationId xmlns:a16="http://schemas.microsoft.com/office/drawing/2014/main" id="{4FD52AD3-2B91-CE24-64C3-F29E7BE03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uk-UA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управління змінами в закладі освіти -</a:t>
            </a:r>
            <a:r>
              <a:rPr lang="uk-UA" altLang="uk-U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https://www.youtube.com/watch?v=8vRj-uOtoBo (03.02.24)</a:t>
            </a:r>
            <a:endParaRPr lang="uk-UA" altLang="uk-UA">
              <a:latin typeface="Times New Roman" panose="02020603050405020304" pitchFamily="18" charset="0"/>
            </a:endParaRPr>
          </a:p>
        </p:txBody>
      </p:sp>
      <p:sp>
        <p:nvSpPr>
          <p:cNvPr id="12292" name="Місце для нижнього колонтитула 3">
            <a:extLst>
              <a:ext uri="{FF2B5EF4-FFF2-40B4-BE49-F238E27FC236}">
                <a16:creationId xmlns:a16="http://schemas.microsoft.com/office/drawing/2014/main" id="{1239D590-BFD2-8DB0-1A98-E642FE9293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uk-UA">
              <a:latin typeface="Times New Roman" panose="02020603050405020304" pitchFamily="18" charset="0"/>
            </a:endParaRPr>
          </a:p>
        </p:txBody>
      </p:sp>
      <p:sp>
        <p:nvSpPr>
          <p:cNvPr id="12293" name="Місце для номера слайда 4">
            <a:extLst>
              <a:ext uri="{FF2B5EF4-FFF2-40B4-BE49-F238E27FC236}">
                <a16:creationId xmlns:a16="http://schemas.microsoft.com/office/drawing/2014/main" id="{CD2B0160-D2C9-EA15-5AD0-668A02974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A21A4-2543-478F-9848-1FF12E080E40}" type="slidenum">
              <a:rPr lang="pl-PL" altLang="ru-RU" smtClean="0">
                <a:latin typeface="Times New Roman" panose="02020603050405020304" pitchFamily="18" charset="0"/>
              </a:rPr>
              <a:pPr/>
              <a:t>7</a:t>
            </a:fld>
            <a:endParaRPr lang="pl-PL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C4760-13E7-4DA0-9116-5DA491AF4A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9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Місце для зображення 1">
            <a:extLst>
              <a:ext uri="{FF2B5EF4-FFF2-40B4-BE49-F238E27FC236}">
                <a16:creationId xmlns:a16="http://schemas.microsoft.com/office/drawing/2014/main" id="{AC199BF3-4873-E5F0-9EF4-61A46FFED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Місце для нотаток 2">
            <a:extLst>
              <a:ext uri="{FF2B5EF4-FFF2-40B4-BE49-F238E27FC236}">
                <a16:creationId xmlns:a16="http://schemas.microsoft.com/office/drawing/2014/main" id="{4A5C769B-B203-A70A-E681-D4C05D5A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uk-UA">
                <a:solidFill>
                  <a:srgbClr val="111111"/>
                </a:solidFill>
                <a:latin typeface="GothamPro"/>
                <a:cs typeface="Times New Roman" panose="02020603050405020304" pitchFamily="18" charset="0"/>
              </a:rPr>
              <a:t>(за прізвищем одного з її творців) демонструє баланс ресурсів, необхідних для старту будь-яких як організаційних, так і особистих змін.</a:t>
            </a:r>
          </a:p>
          <a:p>
            <a:endParaRPr lang="uk-UA" altLang="uk-UA">
              <a:latin typeface="Times New Roman" panose="02020603050405020304" pitchFamily="18" charset="0"/>
            </a:endParaRPr>
          </a:p>
          <a:p>
            <a:r>
              <a:rPr lang="uk-UA" altLang="uk-UA">
                <a:latin typeface="Times New Roman" panose="02020603050405020304" pitchFamily="18" charset="0"/>
              </a:rPr>
              <a:t>Будь-які зміни стають можливими та закріплюються тільки при дотриманні цієї формули.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Якщо ми задоволені тим, що маємо, і що відбувається (D), або нам здається, що все нормально, то навіть з розумінням до яких нових кращих вершин ми можемо прийти змінюватись ми не будемо: «навіщо змінювати те, що і так нормально працює?».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Якщо ми не розуміємо, до чого призведуть зміни (V), то вони будуть нам здаватись занадто ризиковими: «це ні до чого не призведе».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Якщо ми не знаємо, з чого починати зміни (F), то вони можуть здаватись занадто складними та масштабними і будуть відкладатись до кращих часів: «це занадто складно», «в нас нема на це часу/людей/ресурсів».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Якщо ж сила супротиву занадто впливова, то для нормального впровадження змін та їхнього фінального закріплення необхідно, насамперед, цю силу зменшити або нівелювати.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Отже, плануючи проект змін, оцініть розташування і баланс сил, подивіться, чи є в вас все необхідне для старту, і чи знають про це ваші ключові реалізатори.</a:t>
            </a:r>
          </a:p>
          <a:p>
            <a:endParaRPr lang="uk-UA" altLang="uk-UA">
              <a:latin typeface="Times New Roman" panose="02020603050405020304" pitchFamily="18" charset="0"/>
            </a:endParaRPr>
          </a:p>
        </p:txBody>
      </p:sp>
      <p:sp>
        <p:nvSpPr>
          <p:cNvPr id="29700" name="Місце для нижнього колонтитула 3">
            <a:extLst>
              <a:ext uri="{FF2B5EF4-FFF2-40B4-BE49-F238E27FC236}">
                <a16:creationId xmlns:a16="http://schemas.microsoft.com/office/drawing/2014/main" id="{4F8F53CB-3179-E06F-7203-67D37266F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uk-UA">
              <a:latin typeface="Times New Roman" panose="02020603050405020304" pitchFamily="18" charset="0"/>
            </a:endParaRPr>
          </a:p>
        </p:txBody>
      </p:sp>
      <p:sp>
        <p:nvSpPr>
          <p:cNvPr id="29701" name="Місце для номера слайда 4">
            <a:extLst>
              <a:ext uri="{FF2B5EF4-FFF2-40B4-BE49-F238E27FC236}">
                <a16:creationId xmlns:a16="http://schemas.microsoft.com/office/drawing/2014/main" id="{306B9D7F-BB54-1E60-0349-A1D929FC5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7A4BEE-F6D3-4DE9-8D33-8E528F30C1D9}" type="slidenum">
              <a:rPr lang="pl-PL" altLang="ru-RU" smtClean="0">
                <a:latin typeface="Times New Roman" panose="02020603050405020304" pitchFamily="18" charset="0"/>
              </a:rPr>
              <a:pPr/>
              <a:t>43</a:t>
            </a:fld>
            <a:endParaRPr lang="pl-PL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Місце для зображення 1">
            <a:extLst>
              <a:ext uri="{FF2B5EF4-FFF2-40B4-BE49-F238E27FC236}">
                <a16:creationId xmlns:a16="http://schemas.microsoft.com/office/drawing/2014/main" id="{88B335B7-7ED9-7780-943C-0142EA93A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Місце для нотаток 2">
            <a:extLst>
              <a:ext uri="{FF2B5EF4-FFF2-40B4-BE49-F238E27FC236}">
                <a16:creationId xmlns:a16="http://schemas.microsoft.com/office/drawing/2014/main" id="{C5F22E12-0DE9-11C6-2267-4C8B76DCE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</a:pPr>
            <a:r>
              <a:rPr lang="uk-UA" altLang="uk-UA">
                <a:solidFill>
                  <a:srgbClr val="111111"/>
                </a:solidFill>
                <a:latin typeface="GothamPro"/>
                <a:cs typeface="Times New Roman" panose="02020603050405020304" pitchFamily="18" charset="0"/>
              </a:rPr>
              <a:t>D (Dissatisfaction) – незадоволення поточним станом</a:t>
            </a:r>
            <a:endParaRPr lang="uk-UA" altLang="uk-UA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altLang="uk-UA">
              <a:latin typeface="Times New Roman" panose="02020603050405020304" pitchFamily="18" charset="0"/>
            </a:endParaRPr>
          </a:p>
        </p:txBody>
      </p:sp>
      <p:sp>
        <p:nvSpPr>
          <p:cNvPr id="31748" name="Місце для нижнього колонтитула 3">
            <a:extLst>
              <a:ext uri="{FF2B5EF4-FFF2-40B4-BE49-F238E27FC236}">
                <a16:creationId xmlns:a16="http://schemas.microsoft.com/office/drawing/2014/main" id="{8A075863-1073-A3E5-A4C9-20A5688C5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uk-UA">
              <a:latin typeface="Times New Roman" panose="02020603050405020304" pitchFamily="18" charset="0"/>
            </a:endParaRPr>
          </a:p>
        </p:txBody>
      </p:sp>
      <p:sp>
        <p:nvSpPr>
          <p:cNvPr id="31749" name="Місце для номера слайда 4">
            <a:extLst>
              <a:ext uri="{FF2B5EF4-FFF2-40B4-BE49-F238E27FC236}">
                <a16:creationId xmlns:a16="http://schemas.microsoft.com/office/drawing/2014/main" id="{BF9905DB-2F19-70F3-F1AF-0D673B190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50420-9C79-4B84-8940-A6E68BDC72BE}" type="slidenum">
              <a:rPr lang="pl-PL" altLang="ru-RU" smtClean="0">
                <a:latin typeface="Times New Roman" panose="02020603050405020304" pitchFamily="18" charset="0"/>
              </a:rPr>
              <a:pPr/>
              <a:t>44</a:t>
            </a:fld>
            <a:endParaRPr lang="pl-PL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Місце для зображення 1">
            <a:extLst>
              <a:ext uri="{FF2B5EF4-FFF2-40B4-BE49-F238E27FC236}">
                <a16:creationId xmlns:a16="http://schemas.microsoft.com/office/drawing/2014/main" id="{078EAF6E-9132-6A6C-683B-1BE8A35DD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Місце для нотаток 2">
            <a:extLst>
              <a:ext uri="{FF2B5EF4-FFF2-40B4-BE49-F238E27FC236}">
                <a16:creationId xmlns:a16="http://schemas.microsoft.com/office/drawing/2014/main" id="{607BDBD4-4909-73B7-26CE-BC5CDCC9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uk-UA">
                <a:latin typeface="Times New Roman" panose="02020603050405020304" pitchFamily="18" charset="0"/>
              </a:rPr>
              <a:t>V (Vision) – </a:t>
            </a:r>
            <a:r>
              <a:rPr lang="uk-UA" altLang="uk-UA">
                <a:latin typeface="Times New Roman" panose="02020603050405020304" pitchFamily="18" charset="0"/>
              </a:rPr>
              <a:t>бачення майбутнього, фінального результату змін,</a:t>
            </a:r>
          </a:p>
          <a:p>
            <a:endParaRPr lang="uk-UA" altLang="uk-UA">
              <a:latin typeface="Times New Roman" panose="02020603050405020304" pitchFamily="18" charset="0"/>
            </a:endParaRPr>
          </a:p>
        </p:txBody>
      </p:sp>
      <p:sp>
        <p:nvSpPr>
          <p:cNvPr id="33796" name="Місце для нижнього колонтитула 3">
            <a:extLst>
              <a:ext uri="{FF2B5EF4-FFF2-40B4-BE49-F238E27FC236}">
                <a16:creationId xmlns:a16="http://schemas.microsoft.com/office/drawing/2014/main" id="{D53FD1E0-F60E-3D3B-8F09-BE2134EC52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uk-UA">
              <a:latin typeface="Times New Roman" panose="02020603050405020304" pitchFamily="18" charset="0"/>
            </a:endParaRPr>
          </a:p>
        </p:txBody>
      </p:sp>
      <p:sp>
        <p:nvSpPr>
          <p:cNvPr id="33797" name="Місце для номера слайда 4">
            <a:extLst>
              <a:ext uri="{FF2B5EF4-FFF2-40B4-BE49-F238E27FC236}">
                <a16:creationId xmlns:a16="http://schemas.microsoft.com/office/drawing/2014/main" id="{F8E6E7C0-DBE0-785E-E6BF-FECA0672C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D8DE09-51E9-40C9-8FA6-C9E7659EF757}" type="slidenum">
              <a:rPr lang="pl-PL" altLang="ru-RU" smtClean="0">
                <a:latin typeface="Times New Roman" panose="02020603050405020304" pitchFamily="18" charset="0"/>
              </a:rPr>
              <a:pPr/>
              <a:t>45</a:t>
            </a:fld>
            <a:endParaRPr lang="pl-PL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Місце для зображення 1">
            <a:extLst>
              <a:ext uri="{FF2B5EF4-FFF2-40B4-BE49-F238E27FC236}">
                <a16:creationId xmlns:a16="http://schemas.microsoft.com/office/drawing/2014/main" id="{4F4B5A2A-31C3-5107-A73A-0869990A5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Місце для нотаток 2">
            <a:extLst>
              <a:ext uri="{FF2B5EF4-FFF2-40B4-BE49-F238E27FC236}">
                <a16:creationId xmlns:a16="http://schemas.microsoft.com/office/drawing/2014/main" id="{31B6DFA3-3D97-BDC5-0D06-CB0B53B24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uk-UA">
                <a:latin typeface="Times New Roman" panose="02020603050405020304" pitchFamily="18" charset="0"/>
              </a:rPr>
              <a:t>F (First steps) – </a:t>
            </a:r>
            <a:r>
              <a:rPr lang="uk-UA" altLang="uk-UA">
                <a:latin typeface="Times New Roman" panose="02020603050405020304" pitchFamily="18" charset="0"/>
              </a:rPr>
              <a:t>розуміння перших кроків, необхідних для початку змін,</a:t>
            </a:r>
          </a:p>
          <a:p>
            <a:endParaRPr lang="uk-UA" altLang="uk-UA">
              <a:latin typeface="Times New Roman" panose="02020603050405020304" pitchFamily="18" charset="0"/>
            </a:endParaRPr>
          </a:p>
        </p:txBody>
      </p:sp>
      <p:sp>
        <p:nvSpPr>
          <p:cNvPr id="35844" name="Місце для нижнього колонтитула 3">
            <a:extLst>
              <a:ext uri="{FF2B5EF4-FFF2-40B4-BE49-F238E27FC236}">
                <a16:creationId xmlns:a16="http://schemas.microsoft.com/office/drawing/2014/main" id="{C6FEE040-17CD-68CE-EDD0-2ED50258CC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uk-UA">
              <a:latin typeface="Times New Roman" panose="02020603050405020304" pitchFamily="18" charset="0"/>
            </a:endParaRPr>
          </a:p>
        </p:txBody>
      </p:sp>
      <p:sp>
        <p:nvSpPr>
          <p:cNvPr id="35845" name="Місце для номера слайда 4">
            <a:extLst>
              <a:ext uri="{FF2B5EF4-FFF2-40B4-BE49-F238E27FC236}">
                <a16:creationId xmlns:a16="http://schemas.microsoft.com/office/drawing/2014/main" id="{3697786D-F0DF-3533-CDF2-57D4FC8B4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706B1-7FBA-4A28-957E-C0C9E0B94688}" type="slidenum">
              <a:rPr lang="pl-PL" altLang="ru-RU" smtClean="0">
                <a:latin typeface="Times New Roman" panose="02020603050405020304" pitchFamily="18" charset="0"/>
              </a:rPr>
              <a:pPr/>
              <a:t>46</a:t>
            </a:fld>
            <a:endParaRPr lang="pl-PL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Місце для зображення 1">
            <a:extLst>
              <a:ext uri="{FF2B5EF4-FFF2-40B4-BE49-F238E27FC236}">
                <a16:creationId xmlns:a16="http://schemas.microsoft.com/office/drawing/2014/main" id="{1DEC97D8-BEEF-2CD9-3CDF-4F204CB9E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Місце для нотаток 2">
            <a:extLst>
              <a:ext uri="{FF2B5EF4-FFF2-40B4-BE49-F238E27FC236}">
                <a16:creationId xmlns:a16="http://schemas.microsoft.com/office/drawing/2014/main" id="{FD5A3485-C0FC-95CD-2E86-9955FEAA0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uk-UA">
                <a:latin typeface="Times New Roman" panose="02020603050405020304" pitchFamily="18" charset="0"/>
              </a:rPr>
              <a:t>R (Resistance) – </a:t>
            </a:r>
            <a:r>
              <a:rPr lang="uk-UA" altLang="uk-UA">
                <a:latin typeface="Times New Roman" panose="02020603050405020304" pitchFamily="18" charset="0"/>
              </a:rPr>
              <a:t>сила супротиву змінам,</a:t>
            </a:r>
          </a:p>
          <a:p>
            <a:endParaRPr lang="uk-UA" altLang="uk-UA">
              <a:latin typeface="Times New Roman" panose="02020603050405020304" pitchFamily="18" charset="0"/>
            </a:endParaRPr>
          </a:p>
        </p:txBody>
      </p:sp>
      <p:sp>
        <p:nvSpPr>
          <p:cNvPr id="37892" name="Місце для нижнього колонтитула 3">
            <a:extLst>
              <a:ext uri="{FF2B5EF4-FFF2-40B4-BE49-F238E27FC236}">
                <a16:creationId xmlns:a16="http://schemas.microsoft.com/office/drawing/2014/main" id="{82A9CA6D-DE86-C9AF-78EB-EE3EE292A7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uk-UA">
              <a:latin typeface="Times New Roman" panose="02020603050405020304" pitchFamily="18" charset="0"/>
            </a:endParaRPr>
          </a:p>
        </p:txBody>
      </p:sp>
      <p:sp>
        <p:nvSpPr>
          <p:cNvPr id="37893" name="Місце для номера слайда 4">
            <a:extLst>
              <a:ext uri="{FF2B5EF4-FFF2-40B4-BE49-F238E27FC236}">
                <a16:creationId xmlns:a16="http://schemas.microsoft.com/office/drawing/2014/main" id="{2CFBF38E-4861-0DE7-B44B-9F8312AC1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6E7D5D-FB32-4E96-8FEC-E2946FCEC6DA}" type="slidenum">
              <a:rPr lang="pl-PL" altLang="ru-RU" smtClean="0">
                <a:latin typeface="Times New Roman" panose="02020603050405020304" pitchFamily="18" charset="0"/>
              </a:rPr>
              <a:pPr/>
              <a:t>47</a:t>
            </a:fld>
            <a:endParaRPr lang="pl-PL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41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85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0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08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97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6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75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74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48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89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0%D0%B5%D1%86%D1%8C%D0%BA%D0%B0_%D0%BC%D0%BE%D0%B2%D0%B0" TargetMode="External"/><Relationship Id="rId2" Type="http://schemas.openxmlformats.org/officeDocument/2006/relationships/hyperlink" Target="http://pl.wikipedia.org/wiki/J%C4%99zyk_greck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A1%D1%82%D0%B0%D1%80%D0%BE%D0%B3%D1%80%D0%B5%D1%86%D1%8C%D0%BA%D0%B0_%D1%84%D1%96%D0%BB%D0%BE%D1%81%D0%BE%D1%84%D1%96%D1%8F" TargetMode="External"/><Relationship Id="rId4" Type="http://schemas.openxmlformats.org/officeDocument/2006/relationships/hyperlink" Target="http://uk.wikipedia.org/wiki/%D0%A2%D0%B5%D1%80%D0%BC%D1%96%D0%B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n.nung.edu.ua/course/view.php?id=737" TargetMode="External"/><Relationship Id="rId2" Type="http://schemas.openxmlformats.org/officeDocument/2006/relationships/hyperlink" Target="mailto:lesia.verbovska@nung.edu.ua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gement.com.ua/interview/int216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bcm.biz/%D0%BA%D0%B0%D0%BA-%D1%81-%D0%BF%D0%BE%D0%BC%D0%BE%D1%89%D1%8C%D1%8E-%D0%BA%D1%80%D0%B8%D0%B2%D0%BE%D0%B9-%D0%B2%D1%8B%D1%80%D0%BE%D0%B2%D0%BD%D1%8F%D1%82%D1%8C-%D0%BF%D1%80%D0%BE%D1%86%D0%B5%D1%8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нкція управління змінами C-Suite">
            <a:extLst>
              <a:ext uri="{FF2B5EF4-FFF2-40B4-BE49-F238E27FC236}">
                <a16:creationId xmlns:a16="http://schemas.microsoft.com/office/drawing/2014/main" id="{73533A29-EAC8-2817-E383-236BE07D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7" y="918720"/>
            <a:ext cx="7175204" cy="40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1C3F69-E412-F29F-523D-A034D3B7100B}"/>
              </a:ext>
            </a:extLst>
          </p:cNvPr>
          <p:cNvSpPr txBox="1"/>
          <p:nvPr/>
        </p:nvSpPr>
        <p:spPr>
          <a:xfrm>
            <a:off x="6255902" y="6309320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>
                <a:latin typeface="Monotype Corsiva" pitchFamily="66" charset="0"/>
              </a:rPr>
              <a:t>к.е.н</a:t>
            </a:r>
            <a:r>
              <a:rPr lang="uk-UA" dirty="0">
                <a:latin typeface="Monotype Corsiva" pitchFamily="66" charset="0"/>
              </a:rPr>
              <a:t>., доц. </a:t>
            </a:r>
            <a:r>
              <a:rPr lang="uk-UA" dirty="0" err="1">
                <a:latin typeface="Monotype Corsiva" pitchFamily="66" charset="0"/>
              </a:rPr>
              <a:t>Вербовська</a:t>
            </a:r>
            <a:r>
              <a:rPr lang="uk-UA" dirty="0">
                <a:latin typeface="Monotype Corsiva" pitchFamily="66" charset="0"/>
              </a:rPr>
              <a:t> Л.С.</a:t>
            </a:r>
          </a:p>
        </p:txBody>
      </p:sp>
    </p:spTree>
    <p:extLst>
      <p:ext uri="{BB962C8B-B14F-4D97-AF65-F5344CB8AC3E}">
        <p14:creationId xmlns:p14="http://schemas.microsoft.com/office/powerpoint/2010/main" val="387377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17" y="116632"/>
            <a:ext cx="749808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33CC"/>
                </a:solidFill>
              </a:rPr>
              <a:t>Необхідність змін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259632"/>
            <a:ext cx="7313466" cy="3672408"/>
          </a:xfrm>
        </p:spPr>
        <p:txBody>
          <a:bodyPr>
            <a:noAutofit/>
          </a:bodyPr>
          <a:lstStyle/>
          <a:p>
            <a:pPr marL="0" lvl="6" algn="just">
              <a:buNone/>
            </a:pPr>
            <a:r>
              <a:rPr lang="uk-UA" sz="2800" b="1" dirty="0">
                <a:latin typeface="Arial Narrow" panose="020B0606020202030204" pitchFamily="34" charset="0"/>
              </a:rPr>
              <a:t>    </a:t>
            </a:r>
            <a:r>
              <a:rPr lang="uk-UA" sz="2800" dirty="0">
                <a:latin typeface="Arial Narrow" panose="020B0606020202030204" pitchFamily="34" charset="0"/>
              </a:rPr>
              <a:t>– невідворотне явище в сьогоденному житті будь-якої людини, будь-якої організації. Від того, наскільки ці зміни будуть успішними, оперативними і керованими, цілком залежить можливість іти в ногу з часом, бути ефективними і конкурентноздатними. Потреби в змінах зараз виникають так часто, що їх необхідність вже не розглядається як виключне явище. Керівники найкрупніших і найстабільніших компаній світу говорять, що для того, щоб втримати свої позиції, вони повинні щороку вносити суттєві зміни в організацію своєї роботи й кожні 5 років здійснювати корінну реорганізацію.</a:t>
            </a:r>
            <a:endParaRPr lang="uk-UA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>
                <a:solidFill>
                  <a:srgbClr val="0070C0"/>
                </a:solidFill>
              </a:rPr>
              <a:t>«ЗМІНИТИ»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uk-UA" b="1" dirty="0">
                <a:solidFill>
                  <a:srgbClr val="0070C0"/>
                </a:solidFill>
              </a:rPr>
              <a:t>визначається</a:t>
            </a:r>
            <a:r>
              <a:rPr lang="ru-RU" b="1" dirty="0">
                <a:solidFill>
                  <a:srgbClr val="0070C0"/>
                </a:solidFill>
              </a:rPr>
              <a:t> як </a:t>
            </a:r>
            <a:r>
              <a:rPr lang="uk-UA" b="1" dirty="0">
                <a:solidFill>
                  <a:srgbClr val="0070C0"/>
                </a:solidFill>
              </a:rPr>
              <a:t>необхідність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надати будь-чому інше положення, задати чому-небудь інший напрямок або курс;</a:t>
            </a:r>
          </a:p>
          <a:p>
            <a:r>
              <a:rPr lang="uk-UA" dirty="0"/>
              <a:t> зробити зрушення від однієї позиції до іншої;</a:t>
            </a:r>
          </a:p>
          <a:p>
            <a:r>
              <a:rPr lang="uk-UA" dirty="0"/>
              <a:t>модифікувати;</a:t>
            </a:r>
          </a:p>
          <a:p>
            <a:r>
              <a:rPr lang="uk-UA" dirty="0"/>
              <a:t>трансформувати, замінити, перевести в іншу якість.</a:t>
            </a:r>
          </a:p>
          <a:p>
            <a:pPr>
              <a:buNone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3286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Чотири основні рівні змін: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557338"/>
            <a:ext cx="64008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b="1" dirty="0"/>
          </a:p>
          <a:p>
            <a:pPr>
              <a:buNone/>
            </a:pPr>
            <a:r>
              <a:rPr lang="ru-RU" b="1" dirty="0"/>
              <a:t>1)</a:t>
            </a:r>
            <a:r>
              <a:rPr lang="ru-RU" dirty="0"/>
              <a:t> </a:t>
            </a:r>
            <a:r>
              <a:rPr lang="uk-UA" b="1" dirty="0"/>
              <a:t>зміна в знаннях</a:t>
            </a:r>
          </a:p>
          <a:p>
            <a:pPr>
              <a:buNone/>
            </a:pPr>
            <a:r>
              <a:rPr lang="uk-UA" b="1" dirty="0"/>
              <a:t>2)</a:t>
            </a:r>
            <a:r>
              <a:rPr lang="uk-UA" dirty="0"/>
              <a:t> </a:t>
            </a:r>
            <a:r>
              <a:rPr lang="uk-UA" b="1" dirty="0"/>
              <a:t>зміна в індивідуальних установках</a:t>
            </a:r>
          </a:p>
          <a:p>
            <a:pPr>
              <a:buNone/>
            </a:pPr>
            <a:r>
              <a:rPr lang="uk-UA" b="1" dirty="0"/>
              <a:t>3) зміни в індивідуальній поведінці</a:t>
            </a:r>
          </a:p>
          <a:p>
            <a:pPr>
              <a:buNone/>
            </a:pPr>
            <a:r>
              <a:rPr lang="uk-UA" b="1" dirty="0"/>
              <a:t>4) зміна в груповій поведінці</a:t>
            </a:r>
          </a:p>
        </p:txBody>
      </p:sp>
    </p:spTree>
    <p:extLst>
      <p:ext uri="{BB962C8B-B14F-4D97-AF65-F5344CB8AC3E}">
        <p14:creationId xmlns:p14="http://schemas.microsoft.com/office/powerpoint/2010/main" val="219032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258888" y="2060575"/>
            <a:ext cx="6985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ru-RU" sz="3600" b="1" i="1">
                <a:solidFill>
                  <a:srgbClr val="002060"/>
                </a:solidFill>
              </a:rPr>
              <a:t>Зі світу, де великі поїдають маленьких, ми перемістилися в світ, де швидкі пожирають повільних</a:t>
            </a:r>
            <a:endParaRPr kumimoji="0" lang="ru-RU" altLang="ru-RU" sz="3600" b="1" i="1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288" y="404813"/>
            <a:ext cx="8382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uk-UA" kern="0" dirty="0">
                <a:solidFill>
                  <a:srgbClr val="002060"/>
                </a:solidFill>
              </a:rPr>
              <a:t>Цитата</a:t>
            </a: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ÐºÐ°ÑÑÐ¸Ð½ÐºÐ¸ ÑÐ¿ÑÐ°Ð²Ð»ÑÐ½Ð½Ñ Ð·Ð¼ÑÐ½Ð°Ð¼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833938"/>
            <a:ext cx="387191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1"/>
          <p:cNvSpPr>
            <a:spLocks noChangeArrowheads="1"/>
          </p:cNvSpPr>
          <p:nvPr/>
        </p:nvSpPr>
        <p:spPr bwMode="auto">
          <a:xfrm>
            <a:off x="2124075" y="5013325"/>
            <a:ext cx="279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uk-UA" i="1" dirty="0">
                <a:solidFill>
                  <a:srgbClr val="000000"/>
                </a:solidFill>
                <a:latin typeface="Calibri" panose="020F0502020204030204" pitchFamily="34" charset="0"/>
              </a:rPr>
              <a:t>Klaus Schwab, Davos Forum</a:t>
            </a: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46261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43608" y="302359"/>
            <a:ext cx="784887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 парадигма змін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Геракліт вважав, все що існує - змінюється. Нічого немає в  світі стало, окрім змін. Він спирався на образ річки. На думку, Геракліта ніколи не може увійти  два рази в одну і ту саму річку, якщо представлено іншим водою.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Головна аксіома  Геракліта – «</a:t>
            </a:r>
            <a:r>
              <a:rPr lang="uk-UA" sz="2400" i="1" u="sng" dirty="0">
                <a:latin typeface="Times New Roman" pitchFamily="18" charset="0"/>
                <a:cs typeface="Times New Roman" pitchFamily="18" charset="0"/>
              </a:rPr>
              <a:t>Все тече, все змінюється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 tooltip="Język grecki"/>
              </a:rPr>
              <a:t>gr.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παντα ρει, 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panta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rhei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Дана точка зору називається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Логос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  <a:hlinkClick r:id="rId3" tooltip="Грецька мова"/>
              </a:rPr>
              <a:t>грец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3" tooltip="Грецька мова"/>
              </a:rPr>
              <a:t>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λόγος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) 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4" tooltip="Термін"/>
              </a:rPr>
              <a:t>термін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u="sng" dirty="0">
                <a:latin typeface="Times New Roman" pitchFamily="18" charset="0"/>
                <a:cs typeface="Times New Roman" pitchFamily="18" charset="0"/>
                <a:hlinkClick r:id="rId5" tooltip="Старогрецька філософія"/>
              </a:rPr>
              <a:t>старогрецької філософії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Все змінюється, змін зазнає навіть людське життя.  Смерть людини також є причиною виникнення інших істот, тому що тіло закопують в землю де проходять процеси змін.</a:t>
            </a:r>
          </a:p>
        </p:txBody>
      </p:sp>
    </p:spTree>
    <p:extLst>
      <p:ext uri="{BB962C8B-B14F-4D97-AF65-F5344CB8AC3E}">
        <p14:creationId xmlns:p14="http://schemas.microsoft.com/office/powerpoint/2010/main" val="195492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971600" y="404664"/>
            <a:ext cx="784887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стає свого роду основним способом розуміння світу і основою управління процесами. 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Детермінанти менеджменту в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uk-UA" sz="3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По-перше,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будемо мати справу з раптовими змінам, швидко і надовго протягом відносно короткого часу</a:t>
            </a:r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По-друге,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зміни стануть більш поширеними, охоплюючи різні сфери життя (не тільки економічні) залишиться взаємні зв'язки і непередбачені наслідки.</a:t>
            </a:r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По-третє,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будемо мати справу із змінами в традиційній системі цінностей, переконань, які підлягають критиці існуючої системи цінностей, зміниться система суспільної моралі</a:t>
            </a:r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По-четверте,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ймовірність правдивих змін буде несподіваною, навіть шокуючою. </a:t>
            </a:r>
          </a:p>
        </p:txBody>
      </p:sp>
    </p:spTree>
    <p:extLst>
      <p:ext uri="{BB962C8B-B14F-4D97-AF65-F5344CB8AC3E}">
        <p14:creationId xmlns:p14="http://schemas.microsoft.com/office/powerpoint/2010/main" val="413604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79512" y="188640"/>
            <a:ext cx="86635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 Еволюція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ставлення до змін</a:t>
            </a:r>
          </a:p>
          <a:p>
            <a:pPr algn="just"/>
            <a:endParaRPr lang="uk-UA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Зміни не стосуються мізерних компаній, тільки тих, які мають закостенілу внутрішню структуру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Перепланування системи роботи або повна реконструкція найбільш важливих принципів ведення бізнесу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Зміни повинні перетинатися/пересікатися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Необхідна методологічна правильність процесу зміни (наприклад, оцінка, проектування, впровадження, оновлення)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Концепції змін назад комплекс факторів, що визначають ефективність процесу зміни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Управління змінами, це важливі вміння організацій, орієнтованих на постійне покращення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Управління змінами, це найважливіший навик менеджера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Управління змінами - одним з аспектів трансформації організації в організації, що навчається</a:t>
            </a:r>
          </a:p>
        </p:txBody>
      </p:sp>
    </p:spTree>
    <p:extLst>
      <p:ext uri="{BB962C8B-B14F-4D97-AF65-F5344CB8AC3E}">
        <p14:creationId xmlns:p14="http://schemas.microsoft.com/office/powerpoint/2010/main" val="220787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79512" y="332656"/>
            <a:ext cx="87849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Зміни у філософії компаній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Відчуження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нове правило управління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Нова організація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від вертикальної до горизонтальної залежності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Від єдності та різноманітності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новий імідж робочої сили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Від привілейованих позицій і влади, до професіональності і контактів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 нові джерело влади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Від підприємств до проектів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лояльність нового типу 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- Ціна професійності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від капіталу компанії/підприємства до капіталу власного</a:t>
            </a:r>
          </a:p>
        </p:txBody>
      </p:sp>
    </p:spTree>
    <p:extLst>
      <p:ext uri="{BB962C8B-B14F-4D97-AF65-F5344CB8AC3E}">
        <p14:creationId xmlns:p14="http://schemas.microsoft.com/office/powerpoint/2010/main" val="334907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23528" y="260648"/>
            <a:ext cx="820891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Організаційні зміни – значення </a:t>
            </a:r>
          </a:p>
          <a:p>
            <a:pPr algn="ctr"/>
            <a:endParaRPr lang="uk-UA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Організаційні зміни – це будь-які істотні зміні в будь-якій частині організації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(R.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Woodman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Організаційні зміни - це перетворення існуючої системи (компанії) відповідно до встановлених процедур, забезпечуючи в той же час результати цього перетворення спрямовуючи на цілісність діяльності організації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(E.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Masłyk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-Musiał)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Організаційні зміни відносяться до будь-який реальний процес, які в кінцевому результаті  відрізняється від початкового стану (М.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Bratnicki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Зміни відносяться до будь-якого аспекту організації: робочий процес, критерії інтеграції, управління, формалізація, стандартизація діяльності, тощо.</a:t>
            </a:r>
          </a:p>
        </p:txBody>
      </p:sp>
    </p:spTree>
    <p:extLst>
      <p:ext uri="{BB962C8B-B14F-4D97-AF65-F5344CB8AC3E}">
        <p14:creationId xmlns:p14="http://schemas.microsoft.com/office/powerpoint/2010/main" val="155066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67544" y="260648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Організаційні зміни – форми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Усунення непотрібних елементів, функцій, діяльності, позицій;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Заміна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замінити) поточне рішення, елементу функції, виконавців;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Об'єднання (злиття) функції, посад, робочих місць, організаційних одиниць;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Поділ того, що перевищило норми; поділ праці, спеціалізація;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спрощення процедур, процесів;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адаптації, модифікації існуючих рішень.</a:t>
            </a:r>
          </a:p>
        </p:txBody>
      </p:sp>
    </p:spTree>
    <p:extLst>
      <p:ext uri="{BB962C8B-B14F-4D97-AF65-F5344CB8AC3E}">
        <p14:creationId xmlns:p14="http://schemas.microsoft.com/office/powerpoint/2010/main" val="328967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C855E13-3C81-4766-95E2-97C6FE40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213" y="1445627"/>
            <a:ext cx="6495904" cy="40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uk-UA" altLang="uk-UA" sz="1800" dirty="0">
                <a:latin typeface="Arial" panose="020B0604020202020204" pitchFamily="34" charset="0"/>
              </a:rPr>
              <a:t>Леся Степанівна </a:t>
            </a:r>
            <a:r>
              <a:rPr lang="uk-UA" altLang="uk-UA" sz="1800" dirty="0" err="1">
                <a:latin typeface="Arial" panose="020B0604020202020204" pitchFamily="34" charset="0"/>
              </a:rPr>
              <a:t>Вербовська</a:t>
            </a:r>
            <a:r>
              <a:rPr lang="uk-UA" altLang="uk-UA" sz="1800" dirty="0">
                <a:latin typeface="Arial" panose="020B0604020202020204" pitchFamily="34" charset="0"/>
              </a:rPr>
              <a:t> – лекційні заняття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uk-UA" altLang="uk-UA" sz="1800" dirty="0">
                <a:latin typeface="Arial" panose="020B0604020202020204" pitchFamily="34" charset="0"/>
              </a:rPr>
              <a:t>Галина Федорівна Боднар – практичні заняття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uk-UA" altLang="uk-UA" sz="1800" dirty="0">
                <a:latin typeface="Arial" panose="020B0604020202020204" pitchFamily="34" charset="0"/>
              </a:rPr>
              <a:t>вул. Карпатська, 15 ; </a:t>
            </a:r>
            <a:r>
              <a:rPr lang="uk-UA" altLang="uk-UA" sz="1800" dirty="0" err="1">
                <a:latin typeface="Arial" panose="020B0604020202020204" pitchFamily="34" charset="0"/>
              </a:rPr>
              <a:t>ауд</a:t>
            </a:r>
            <a:r>
              <a:rPr lang="uk-UA" altLang="uk-UA" sz="1800" dirty="0">
                <a:latin typeface="Arial" panose="020B0604020202020204" pitchFamily="34" charset="0"/>
              </a:rPr>
              <a:t>. 0505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kumimoji="1" lang="en-GB" altLang="uk-UA" sz="1800" dirty="0">
                <a:hlinkClick r:id="rId2"/>
              </a:rPr>
              <a:t>lesia.verbovska@nung.edu.ua</a:t>
            </a:r>
            <a:r>
              <a:rPr kumimoji="1" lang="en-GB" altLang="uk-UA" sz="1800" dirty="0"/>
              <a:t> 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en-US" altLang="uk-UA" sz="1800" dirty="0">
                <a:latin typeface="Arial" panose="020B0604020202020204" pitchFamily="34" charset="0"/>
              </a:rPr>
              <a:t>+380666091419 – Viber, Telegram, WhatsApp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en-GB" altLang="uk-UA" sz="1800" dirty="0">
                <a:latin typeface="Arial" panose="020B0604020202020204" pitchFamily="34" charset="0"/>
                <a:hlinkClick r:id="rId3"/>
              </a:rPr>
              <a:t>https://dn.nung.edu.ua/course/view.php?id=737</a:t>
            </a:r>
            <a:r>
              <a:rPr lang="en-US" altLang="uk-UA" sz="1800" dirty="0">
                <a:latin typeface="Arial" panose="020B0604020202020204" pitchFamily="34" charset="0"/>
              </a:rPr>
              <a:t> </a:t>
            </a:r>
            <a:endParaRPr lang="uk-UA" altLang="uk-UA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3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r="451"/>
          <a:stretch>
            <a:fillRect/>
          </a:stretch>
        </p:blipFill>
        <p:spPr>
          <a:xfrm>
            <a:off x="0" y="1124744"/>
            <a:ext cx="9144000" cy="4104456"/>
          </a:xfrm>
          <a:prstGeom prst="roundRect">
            <a:avLst>
              <a:gd name="adj" fmla="val 4944"/>
            </a:avLst>
          </a:prstGeom>
        </p:spPr>
      </p:pic>
      <p:sp>
        <p:nvSpPr>
          <p:cNvPr id="5" name="Текст 11"/>
          <p:cNvSpPr txBox="1">
            <a:spLocks/>
          </p:cNvSpPr>
          <p:nvPr/>
        </p:nvSpPr>
        <p:spPr>
          <a:xfrm>
            <a:off x="1183979" y="404664"/>
            <a:ext cx="6776041" cy="445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>
                <a:latin typeface="Arial Narrow" panose="020B0606020202030204" pitchFamily="34" charset="0"/>
              </a:rPr>
              <a:t>Взаємозв’язок змін та розвитку суб’єкта господарювання</a:t>
            </a:r>
          </a:p>
          <a:p>
            <a:pPr algn="ctr"/>
            <a:endParaRPr lang="uk-UA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11760" y="188640"/>
            <a:ext cx="4337423" cy="43631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Типологія змін на підприємстві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8488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0A85DD1E-DACD-4BDA-C62B-C6C29B87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58800"/>
            <a:ext cx="633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критерії поділу і тип змін в організації</a:t>
            </a:r>
            <a:endParaRPr kumimoji="0" lang="uk-UA" altLang="uk-UA" sz="1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807B0324-0F5F-1940-6EA2-514DFEFDF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22423"/>
              </p:ext>
            </p:extLst>
          </p:nvPr>
        </p:nvGraphicFramePr>
        <p:xfrm>
          <a:off x="468313" y="1982229"/>
          <a:ext cx="8207375" cy="45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5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610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змін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репродукційні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 зміни які впливають на зміни на операційному рівні, а саме на поточну адаптацію структур, систем і процесів. Ці перетворення, мають на меті адаптації до поточної ситуації на ринку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82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трансформаційні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 зміни, які відносяться до стратегічних змін і включають в себе значні трансформаційні процеси. Призначення цих змін це зміни напрямку думок і дій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5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емерджентні зміни (англ. – emergence – виникнення, поява нового)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природні зміни, які не можна зупинити в зв'язку з тим, що вони відбуваються без будь-якого зовнішнього втручання)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6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проектовані 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заплановані і необхідні для належного функціонування організації в умовах змін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6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причинних імпульсів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добровільні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означають, що сама організація прогнозує необхідність змін у ставленні сприйнятті можливостей навколишнього середовища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5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примусові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наступають у складних випадках або кризі, і, як правило, їх ініціюють менеджери або </a:t>
                      </a:r>
                      <a:r>
                        <a:rPr lang="uk-UA" sz="1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фактора</a:t>
                      </a: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оточення.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70" marR="510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D8A8D0F1-4968-3D47-A470-B6A19D407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92362"/>
              </p:ext>
            </p:extLst>
          </p:nvPr>
        </p:nvGraphicFramePr>
        <p:xfrm>
          <a:off x="468312" y="1342149"/>
          <a:ext cx="820737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5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 поділу/ класифікаційна ознака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 змін в організації</a:t>
                      </a:r>
                      <a:endParaRPr lang="uk-UA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Трактування сутності поняття зміни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B783408-6A70-AF75-C23E-986707DEDD72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79388"/>
          <a:ext cx="8642350" cy="661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887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Тимчасове співвідношення організаційних змін із змінами навколишнього середовища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реактивні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реактивні, коли керівництво вимушене реагувати на зміни, які уже відбулись і в оточенні, і у самій організації та привели до виникнення проблем і погіршення результатів діяльності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очікувані/активні/ планові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 керівництво реагує на зміни відразу після появи перших ознак негативного впливу на результати діяльності організації змін в її оточенні і/або у внутрішніх характеристиках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72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проактивні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 керівництво організації за результатами аналізу оточення і внутрішнього середовища ідентифікує можливі причини і ймовірність виникнення проблем, передбачає можливі наслідки і запобігає їх виникненню ще до появи негативного впливу на показники діяльності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13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та мета змін 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адаптаційні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наявності запасу часу, бажання забезпечити безконфліктність процесу, мінімізувати опір тощо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інноваційні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 конкурентних переваг, система управління повинна, це ключовий елемент у реалізації стратегічних цілей та механізм підтримки цінностей організаційної культури.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19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Інкрементарні, дискретні 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серія безпереовних траєкторії руху організації та не порушує її рівноваги або одноразові зміни, які змінюють вектор розвитку організації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7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Вибір/діапазон змін (масштаб змін)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часткові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 частини (регіони, функції чи процеси)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20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загальні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основною сфери діяльності компанії (зміни в системі або зміни системи)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36AB0880-A4B5-87CF-411C-109D4F77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7147"/>
              </p:ext>
            </p:extLst>
          </p:nvPr>
        </p:nvGraphicFramePr>
        <p:xfrm>
          <a:off x="287338" y="844550"/>
          <a:ext cx="8569326" cy="516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1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змін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технологічні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включають зміни в устаткування, методи, процедури і т.д.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структурні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статичних і динамічних для організаційної структури,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направлені на людей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навичок, знань, відносин і мотивації; 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4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зміни в організаційній культурі 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цінності, традиції, неформальні зв’язки, мотиви, стилі керівництва і поведінки підлеглих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45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 впровадження/ за швидкістю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еволюційні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були введені поступово; інкрементальні реформи; гармонізація ресурсів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революційні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введені швидко; поломка, руйнування старої системи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комбіновані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диференційовані за підрозділами і процесами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4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Протяжність/ безперервність процесу змін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поступово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повільними і лагідні/спокійними та призначені для регулювання напруги в кожній з окремих компонентів організації , реагують на незначні зміни в зовнішньому середовищі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4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uk-UA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скаково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uk-UA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стрибково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найбільш радикальні і революційні зміни, відбуваються через значні змін в зовнішньому середовищі або всередині організації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DD82FCE-FBF5-3304-C872-02AFAE863F58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800225"/>
          <a:ext cx="792003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видом кризової ситуації, що стала поштовхом до змін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Спричинені макроекономічною, внутрішньою кризою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Зміни, спричинені мінливістю макроекономічної системи або внутрішньо-організаційними факторами чи причинами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8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Залежно від засобів реалізації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Реформація, реорганізація, трансформація, реструктуризація, реінжиніринг, реконструкція, </a:t>
                      </a:r>
                      <a:r>
                        <a:rPr lang="uk-UA" sz="14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ревіталізація</a:t>
                      </a: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перепроектування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Нові рішення мають свідомо впроваджуватися в життя жорстким і недемократичним шляхом. У центрі  будь</a:t>
                      </a:r>
                      <a:r>
                        <a:rPr lang="uk-UA" sz="1400" b="0" spc="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якого  перегляду  господарського  процесу  ставиться задоволення  запитів внутрішніх  і зовнішніх  клієнтів.  Передумовою  є орієнтація  всього  виробничого  процесу  на  клієнта,  використання новітніх інформаційних технологій.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2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 до виду та завдань управління 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Поточні;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стратегічні;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тактичні;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Антикризові; спрямовані на ефективне функціонування; спрямовані на розвиток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2" name="Rectangle 1">
            <a:extLst>
              <a:ext uri="{FF2B5EF4-FFF2-40B4-BE49-F238E27FC236}">
                <a16:creationId xmlns:a16="http://schemas.microsoft.com/office/drawing/2014/main" id="{88543495-0FE2-A5E2-9960-3FD87D9A6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164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kumimoji="0" lang="uk-UA" altLang="uk-UA" sz="1800">
                <a:latin typeface="Arial" panose="020B0604020202020204" pitchFamily="34" charset="0"/>
              </a:rPr>
            </a:br>
            <a:endParaRPr kumimoji="0" lang="uk-UA" altLang="uk-UA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43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955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8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9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88CD736-413C-0E68-6AF4-338D53650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92118"/>
              </p:ext>
            </p:extLst>
          </p:nvPr>
        </p:nvGraphicFramePr>
        <p:xfrm>
          <a:off x="1112653" y="1948856"/>
          <a:ext cx="6276975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841">
                  <a:extLst>
                    <a:ext uri="{9D8B030D-6E8A-4147-A177-3AD203B41FA5}">
                      <a16:colId xmlns:a16="http://schemas.microsoft.com/office/drawing/2014/main" val="466577510"/>
                    </a:ext>
                  </a:extLst>
                </a:gridCol>
                <a:gridCol w="5517134">
                  <a:extLst>
                    <a:ext uri="{9D8B030D-6E8A-4147-A177-3AD203B41FA5}">
                      <a16:colId xmlns:a16="http://schemas.microsoft.com/office/drawing/2014/main" val="1462102032"/>
                    </a:ext>
                  </a:extLst>
                </a:gridCol>
              </a:tblGrid>
              <a:tr h="153670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ЗМ1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Courier New Cyr Полужирный"/>
                        <a:cs typeface="Courier New Cyr Полужирный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Природа,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джерела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 та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необхідність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проведення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змін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Courier New Cyr Полужирный"/>
                        <a:cs typeface="Courier New Cyr Полужирный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8901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9BEA53-72A0-AD6E-14E1-FADB00C2233F}"/>
              </a:ext>
            </a:extLst>
          </p:cNvPr>
          <p:cNvSpPr txBox="1"/>
          <p:nvPr/>
        </p:nvSpPr>
        <p:spPr>
          <a:xfrm>
            <a:off x="1112653" y="2540652"/>
            <a:ext cx="6276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Природа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виникнення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змін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.</a:t>
            </a:r>
            <a:endParaRPr lang="uk-UA" sz="1200" dirty="0">
              <a:effectLst/>
              <a:latin typeface="Courier New Cyr Полужирный"/>
              <a:ea typeface="Courier New Cyr Полужирный"/>
              <a:cs typeface="Courier New Cyr Полужирный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Сутність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змін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природі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а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відкритих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соціально-економічних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системах. </a:t>
            </a:r>
            <a:endParaRPr lang="uk-UA" sz="1200" dirty="0">
              <a:effectLst/>
              <a:latin typeface="Courier New Cyr Полужирный"/>
              <a:ea typeface="Courier New Cyr Полужирный"/>
              <a:cs typeface="Courier New Cyr Полужирный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Організаційна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досконалість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- основа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організаційних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змін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. </a:t>
            </a:r>
            <a:endParaRPr lang="uk-UA" sz="1200" dirty="0">
              <a:effectLst/>
              <a:latin typeface="Courier New Cyr Полужирный"/>
              <a:ea typeface="Courier New Cyr Полужирный"/>
              <a:cs typeface="Courier New Cyr Полужирный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Основні складові організаційної досконалості.</a:t>
            </a: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 Cyr Полужирный"/>
                <a:cs typeface="Courier New Cyr Полужирный"/>
              </a:rPr>
              <a:t>Класифікація видів змін.</a:t>
            </a:r>
            <a:endParaRPr lang="uk-UA" sz="1200" dirty="0">
              <a:effectLst/>
              <a:latin typeface="Courier New Cyr Полужирный"/>
              <a:ea typeface="Courier New Cyr Полужирный"/>
              <a:cs typeface="Courier New Cyr Полужирный"/>
            </a:endParaRPr>
          </a:p>
        </p:txBody>
      </p:sp>
    </p:spTree>
    <p:extLst>
      <p:ext uri="{BB962C8B-B14F-4D97-AF65-F5344CB8AC3E}">
        <p14:creationId xmlns:p14="http://schemas.microsoft.com/office/powerpoint/2010/main" val="3868691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469F818-3D75-7870-EE92-96337E237B83}"/>
              </a:ext>
            </a:extLst>
          </p:cNvPr>
          <p:cNvGraphicFramePr/>
          <p:nvPr/>
        </p:nvGraphicFramePr>
        <p:xfrm>
          <a:off x="212474" y="1372264"/>
          <a:ext cx="8640960" cy="503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TextBox 2">
            <a:extLst>
              <a:ext uri="{FF2B5EF4-FFF2-40B4-BE49-F238E27FC236}">
                <a16:creationId xmlns:a16="http://schemas.microsoft.com/office/drawing/2014/main" id="{A8C1803D-7B1D-3766-6E9B-E4F7B70E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46906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0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Розроблено автором на основі аналізу літ. джерел </a:t>
            </a:r>
            <a:endParaRPr kumimoji="0" lang="uk-UA" altLang="uk-UA" sz="10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5DA43-BC49-6E7E-3209-D409614B9741}"/>
              </a:ext>
            </a:extLst>
          </p:cNvPr>
          <p:cNvSpPr txBox="1"/>
          <p:nvPr/>
        </p:nvSpPr>
        <p:spPr>
          <a:xfrm>
            <a:off x="790575" y="447675"/>
            <a:ext cx="7778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Взаємозв'язок розвитку поняття змін та підходів до управління ними</a:t>
            </a:r>
            <a:endParaRPr lang="uk-UA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8A2EC11-DE8E-969E-EE0E-CF85E469ACCE}"/>
              </a:ext>
            </a:extLst>
          </p:cNvPr>
          <p:cNvGraphicFramePr/>
          <p:nvPr/>
        </p:nvGraphicFramePr>
        <p:xfrm>
          <a:off x="251519" y="1201478"/>
          <a:ext cx="8562871" cy="149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1411CDFA-1E24-649B-79C4-F6E15A446959}"/>
              </a:ext>
            </a:extLst>
          </p:cNvPr>
          <p:cNvCxnSpPr/>
          <p:nvPr/>
        </p:nvCxnSpPr>
        <p:spPr>
          <a:xfrm>
            <a:off x="903288" y="2700338"/>
            <a:ext cx="0" cy="22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95870721-B67D-38B7-D3F6-A71EEDD6167B}"/>
              </a:ext>
            </a:extLst>
          </p:cNvPr>
          <p:cNvCxnSpPr/>
          <p:nvPr/>
        </p:nvCxnSpPr>
        <p:spPr>
          <a:xfrm>
            <a:off x="2757488" y="2700338"/>
            <a:ext cx="0" cy="22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00147405-CAC6-842D-95EA-1C396A369B3C}"/>
              </a:ext>
            </a:extLst>
          </p:cNvPr>
          <p:cNvCxnSpPr/>
          <p:nvPr/>
        </p:nvCxnSpPr>
        <p:spPr>
          <a:xfrm>
            <a:off x="4606925" y="2700338"/>
            <a:ext cx="0" cy="22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FCEB0186-AD95-7C47-93BC-A2CE9EB66F1A}"/>
              </a:ext>
            </a:extLst>
          </p:cNvPr>
          <p:cNvCxnSpPr/>
          <p:nvPr/>
        </p:nvCxnSpPr>
        <p:spPr>
          <a:xfrm>
            <a:off x="6311900" y="2700338"/>
            <a:ext cx="0" cy="22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6126F269-1BB6-4E73-5080-46A48DA046D1}"/>
              </a:ext>
            </a:extLst>
          </p:cNvPr>
          <p:cNvCxnSpPr/>
          <p:nvPr/>
        </p:nvCxnSpPr>
        <p:spPr>
          <a:xfrm>
            <a:off x="8186738" y="2700338"/>
            <a:ext cx="0" cy="22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ивести зображення">
            <a:extLst>
              <a:ext uri="{FF2B5EF4-FFF2-40B4-BE49-F238E27FC236}">
                <a16:creationId xmlns:a16="http://schemas.microsoft.com/office/drawing/2014/main" id="{E899F8FB-3083-674C-59E3-5088BEED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4087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5529BF33-CAED-DDD9-A688-460B35047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8566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 тривимірного простору змін</a:t>
            </a:r>
            <a:r>
              <a:rPr kumimoji="0" lang="uk-UA" altLang="uk-UA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(швидкість)</a:t>
            </a:r>
            <a:r>
              <a:rPr kumimoji="0" lang="uk-UA" altLang="uk-UA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як швидко впроваджуються зміни (від повільних до стрімких).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(охоплення)</a:t>
            </a:r>
            <a:r>
              <a:rPr kumimoji="0" lang="uk-UA" altLang="uk-UA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скільки підрозділів чи рівнів організації залучено.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 (вплив)</a:t>
            </a:r>
            <a:r>
              <a:rPr kumimoji="0" lang="uk-UA" altLang="uk-UA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наскільки зміни зачіпають основи організації: структуру, культуру, стратегію.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:a16="http://schemas.microsoft.com/office/drawing/2014/main" id="{27ABAAAF-92CB-DA02-AC7F-094E3408A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00200"/>
            <a:ext cx="7632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змін (швидкість)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 зміни — поступові, з мінімальним опором.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 — мають ризик спротиву, але дозволяють швидко адаптуватись до викликів.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змін (охоплення)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Локальні — зміни в межах одного відділу або процесу.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— зміни всієї структури або кількох рівнів організації.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 змін (вплив)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Поверхневі — косметичні, не змінюють сутності діяльності.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Глибинні — трансформують культуру, управління, місію.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C8969F89-D324-7FAC-7FE2-1DDCF2AF03E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4241800"/>
          <a:ext cx="8382000" cy="1203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5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змін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Масштаб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Глибина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Косметичні зміни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Невеликий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Поверхнева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Заміна логотипу, оновлення офісу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Операційні зміни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Обмежений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Помірна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Оптимізація процесів, зміна ІТ-систем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Стратегічні зміни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Глибока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 бізнес-модель, перехід на інші ринки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Радикальні трансформації</a:t>
                      </a:r>
                      <a:endParaRPr lang="uk-UA" sz="11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високий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Повний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глибока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Злиття/поглинання, повна цифрова трансформація</a:t>
                      </a:r>
                      <a:endParaRPr lang="uk-UA" sz="1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95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69" name="Rectangle 1">
            <a:extLst>
              <a:ext uri="{FF2B5EF4-FFF2-40B4-BE49-F238E27FC236}">
                <a16:creationId xmlns:a16="http://schemas.microsoft.com/office/drawing/2014/main" id="{B782BA19-F3C2-0351-28B7-8FC8518C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97313"/>
            <a:ext cx="3040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типів змін:</a:t>
            </a:r>
            <a:endParaRPr kumimoji="0" lang="uk-UA" altLang="uk-UA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>
            <a:extLst>
              <a:ext uri="{FF2B5EF4-FFF2-40B4-BE49-F238E27FC236}">
                <a16:creationId xmlns:a16="http://schemas.microsoft.com/office/drawing/2014/main" id="{63869036-F182-33F7-C7C3-3DF18D370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418" y="1080275"/>
            <a:ext cx="727392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Класичний підхід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Орієнтований на раціональність, формальну структуру та чітке планування.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</a:t>
            </a: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Ієрархія управління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Централізоване прийняття рішень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Регламентовані процедури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Впроваджуються через накази, інструкції; переважає директивний стиль.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Реорганізація за наказом керівництва без залучення персоналу.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uk-UA" alt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Біхевіористичний</a:t>
            </a: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підхід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Орієнтований на людину — її мотивацію, поведінку, потреби.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</a:t>
            </a: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персоналу до змін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психологічних аспектів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 та підтримка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Фокус на подоланні опору, мотивації працівників.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kumimoji="0" lang="uk-UA" alt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Створення робочих груп, опитування співробітників, відкриті комунікації.</a:t>
            </a:r>
            <a:endParaRPr kumimoji="0" lang="uk-UA" altLang="uk-UA" sz="14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970BC55E-00F5-B2F8-7540-30869E846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207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підходи до управління змінами</a:t>
            </a:r>
            <a:endParaRPr kumimoji="0" lang="uk-UA" altLang="uk-UA" sz="18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B687CF38-D09C-377C-5210-86A3836F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853281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 підхід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Організація як сукупність взаємопов’язаних елементів.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Аналіз усіх підсистем (люди, структура, процеси, культура)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 зовнішнього середовища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Взаємозв’язок змін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Враховується вплив змін на всі частини системи; реалізуються комплексно.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Впровадження ERP-системи з одночасним навчанням, змінами процесів і структури.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uk-UA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Ситуаційний підхід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Управлінські дії залежать від конкретної ситуації.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контексту перед прийняттям рішення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 найбільш доцільного стилю управління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Реалізуються залежно від типу організації, її культури, середовища.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 кризовій ситуації — директивний стиль; в стабільній — консультативний.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uk-UA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Контингентний підхід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Немає єдиного правильного способу управління — ефективність залежить від відповідності між ситуацією, стратегією та структурою.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залежать від типу завдань і технологій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Tx/>
              <a:buSzPts val="1000"/>
              <a:buFont typeface="Courier New" panose="02070309020205020404" pitchFamily="49" charset="0"/>
              <a:buChar char="o"/>
            </a:pP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 відповідність "середовище – структура – стратегія"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Підхід "що працює — те й застосовуємо".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Pts val="1000"/>
              <a:buFont typeface="Symbol" panose="05050102010706020507" pitchFamily="18" charset="2"/>
              <a:buChar char=""/>
            </a:pPr>
            <a:r>
              <a:rPr kumimoji="0"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kumimoji="0" lang="uk-UA" altLang="uk-UA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Інноваційна компанія змінює структуру відповідно до нового ринку або продукту.</a:t>
            </a:r>
            <a:endParaRPr kumimoji="0" lang="uk-UA" altLang="uk-UA" sz="14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TextBox 4">
            <a:extLst>
              <a:ext uri="{FF2B5EF4-FFF2-40B4-BE49-F238E27FC236}">
                <a16:creationId xmlns:a16="http://schemas.microsoft.com/office/drawing/2014/main" id="{5A3EF8C2-CBF2-7178-4F68-C6FDE475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127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підходи до управління змінами</a:t>
            </a:r>
            <a:endParaRPr kumimoji="0" lang="uk-UA" altLang="uk-UA" sz="18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8376807-9F27-9FA9-030E-5C07D09C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693025" cy="22907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indent="-339725" eaLnBrk="1" hangingPunct="1">
              <a:buClr>
                <a:srgbClr val="003366"/>
              </a:buClr>
              <a:buFont typeface="Wingdings" panose="05000000000000000000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uk-UA" altLang="uk-UA" kern="0" dirty="0">
                <a:latin typeface="Arial" panose="020B0604020202020204" pitchFamily="34" charset="0"/>
                <a:cs typeface="Arial" panose="020B0604020202020204" pitchFamily="34" charset="0"/>
              </a:rPr>
              <a:t>Коли  потрібні зміни?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8360FB-D47E-9D32-15D9-E8C1807B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0"/>
            <a:ext cx="7993063" cy="1412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r>
              <a:rPr lang="lt-LT" altLang="uk-UA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ADKAR</a:t>
            </a:r>
            <a:r>
              <a:rPr lang="en-GB" altLang="uk-UA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altLang="uk-UA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uk-UA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uk-UA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uk-UA" sz="28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Leadership Center</a:t>
            </a:r>
            <a:r>
              <a:rPr lang="en-US" altLang="uk-UA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0624F-AF05-319C-E849-7662C3E2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60588"/>
            <a:ext cx="8569325" cy="3644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Font typeface="Wingdings" panose="05000000000000000000" pitchFamily="2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uk-UA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усвідомлення 				необхідності змін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Font typeface="Wingdings" panose="05000000000000000000" pitchFamily="2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uk-UA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desire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бажання 				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              				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впроваджувати зміни 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Font typeface="Wingdings" panose="05000000000000000000" pitchFamily="2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uk-UA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–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знання/ вміння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Font typeface="Wingdings" panose="05000000000000000000" pitchFamily="2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uk-UA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здатність 			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       				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впроваджувати зміни 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Font typeface="Wingdings" panose="05000000000000000000" pitchFamily="2" charset="2"/>
              <a:buChar char="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uk-UA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reinforcement</a:t>
            </a:r>
            <a:r>
              <a:rPr lang="en-GB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altLang="uk-UA" sz="2400" kern="0" dirty="0">
                <a:latin typeface="Arial" panose="020B0604020202020204" pitchFamily="34" charset="0"/>
                <a:cs typeface="Arial" panose="020B0604020202020204" pitchFamily="34" charset="0"/>
              </a:rPr>
              <a:t> спонукання до дій/ 						стимули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3ACC3-E267-12C2-51E2-74AE102F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Усвідомлення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F6E1E9-F900-A1BF-DE8A-8367B5CA9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789113"/>
            <a:ext cx="7693025" cy="43037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3366"/>
              </a:buClr>
              <a:buFont typeface="Wingdings" panose="05000000000000000000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uk-UA" altLang="uk-UA" kern="0" dirty="0">
                <a:latin typeface="Arial" panose="020B0604020202020204" pitchFamily="34" charset="0"/>
                <a:cs typeface="Arial" panose="020B0604020202020204" pitchFamily="34" charset="0"/>
              </a:rPr>
              <a:t>Подумайте про причини, які, на вашу думку є мотивами для проведення змін/ реформ. Перегляньте ці причини і відмітьте ступінь (%) наскільки людина, яку ви хочете змінити усвідомлює ці причини або, власне, потребу в змінах </a:t>
            </a:r>
            <a:r>
              <a:rPr lang="en-US" altLang="uk-UA" kern="0" dirty="0">
                <a:latin typeface="Arial" panose="020B0604020202020204" pitchFamily="34" charset="0"/>
                <a:cs typeface="Arial" panose="020B0604020202020204" pitchFamily="34" charset="0"/>
              </a:rPr>
              <a:t>(0% - 100%)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7165E0-8CAB-B2E5-EDA2-D67992DC0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200025"/>
            <a:ext cx="7924800" cy="7699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ker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Бажання</a:t>
            </a:r>
            <a:endParaRPr lang="uk-UA" altLang="uk-UA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DD7E2-FCBE-8357-08F4-A928AD60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693025" cy="25066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3366"/>
              </a:buClr>
              <a:buFont typeface="Wingdings" panose="05000000000000000000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uk-UA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 наскільки сильним є бажання цієї людини до змін/ реформ. Оцініть її/його бажання до змін у відсотках (0% </a:t>
            </a:r>
            <a:r>
              <a:rPr lang="en-US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- 100%)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8E57D5-554E-18C4-CAEA-141D31EDF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ker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endParaRPr lang="uk-UA" altLang="uk-UA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8B614-B5E4-C845-2BDA-B33A2207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86055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3366"/>
              </a:buClr>
              <a:buFont typeface="Wingdings" panose="05000000000000000000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uk-UA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 про знання і вміння. Які будуть потрібні для впровадження змін/ реформ, включаючи той факт наскільки чітким є бачення зміни/ реформ. Оцініть ці знання (0%-100%).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67944" y="2305357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Нам треба вчитися бути відкритими, прислухатися до інших людей і бачити в них краще.</a:t>
            </a:r>
            <a:endParaRPr lang="uk-UA" sz="3200" dirty="0">
              <a:latin typeface="Arial Narrow" panose="020B060602020203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59632" y="63093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hlinkClick r:id="rId3"/>
              </a:rPr>
              <a:t>http://www.management.com.ua/interview/int216.html</a:t>
            </a:r>
            <a:endParaRPr lang="uk-UA" sz="1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Іцхак Адізес (Ichak Adiz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77281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828820" y="3336409"/>
            <a:ext cx="147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Іцхак </a:t>
            </a:r>
            <a:r>
              <a:rPr lang="uk-UA" dirty="0" err="1"/>
              <a:t>Адізес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5445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A240F-2D40-AB05-5679-07E4E0AB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035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ker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Здатність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6BE68F-54FF-27A6-D97B-B5A8B8F2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60550"/>
            <a:ext cx="7693025" cy="308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3366"/>
              </a:buClr>
              <a:buFont typeface="Wingdings" panose="05000000000000000000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uk-UA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скільки відсотків ви можете оцінити здатність людини використати нові вміння, знання і змінити поведінку, для того щоб провести зміни/ реформи </a:t>
            </a:r>
            <a:r>
              <a:rPr lang="en-US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(0% - 100%)</a:t>
            </a:r>
            <a:r>
              <a:rPr lang="uk-UA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75328-94E6-6DB8-11EA-5B30783E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ker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Спонукання до дій</a:t>
            </a:r>
            <a:endParaRPr lang="uk-UA" altLang="uk-UA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8FADC-BC70-45AB-EBE1-E51743A3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844675"/>
            <a:ext cx="7924800" cy="3724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3366"/>
              </a:buClr>
              <a:buFont typeface="Wingdings" panose="05000000000000000000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uk-UA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є, насправді, дієві стимули для проведення змін/ реформ, а також для того, щоб дотримуватись вибраного напряму. Як би ви оцінили наявні стимули щодо їх сприяння впровадженню змін/ реформ </a:t>
            </a:r>
            <a:r>
              <a:rPr lang="en-US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(0% - 100%)?</a:t>
            </a:r>
            <a:r>
              <a:rPr lang="ru-RU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15A41-A1DA-5478-4A79-5098DC86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09293"/>
            <a:ext cx="7991475" cy="11636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en-GB" altLang="uk-UA" sz="4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altLang="uk-UA" sz="4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4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uk-UA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ADKAR</a:t>
            </a:r>
            <a:r>
              <a:rPr lang="en-GB" altLang="uk-UA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(10-15хв.)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1554A-9F0B-0516-9194-85A1ACAB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133600"/>
            <a:ext cx="7883525" cy="2087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339725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uk-UA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 про людину (себе самого, друзів, членів родини, колег по роботі тощо), кого б ви хотіли “змінити”.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кутник 2">
            <a:extLst>
              <a:ext uri="{FF2B5EF4-FFF2-40B4-BE49-F238E27FC236}">
                <a16:creationId xmlns:a16="http://schemas.microsoft.com/office/drawing/2014/main" id="{C9A83CF1-398A-D8D4-291D-5C57A5DF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1543050"/>
            <a:ext cx="7775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>
                <a:solidFill>
                  <a:srgbClr val="111111"/>
                </a:solidFill>
                <a:latin typeface="GothamPro"/>
                <a:cs typeface="Times New Roman" panose="02020603050405020304" pitchFamily="18" charset="0"/>
              </a:rPr>
              <a:t> </a:t>
            </a:r>
            <a:endParaRPr kumimoji="0" lang="uk-UA" altLang="uk-UA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uk-UA" sz="54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uk-UA" sz="5400" baseline="-250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uk-UA" sz="54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uk-UA" altLang="uk-UA" sz="5400" u="sng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x V x F </a:t>
            </a:r>
            <a:endParaRPr kumimoji="0" lang="en-US" altLang="uk-UA" sz="5400" u="sng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uk-UA" sz="54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uk-UA" altLang="uk-UA" sz="54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uk-UA" altLang="uk-UA" sz="1800">
              <a:solidFill>
                <a:srgbClr val="111111"/>
              </a:solidFill>
              <a:latin typeface="GothamPro"/>
              <a:cs typeface="Times New Roman" panose="02020603050405020304" pitchFamily="18" charset="0"/>
            </a:endParaRPr>
          </a:p>
        </p:txBody>
      </p:sp>
      <p:sp>
        <p:nvSpPr>
          <p:cNvPr id="28675" name="Прямокутник 3">
            <a:extLst>
              <a:ext uri="{FF2B5EF4-FFF2-40B4-BE49-F238E27FC236}">
                <a16:creationId xmlns:a16="http://schemas.microsoft.com/office/drawing/2014/main" id="{BDB2F8A9-007A-2C21-2A0A-D981280C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442913"/>
            <a:ext cx="874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Емпірична Формула змін / Формула Девіда Глейчера</a:t>
            </a:r>
          </a:p>
        </p:txBody>
      </p:sp>
      <p:sp>
        <p:nvSpPr>
          <p:cNvPr id="28676" name="Прямокутник 5">
            <a:extLst>
              <a:ext uri="{FF2B5EF4-FFF2-40B4-BE49-F238E27FC236}">
                <a16:creationId xmlns:a16="http://schemas.microsoft.com/office/drawing/2014/main" id="{2E817159-F6AA-4E22-F433-BCCC49D1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4521200"/>
            <a:ext cx="76676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endParaRPr kumimoji="0" lang="uk-UA" alt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</a:t>
            </a:r>
            <a:r>
              <a:rPr kumimoji="0" lang="uk-UA" altLang="uk-UA" sz="1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</a:t>
            </a: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незадоволення поточним станом,</a:t>
            </a:r>
            <a:endParaRPr kumimoji="0" lang="uk-UA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(</a:t>
            </a:r>
            <a:r>
              <a:rPr kumimoji="0" lang="uk-UA" altLang="uk-UA" sz="1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бачення майбутнього, фінального результату змін,</a:t>
            </a:r>
            <a:endParaRPr kumimoji="0" lang="uk-UA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(</a:t>
            </a:r>
            <a:r>
              <a:rPr kumimoji="0" lang="uk-UA" altLang="uk-UA" sz="1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1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розуміння перших кроків, необхідних для початку змін,</a:t>
            </a:r>
            <a:endParaRPr kumimoji="0" lang="uk-UA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(</a:t>
            </a:r>
            <a:r>
              <a:rPr kumimoji="0" lang="uk-UA" altLang="uk-UA" sz="1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kumimoji="0" lang="uk-UA" altLang="uk-UA" sz="1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сила супротиву змінам,</a:t>
            </a:r>
            <a:endParaRPr kumimoji="0" lang="en-US" altLang="uk-UA" sz="1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uk-UA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uk-UA" sz="1600" baseline="-25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uk-UA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(Success of changes) – </a:t>
            </a:r>
            <a:r>
              <a:rPr kumimoji="0" lang="uk-UA" altLang="uk-UA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прогнозований успіх змін</a:t>
            </a:r>
            <a:endParaRPr kumimoji="0" lang="uk-UA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кутник 1">
            <a:extLst>
              <a:ext uri="{FF2B5EF4-FFF2-40B4-BE49-F238E27FC236}">
                <a16:creationId xmlns:a16="http://schemas.microsoft.com/office/drawing/2014/main" id="{2F2733F6-E979-A70C-E416-4DFAAFF25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1905000"/>
            <a:ext cx="12255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88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0" lang="uk-UA" altLang="uk-UA" sz="8800">
              <a:latin typeface="Arial" panose="020B0604020202020204" pitchFamily="34" charset="0"/>
            </a:endParaRPr>
          </a:p>
        </p:txBody>
      </p:sp>
      <p:sp>
        <p:nvSpPr>
          <p:cNvPr id="30723" name="AutoShape 2" descr="Sign with the word help in a hand icon Royalty Free Vector">
            <a:extLst>
              <a:ext uri="{FF2B5EF4-FFF2-40B4-BE49-F238E27FC236}">
                <a16:creationId xmlns:a16="http://schemas.microsoft.com/office/drawing/2014/main" id="{471D1385-FFA5-6E2B-7656-711909FF3C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uk-UA" altLang="uk-UA" sz="1800">
              <a:latin typeface="Arial" panose="020B0604020202020204" pitchFamily="34" charset="0"/>
            </a:endParaRPr>
          </a:p>
        </p:txBody>
      </p:sp>
      <p:pic>
        <p:nvPicPr>
          <p:cNvPr id="30724" name="Рисунок 4">
            <a:extLst>
              <a:ext uri="{FF2B5EF4-FFF2-40B4-BE49-F238E27FC236}">
                <a16:creationId xmlns:a16="http://schemas.microsoft.com/office/drawing/2014/main" id="{F3AEA694-17EE-D76A-38C4-A854DF152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05000"/>
            <a:ext cx="2665412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кутник 5">
            <a:extLst>
              <a:ext uri="{FF2B5EF4-FFF2-40B4-BE49-F238E27FC236}">
                <a16:creationId xmlns:a16="http://schemas.microsoft.com/office/drawing/2014/main" id="{54A0B906-B00B-D8CC-0AC2-4CDE24CD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3933825"/>
            <a:ext cx="59197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2800">
                <a:latin typeface="Arial" panose="020B0604020202020204" pitchFamily="34" charset="0"/>
              </a:rPr>
              <a:t>Команда потребує </a:t>
            </a:r>
            <a:r>
              <a:rPr kumimoji="0" lang="uk-UA" altLang="uk-UA" sz="2800" b="1">
                <a:latin typeface="Arial" panose="020B0604020202020204" pitchFamily="34" charset="0"/>
              </a:rPr>
              <a:t>чіткого меседжу</a:t>
            </a:r>
            <a:r>
              <a:rPr kumimoji="0" lang="uk-UA" altLang="uk-UA" sz="2800">
                <a:latin typeface="Arial" panose="020B0604020202020204" pitchFamily="34" charset="0"/>
              </a:rPr>
              <a:t>, чому необхідними є зміна стратегічної ідеї, бізнес-моделі, процесів, технологій, рольових профайлів та культури.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кутник 1">
            <a:extLst>
              <a:ext uri="{FF2B5EF4-FFF2-40B4-BE49-F238E27FC236}">
                <a16:creationId xmlns:a16="http://schemas.microsoft.com/office/drawing/2014/main" id="{293F6BA7-2B54-1D65-2BE3-EBB9936A7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349500"/>
            <a:ext cx="13684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88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uk-UA" altLang="uk-UA" sz="8800">
              <a:latin typeface="Arial" panose="020B0604020202020204" pitchFamily="34" charset="0"/>
            </a:endParaRPr>
          </a:p>
        </p:txBody>
      </p:sp>
      <p:pic>
        <p:nvPicPr>
          <p:cNvPr id="32771" name="Рисунок 4">
            <a:extLst>
              <a:ext uri="{FF2B5EF4-FFF2-40B4-BE49-F238E27FC236}">
                <a16:creationId xmlns:a16="http://schemas.microsoft.com/office/drawing/2014/main" id="{61B96A1C-A5AB-2FCB-F4EA-396C8C845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57375"/>
            <a:ext cx="33115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кутник 5">
            <a:extLst>
              <a:ext uri="{FF2B5EF4-FFF2-40B4-BE49-F238E27FC236}">
                <a16:creationId xmlns:a16="http://schemas.microsoft.com/office/drawing/2014/main" id="{3995D6B2-F660-3861-FAF1-BC435EDB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581525"/>
            <a:ext cx="55451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dirty="0">
                <a:latin typeface="Arial" panose="020B0604020202020204" pitchFamily="34" charset="0"/>
              </a:rPr>
              <a:t>Більшість перетворень фокусуються на фінансових або операційних цілях.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b="1" dirty="0">
                <a:latin typeface="Arial" panose="020B0604020202020204" pitchFamily="34" charset="0"/>
              </a:rPr>
              <a:t>Для того, щоб працівники могли перетворитись на трансформацію, її цілі повинні бути пов'язані з більш глибокою та надихаючою метою компанії (яка перевершує будь-яку трансформацію).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кутник 1">
            <a:extLst>
              <a:ext uri="{FF2B5EF4-FFF2-40B4-BE49-F238E27FC236}">
                <a16:creationId xmlns:a16="http://schemas.microsoft.com/office/drawing/2014/main" id="{5946F550-DE5B-0159-B9D7-8FFF290B5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751263"/>
            <a:ext cx="4752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>
                <a:latin typeface="Arial" panose="020B0604020202020204" pitchFamily="34" charset="0"/>
              </a:rPr>
              <a:t>Разом з командою перекладіть Візію/бачення на мову цілей, проектів, процесів, ініціатив.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uk-UA" altLang="uk-UA" sz="18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b="1">
                <a:latin typeface="Arial" panose="020B0604020202020204" pitchFamily="34" charset="0"/>
              </a:rPr>
              <a:t>Команді потрібне чітке розуміння, яким чином кожен учасник може сприяти, вкладися у реалізацію надзадачі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b="1">
                <a:latin typeface="Arial" panose="020B0604020202020204" pitchFamily="34" charset="0"/>
              </a:rPr>
              <a:t>Завтра-післязавтра-протягом місяця</a:t>
            </a:r>
          </a:p>
        </p:txBody>
      </p:sp>
      <p:sp>
        <p:nvSpPr>
          <p:cNvPr id="34819" name="Прямокутник 2">
            <a:extLst>
              <a:ext uri="{FF2B5EF4-FFF2-40B4-BE49-F238E27FC236}">
                <a16:creationId xmlns:a16="http://schemas.microsoft.com/office/drawing/2014/main" id="{A7C98116-87CA-859F-C052-80679FA3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2243138"/>
            <a:ext cx="81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88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kumimoji="0" lang="uk-UA" altLang="uk-UA" sz="8800">
              <a:latin typeface="Arial" panose="020B0604020202020204" pitchFamily="34" charset="0"/>
            </a:endParaRPr>
          </a:p>
        </p:txBody>
      </p:sp>
      <p:pic>
        <p:nvPicPr>
          <p:cNvPr id="34820" name="Picture 2" descr="Співпраця в будь-якому місці за допомогою Microsoft 365 ...">
            <a:extLst>
              <a:ext uri="{FF2B5EF4-FFF2-40B4-BE49-F238E27FC236}">
                <a16:creationId xmlns:a16="http://schemas.microsoft.com/office/drawing/2014/main" id="{278F321A-4B98-69CD-C88C-328C26A2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43138"/>
            <a:ext cx="3722688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кутник 1">
            <a:extLst>
              <a:ext uri="{FF2B5EF4-FFF2-40B4-BE49-F238E27FC236}">
                <a16:creationId xmlns:a16="http://schemas.microsoft.com/office/drawing/2014/main" id="{E8755F71-5B98-3400-8ABC-9DB652175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270125"/>
            <a:ext cx="938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88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0" lang="uk-UA" altLang="uk-UA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Прямокутник 2">
            <a:extLst>
              <a:ext uri="{FF2B5EF4-FFF2-40B4-BE49-F238E27FC236}">
                <a16:creationId xmlns:a16="http://schemas.microsoft.com/office/drawing/2014/main" id="{8F9FA0DF-3F3A-44B2-0424-DCECEC85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716338"/>
            <a:ext cx="4572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>
                <a:solidFill>
                  <a:srgbClr val="111111"/>
                </a:solidFill>
                <a:latin typeface="GothamPro"/>
                <a:cs typeface="Times New Roman" panose="02020603050405020304" pitchFamily="18" charset="0"/>
              </a:rPr>
              <a:t>Якщо ж сила супротиву занадто впливова, то для нормального впровадження змін та їхнього фінального закріплення необхідно, насамперед, цю силу зменшити або нівелювати.</a:t>
            </a:r>
            <a:endParaRPr kumimoji="0" lang="uk-UA" altLang="uk-UA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 descr="ᐈ Магнит картинка рисунки, фото магнит | скачать на Depositphotos®">
            <a:extLst>
              <a:ext uri="{FF2B5EF4-FFF2-40B4-BE49-F238E27FC236}">
                <a16:creationId xmlns:a16="http://schemas.microsoft.com/office/drawing/2014/main" id="{4BEF8920-051B-78A8-F1DF-4E1A64AD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701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390C8234-088F-742F-3130-6BF103DF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72723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чому складність змін?</a:t>
            </a:r>
            <a:endParaRPr kumimoji="0" lang="uk-UA" altLang="uk-UA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F29461B5-4365-5502-1066-5AB747B4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2476500"/>
            <a:ext cx="5160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змінами </a:t>
            </a:r>
            <a:r>
              <a:rPr kumimoji="0" lang="uk-UA" altLang="uk-UA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управління переходом організації, як системи, з одного </a:t>
            </a:r>
            <a:r>
              <a:rPr kumimoji="0" lang="uk-UA" altLang="uk-UA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стійкого</a:t>
            </a:r>
            <a:r>
              <a:rPr kumimoji="0" lang="uk-UA" altLang="uk-UA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в інший.</a:t>
            </a:r>
          </a:p>
        </p:txBody>
      </p:sp>
      <p:sp>
        <p:nvSpPr>
          <p:cNvPr id="46084" name="Text Box 1">
            <a:extLst>
              <a:ext uri="{FF2B5EF4-FFF2-40B4-BE49-F238E27FC236}">
                <a16:creationId xmlns:a16="http://schemas.microsoft.com/office/drawing/2014/main" id="{5BE3D2E9-2DC4-AFF4-F127-9ADF4019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479925"/>
            <a:ext cx="76088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– </a:t>
            </a:r>
            <a:r>
              <a:rPr kumimoji="0" lang="uk-UA" altLang="uk-UA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 елементів, що знаходяться у взаємозв'язках один з одним і утворюють </a:t>
            </a:r>
            <a:r>
              <a:rPr kumimoji="0" lang="uk-UA" altLang="uk-UA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цілісність, єдність</a:t>
            </a:r>
            <a:r>
              <a:rPr kumimoji="0" lang="uk-UA" altLang="uk-UA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85" name="Text Box 1">
            <a:extLst>
              <a:ext uri="{FF2B5EF4-FFF2-40B4-BE49-F238E27FC236}">
                <a16:creationId xmlns:a16="http://schemas.microsoft.com/office/drawing/2014/main" id="{D55634F1-0A6E-D633-5A37-A81850D9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096000"/>
            <a:ext cx="4518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«Божественна єдність в безлічі компонентів»</a:t>
            </a:r>
          </a:p>
        </p:txBody>
      </p:sp>
      <p:sp>
        <p:nvSpPr>
          <p:cNvPr id="46086" name="Text Box 1">
            <a:extLst>
              <a:ext uri="{FF2B5EF4-FFF2-40B4-BE49-F238E27FC236}">
                <a16:creationId xmlns:a16="http://schemas.microsoft.com/office/drawing/2014/main" id="{56591A29-ECE0-A441-ACB1-1554D6D0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238" y="6396038"/>
            <a:ext cx="9001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uk-UA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KMBS</a:t>
            </a:r>
            <a:endParaRPr kumimoji="0" lang="uk-UA" altLang="uk-UA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7" name="Picture 2" descr="Макароны по-флотски, пошаговый рецепт с фото">
            <a:extLst>
              <a:ext uri="{FF2B5EF4-FFF2-40B4-BE49-F238E27FC236}">
                <a16:creationId xmlns:a16="http://schemas.microsoft.com/office/drawing/2014/main" id="{7346BA3A-0A8F-083A-555E-3A9AF19B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t="25337" r="24112" b="11664"/>
          <a:stretch>
            <a:fillRect/>
          </a:stretch>
        </p:blipFill>
        <p:spPr bwMode="auto">
          <a:xfrm>
            <a:off x="107950" y="1516063"/>
            <a:ext cx="3311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79512" y="188640"/>
            <a:ext cx="88569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Навіщо організаціям розпочинати процес змін???!!!!!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Глобальна криза та її вплив на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макро-і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мікрорівні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Сили, які управляють ринком (глобальна конкуренція в світі, нові ринкові можливості,  поведінка клієнтів, ....);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Технологічний прогрес: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Минули часу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постійної переваги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над простою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автоматизацією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чи роботизацією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Інноваційні, передові технології, які є джерелом конкурентної переваги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Три роки це вже довгострокове стратегічне планування.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Зміни в організаційній структурі (нові системи політичні та економічні, приватизація, реорганізація державних установ, ...);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Необхідність вдосконалення систем внутрішнього управління для всіх сфер управління (стратегія, структура, системи, персонал тощо;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 Інші ......</a:t>
            </a:r>
          </a:p>
        </p:txBody>
      </p:sp>
    </p:spTree>
    <p:extLst>
      <p:ext uri="{BB962C8B-B14F-4D97-AF65-F5344CB8AC3E}">
        <p14:creationId xmlns:p14="http://schemas.microsoft.com/office/powerpoint/2010/main" val="414216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39952" y="2442126"/>
            <a:ext cx="47657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b="1" i="1" dirty="0">
                <a:solidFill>
                  <a:srgbClr val="3A0E12"/>
                </a:solidFill>
              </a:rPr>
              <a:t>«</a:t>
            </a:r>
            <a:r>
              <a:rPr lang="uk-UA" altLang="ru-RU" sz="3600" b="1" i="1" dirty="0">
                <a:solidFill>
                  <a:srgbClr val="3A0E12"/>
                </a:solidFill>
              </a:rPr>
              <a:t>Хочеш змінити світ</a:t>
            </a:r>
            <a:r>
              <a:rPr lang="ru-RU" altLang="ru-RU" sz="3600" b="1" i="1" dirty="0">
                <a:solidFill>
                  <a:srgbClr val="3A0E12"/>
                </a:solidFill>
              </a:rPr>
              <a:t>, стань </a:t>
            </a:r>
            <a:r>
              <a:rPr lang="uk-UA" altLang="ru-RU" sz="3600" b="1" i="1" dirty="0">
                <a:solidFill>
                  <a:srgbClr val="3A0E12"/>
                </a:solidFill>
              </a:rPr>
              <a:t>цими змінами сам»</a:t>
            </a:r>
          </a:p>
          <a:p>
            <a:pPr algn="r"/>
            <a:r>
              <a:rPr lang="uk-UA" altLang="ru-RU" sz="3600" b="1" i="1" dirty="0" err="1">
                <a:solidFill>
                  <a:srgbClr val="3A0E12"/>
                </a:solidFill>
              </a:rPr>
              <a:t>Махатма</a:t>
            </a:r>
            <a:r>
              <a:rPr lang="uk-UA" altLang="ru-RU" sz="3600" b="1" i="1" dirty="0">
                <a:solidFill>
                  <a:srgbClr val="3A0E12"/>
                </a:solidFill>
              </a:rPr>
              <a:t> Ганді</a:t>
            </a:r>
            <a:endParaRPr lang="ru-RU" altLang="ru-RU" sz="3600" b="1" i="1" dirty="0">
              <a:solidFill>
                <a:srgbClr val="3A0E12"/>
              </a:solidFill>
            </a:endParaRPr>
          </a:p>
        </p:txBody>
      </p:sp>
      <p:pic>
        <p:nvPicPr>
          <p:cNvPr id="3" name="Picture 4" descr="Результат пошуку зображень за запитом &quot;махатма ган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2286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4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0B63B32-33DD-4009-E8B3-29AD4DB4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" y="2232025"/>
            <a:ext cx="8676167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6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9592" y="188640"/>
            <a:ext cx="6400800" cy="12192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33CC"/>
                </a:solidFill>
              </a:rPr>
              <a:t>Зміна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3688" y="1628800"/>
            <a:ext cx="6336704" cy="3341688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>
                <a:latin typeface="Times New Roman" pitchFamily="18" charset="0"/>
              </a:rPr>
              <a:t>Зміна – це заповнення проміжку між наявним станом і бажаним у майбутньому часі через: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uk-UA" sz="2800" b="1" dirty="0">
                <a:latin typeface="Times New Roman" pitchFamily="18" charset="0"/>
              </a:rPr>
              <a:t>планування;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uk-UA" sz="2800" b="1" dirty="0">
                <a:latin typeface="Times New Roman" pitchFamily="18" charset="0"/>
              </a:rPr>
              <a:t>впровадження;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uk-UA" sz="2800" b="1" dirty="0">
                <a:latin typeface="Times New Roman" pitchFamily="18" charset="0"/>
              </a:rPr>
              <a:t>еволюцію.</a:t>
            </a: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11D8C362-7C18-CBC4-F034-394EF4E1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059" y="251619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і сутність впровадження змін </a:t>
            </a:r>
          </a:p>
        </p:txBody>
      </p:sp>
      <p:grpSp>
        <p:nvGrpSpPr>
          <p:cNvPr id="11267" name="Групувати 8">
            <a:extLst>
              <a:ext uri="{FF2B5EF4-FFF2-40B4-BE49-F238E27FC236}">
                <a16:creationId xmlns:a16="http://schemas.microsoft.com/office/drawing/2014/main" id="{D8B0F563-31FC-4995-8FC8-748BD1CA5942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1393825"/>
            <a:ext cx="8424862" cy="5040313"/>
            <a:chOff x="537395" y="1393725"/>
            <a:chExt cx="8424936" cy="5040560"/>
          </a:xfrm>
        </p:grpSpPr>
        <p:graphicFrame>
          <p:nvGraphicFramePr>
            <p:cNvPr id="3" name="Схема 2">
              <a:extLst>
                <a:ext uri="{FF2B5EF4-FFF2-40B4-BE49-F238E27FC236}">
                  <a16:creationId xmlns:a16="http://schemas.microsoft.com/office/drawing/2014/main" id="{64133AB6-8475-16FA-6D47-6637C87291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1134122"/>
                </p:ext>
              </p:extLst>
            </p:nvPr>
          </p:nvGraphicFramePr>
          <p:xfrm>
            <a:off x="537395" y="1393725"/>
            <a:ext cx="8424936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Стрілка: кутова вгору 4">
              <a:extLst>
                <a:ext uri="{FF2B5EF4-FFF2-40B4-BE49-F238E27FC236}">
                  <a16:creationId xmlns:a16="http://schemas.microsoft.com/office/drawing/2014/main" id="{59BB92BE-5C49-2E0D-B9A8-7584748831AB}"/>
                </a:ext>
              </a:extLst>
            </p:cNvPr>
            <p:cNvSpPr/>
            <p:nvPr/>
          </p:nvSpPr>
          <p:spPr bwMode="auto">
            <a:xfrm rot="10800000">
              <a:off x="1188275" y="2133536"/>
              <a:ext cx="1223973" cy="719173"/>
            </a:xfrm>
            <a:prstGeom prst="bentUpArrow">
              <a:avLst/>
            </a:prstGeom>
            <a:solidFill>
              <a:srgbClr val="4374BB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uk-UA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6" name="Стрілка: кутова вгору 5">
              <a:extLst>
                <a:ext uri="{FF2B5EF4-FFF2-40B4-BE49-F238E27FC236}">
                  <a16:creationId xmlns:a16="http://schemas.microsoft.com/office/drawing/2014/main" id="{5A48F5A7-B5F7-2723-FD2A-81ACF73BE3CA}"/>
                </a:ext>
              </a:extLst>
            </p:cNvPr>
            <p:cNvSpPr/>
            <p:nvPr/>
          </p:nvSpPr>
          <p:spPr bwMode="auto">
            <a:xfrm rot="5400000">
              <a:off x="1151738" y="5229327"/>
              <a:ext cx="1224022" cy="719143"/>
            </a:xfrm>
            <a:prstGeom prst="bentUpArrow">
              <a:avLst/>
            </a:prstGeom>
            <a:solidFill>
              <a:srgbClr val="4374BB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uk-UA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7" name="Стрілка: кутова вгору 6">
              <a:extLst>
                <a:ext uri="{FF2B5EF4-FFF2-40B4-BE49-F238E27FC236}">
                  <a16:creationId xmlns:a16="http://schemas.microsoft.com/office/drawing/2014/main" id="{9EDF84F9-008A-3549-0B5F-2D49E0064F17}"/>
                </a:ext>
              </a:extLst>
            </p:cNvPr>
            <p:cNvSpPr/>
            <p:nvPr/>
          </p:nvSpPr>
          <p:spPr bwMode="auto">
            <a:xfrm>
              <a:off x="6515972" y="5229313"/>
              <a:ext cx="1223973" cy="720760"/>
            </a:xfrm>
            <a:prstGeom prst="bentUpArrow">
              <a:avLst/>
            </a:prstGeom>
            <a:solidFill>
              <a:srgbClr val="4374BB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uk-UA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8" name="Стрілка: кутова вгору 7">
              <a:extLst>
                <a:ext uri="{FF2B5EF4-FFF2-40B4-BE49-F238E27FC236}">
                  <a16:creationId xmlns:a16="http://schemas.microsoft.com/office/drawing/2014/main" id="{02F08582-F2BA-A35E-D63E-AC3C63C28276}"/>
                </a:ext>
              </a:extLst>
            </p:cNvPr>
            <p:cNvSpPr/>
            <p:nvPr/>
          </p:nvSpPr>
          <p:spPr bwMode="auto">
            <a:xfrm rot="16200000">
              <a:off x="6984265" y="1898589"/>
              <a:ext cx="1224022" cy="719143"/>
            </a:xfrm>
            <a:prstGeom prst="bentUpArrow">
              <a:avLst/>
            </a:prstGeom>
            <a:solidFill>
              <a:srgbClr val="4374BB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uk-UA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sp>
        <p:nvSpPr>
          <p:cNvPr id="11268" name="TextBox 3">
            <a:extLst>
              <a:ext uri="{FF2B5EF4-FFF2-40B4-BE49-F238E27FC236}">
                <a16:creationId xmlns:a16="http://schemas.microsoft.com/office/drawing/2014/main" id="{EBB30D34-8426-BD7A-FB66-9544A30D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257425"/>
            <a:ext cx="76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dirty="0">
                <a:latin typeface="Book Antiqua" panose="02040602050305030304" pitchFamily="18" charset="0"/>
              </a:rPr>
              <a:t>Шок</a:t>
            </a:r>
            <a:endParaRPr kumimoji="0" lang="en-US" altLang="uk-UA" sz="1800" dirty="0">
              <a:latin typeface="Book Antiqua" panose="02040602050305030304" pitchFamily="18" charset="0"/>
            </a:endParaRPr>
          </a:p>
        </p:txBody>
      </p:sp>
      <p:pic>
        <p:nvPicPr>
          <p:cNvPr id="11269" name="Picture 11">
            <a:extLst>
              <a:ext uri="{FF2B5EF4-FFF2-40B4-BE49-F238E27FC236}">
                <a16:creationId xmlns:a16="http://schemas.microsoft.com/office/drawing/2014/main" id="{8338079B-D52B-7DE2-82BC-EB33C71C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13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Box 10">
            <a:extLst>
              <a:ext uri="{FF2B5EF4-FFF2-40B4-BE49-F238E27FC236}">
                <a16:creationId xmlns:a16="http://schemas.microsoft.com/office/drawing/2014/main" id="{5BFFC808-AF86-AA4E-3ACF-92AB9CA5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5095875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>
                <a:latin typeface="Book Antiqua" panose="02040602050305030304" pitchFamily="18" charset="0"/>
              </a:rPr>
              <a:t>Злість</a:t>
            </a:r>
            <a:endParaRPr kumimoji="0" lang="en-US" altLang="uk-UA" sz="1800">
              <a:latin typeface="Book Antiqua" panose="02040602050305030304" pitchFamily="18" charset="0"/>
            </a:endParaRPr>
          </a:p>
        </p:txBody>
      </p:sp>
      <p:pic>
        <p:nvPicPr>
          <p:cNvPr id="11271" name="Picture 10">
            <a:extLst>
              <a:ext uri="{FF2B5EF4-FFF2-40B4-BE49-F238E27FC236}">
                <a16:creationId xmlns:a16="http://schemas.microsoft.com/office/drawing/2014/main" id="{CD961F8B-5483-0281-6FF2-148C578A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48228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TextBox 13">
            <a:extLst>
              <a:ext uri="{FF2B5EF4-FFF2-40B4-BE49-F238E27FC236}">
                <a16:creationId xmlns:a16="http://schemas.microsoft.com/office/drawing/2014/main" id="{864C0E2C-7CA9-371D-322C-088ACCA2F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792663"/>
            <a:ext cx="178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>
                <a:latin typeface="Book Antiqua" panose="02040602050305030304" pitchFamily="18" charset="0"/>
              </a:rPr>
              <a:t>Заперечення</a:t>
            </a:r>
            <a:endParaRPr kumimoji="0" lang="en-US" altLang="uk-UA" sz="1800">
              <a:latin typeface="Book Antiqua" panose="02040602050305030304" pitchFamily="18" charset="0"/>
            </a:endParaRPr>
          </a:p>
        </p:txBody>
      </p:sp>
      <p:pic>
        <p:nvPicPr>
          <p:cNvPr id="11273" name="Picture 12">
            <a:extLst>
              <a:ext uri="{FF2B5EF4-FFF2-40B4-BE49-F238E27FC236}">
                <a16:creationId xmlns:a16="http://schemas.microsoft.com/office/drawing/2014/main" id="{05B8BE63-30F3-99EF-E694-04C8FF82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97522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TextBox 16">
            <a:extLst>
              <a:ext uri="{FF2B5EF4-FFF2-40B4-BE49-F238E27FC236}">
                <a16:creationId xmlns:a16="http://schemas.microsoft.com/office/drawing/2014/main" id="{818D8B63-9643-34DE-EC9A-70E75BB9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136366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>
                <a:latin typeface="Book Antiqua" panose="02040602050305030304" pitchFamily="18" charset="0"/>
              </a:rPr>
              <a:t>Прийняття</a:t>
            </a:r>
            <a:endParaRPr kumimoji="0" lang="en-US" altLang="uk-UA" sz="1800">
              <a:latin typeface="Book Antiqua" panose="02040602050305030304" pitchFamily="18" charset="0"/>
            </a:endParaRPr>
          </a:p>
        </p:txBody>
      </p:sp>
      <p:pic>
        <p:nvPicPr>
          <p:cNvPr id="11275" name="Picture 9">
            <a:extLst>
              <a:ext uri="{FF2B5EF4-FFF2-40B4-BE49-F238E27FC236}">
                <a16:creationId xmlns:a16="http://schemas.microsoft.com/office/drawing/2014/main" id="{25347EC5-7EC2-B32F-7830-9751C1A7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8827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Ð ÐµÐ·ÑÐ»ÑÑÐ°Ñ Ð¿Ð¾ÑÑÐºÑ Ð·Ð¾Ð±ÑÐ°Ð¶ÐµÐ½Ñ Ð·Ð° Ð·Ð°Ð¿Ð¸ÑÐ¾Ð¼ &quot;ÐºÐ°ÑÑÐ¸Ð½ÐºÐ¸ ÑÐ¿ÑÐ°Ð²Ð»ÑÐ½Ð½Ñ Ð·Ð¼ÑÐ½Ð°Ð¼Ð¸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348038" y="620713"/>
              <a:ext cx="3455987" cy="58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3200" b="1" dirty="0">
                  <a:solidFill>
                    <a:srgbClr val="002060"/>
                  </a:solidFill>
                  <a:latin typeface="Calibri-Bold"/>
                </a:rPr>
                <a:t>Процес змін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250825" y="1493838"/>
              <a:ext cx="2233613" cy="339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uk-UA" altLang="uk-UA" sz="1600" b="1">
                  <a:solidFill>
                    <a:srgbClr val="002060"/>
                  </a:solidFill>
                  <a:latin typeface="Calibri-Bold"/>
                </a:rPr>
                <a:t>Старий статус-кво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750" y="2370138"/>
              <a:ext cx="935038" cy="338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1600" b="1" dirty="0">
                  <a:solidFill>
                    <a:srgbClr val="002060"/>
                  </a:solidFill>
                  <a:latin typeface="Calibri-Bold"/>
                </a:rPr>
                <a:t>Час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6727825" y="912813"/>
              <a:ext cx="2232025" cy="338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uk-UA" altLang="uk-UA" sz="1600" b="1" dirty="0">
                  <a:solidFill>
                    <a:srgbClr val="002060"/>
                  </a:solidFill>
                  <a:latin typeface="Calibri-Bold"/>
                </a:rPr>
                <a:t>Новий статус-кво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9725" y="4076700"/>
              <a:ext cx="936625" cy="33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1600" b="1" dirty="0">
                  <a:solidFill>
                    <a:srgbClr val="002060"/>
                  </a:solidFill>
                  <a:latin typeface="Calibri-Bold"/>
                </a:rPr>
                <a:t>Хаос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72225" y="3259138"/>
              <a:ext cx="1295400" cy="339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1600" b="1" dirty="0">
                  <a:solidFill>
                    <a:srgbClr val="002060"/>
                  </a:solidFill>
                  <a:latin typeface="Calibri-Bold"/>
                </a:rPr>
                <a:t>Інтеграція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0125" y="4203700"/>
              <a:ext cx="1979613" cy="522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1400" b="1" i="1" dirty="0">
                  <a:solidFill>
                    <a:srgbClr val="002060"/>
                  </a:solidFill>
                  <a:latin typeface="Calibri-Bold"/>
                </a:rPr>
                <a:t>Трансформаційна ідея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1538" y="2708275"/>
              <a:ext cx="1476375" cy="461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uk-UA" sz="1200" b="1" dirty="0">
                  <a:solidFill>
                    <a:srgbClr val="002060"/>
                  </a:solidFill>
                  <a:latin typeface="Calibri-Bold"/>
                </a:rPr>
                <a:t>Чужорідний елемент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5496" y="105569"/>
              <a:ext cx="2232025" cy="338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uk-UA" altLang="uk-UA" sz="1600" b="1" dirty="0">
                  <a:solidFill>
                    <a:srgbClr val="002060"/>
                  </a:solidFill>
                  <a:latin typeface="Calibri-Bold"/>
                </a:rPr>
                <a:t>продуктивність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06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93" y="2996951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592567"/>
            <a:ext cx="6400800" cy="12192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33CC"/>
                </a:solidFill>
              </a:rPr>
              <a:t>Основні питання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46531" y="1916832"/>
            <a:ext cx="6310312" cy="3484563"/>
          </a:xfrm>
        </p:spPr>
        <p:txBody>
          <a:bodyPr/>
          <a:lstStyle/>
          <a:p>
            <a:r>
              <a:rPr lang="uk-UA" sz="2800" b="1" dirty="0">
                <a:latin typeface="Times New Roman" pitchFamily="18" charset="0"/>
              </a:rPr>
              <a:t>Де ми на даний час знаходимось?</a:t>
            </a:r>
          </a:p>
          <a:p>
            <a:r>
              <a:rPr lang="uk-UA" sz="2800" b="1" dirty="0">
                <a:latin typeface="Times New Roman" pitchFamily="18" charset="0"/>
              </a:rPr>
              <a:t>Куди бажаємо попасти?</a:t>
            </a:r>
          </a:p>
          <a:p>
            <a:r>
              <a:rPr lang="uk-UA" sz="2800" b="1" dirty="0">
                <a:latin typeface="Times New Roman" pitchFamily="18" charset="0"/>
              </a:rPr>
              <a:t>Як ми туди дістанемось?</a:t>
            </a:r>
          </a:p>
          <a:p>
            <a:r>
              <a:rPr lang="uk-UA" sz="2800" b="1" dirty="0">
                <a:latin typeface="Times New Roman" pitchFamily="18" charset="0"/>
              </a:rPr>
              <a:t>Яким чином довідаємося, що ми уже там?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43608" y="58609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hlinkClick r:id="rId3"/>
              </a:rPr>
              <a:t>http://ibcm.biz/%D0%BA%D0%B0%D0%BA-%D1%81-%D0%BF%D0%BE%D0%BC%D0%BE%D1%89%D1%8C%D1%8E-%D0%BA%D1%80%D0%B8%D0%B2%D0%BE%D0%B9-%D0%B2%D1%8B%D1%80%D0%BE%D0%B2%D0%BD%D1%8F%D1%82%D1%8C-%D0%BF%D1%80%D0%BE%D1%86%D0%B5%D1%81/</a:t>
            </a:r>
            <a:endParaRPr lang="uk-UA" sz="800" dirty="0"/>
          </a:p>
        </p:txBody>
      </p:sp>
    </p:spTree>
    <p:extLst>
      <p:ext uri="{BB962C8B-B14F-4D97-AF65-F5344CB8AC3E}">
        <p14:creationId xmlns:p14="http://schemas.microsoft.com/office/powerpoint/2010/main" val="2715582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21629</TotalTime>
  <Words>3372</Words>
  <Application>Microsoft Office PowerPoint</Application>
  <PresentationFormat>Екран (4:3)</PresentationFormat>
  <Paragraphs>385</Paragraphs>
  <Slides>50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66" baseType="lpstr">
      <vt:lpstr>Aptos Narrow</vt:lpstr>
      <vt:lpstr>Arial</vt:lpstr>
      <vt:lpstr>Arial Narrow</vt:lpstr>
      <vt:lpstr>Book Antiqua</vt:lpstr>
      <vt:lpstr>Calibri</vt:lpstr>
      <vt:lpstr>Calibri Light</vt:lpstr>
      <vt:lpstr>Calibri-Bold</vt:lpstr>
      <vt:lpstr>Courier New</vt:lpstr>
      <vt:lpstr>Courier New Cyr Полужирный</vt:lpstr>
      <vt:lpstr>GothamPro</vt:lpstr>
      <vt:lpstr>Monotype Corsiva</vt:lpstr>
      <vt:lpstr>Symbol</vt:lpstr>
      <vt:lpstr>Times New Roman</vt:lpstr>
      <vt:lpstr>Verdana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Зміна </vt:lpstr>
      <vt:lpstr>Презентація PowerPoint</vt:lpstr>
      <vt:lpstr>Презентація PowerPoint</vt:lpstr>
      <vt:lpstr>Основні питання</vt:lpstr>
      <vt:lpstr>Необхідність змін</vt:lpstr>
      <vt:lpstr> «ЗМІНИТИ» визначається як необхідність:</vt:lpstr>
      <vt:lpstr>Чотири основні рівні змін: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verlesya@gmail.com</dc:creator>
  <cp:lastModifiedBy>verlesya@gmail.com</cp:lastModifiedBy>
  <cp:revision>75</cp:revision>
  <dcterms:created xsi:type="dcterms:W3CDTF">2024-05-16T10:10:30Z</dcterms:created>
  <dcterms:modified xsi:type="dcterms:W3CDTF">2025-11-15T10:18:47Z</dcterms:modified>
</cp:coreProperties>
</file>