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9" r:id="rId19"/>
    <p:sldId id="281" r:id="rId20"/>
    <p:sldId id="282" r:id="rId21"/>
    <p:sldId id="283" r:id="rId22"/>
    <p:sldId id="284" r:id="rId23"/>
    <p:sldId id="285" r:id="rId24"/>
    <p:sldId id="287" r:id="rId25"/>
    <p:sldId id="288" r:id="rId26"/>
    <p:sldId id="289" r:id="rId27"/>
  </p:sldIdLst>
  <p:sldSz cx="12192000" cy="6858000"/>
  <p:notesSz cx="12192000" cy="6858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91" y="5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633983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02429" y="461899"/>
            <a:ext cx="3787140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8340" y="1556543"/>
            <a:ext cx="10815319" cy="47282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86150" y="2481148"/>
            <a:ext cx="52228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Структура</a:t>
            </a:r>
            <a:r>
              <a:rPr spc="-80" dirty="0"/>
              <a:t> </a:t>
            </a:r>
            <a:r>
              <a:rPr dirty="0"/>
              <a:t>презентації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12260" y="461899"/>
            <a:ext cx="497268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Фінансові</a:t>
            </a:r>
            <a:r>
              <a:rPr spc="-45" dirty="0"/>
              <a:t> </a:t>
            </a:r>
            <a:r>
              <a:rPr spc="-5" dirty="0"/>
              <a:t>показники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458594"/>
            <a:ext cx="9725025" cy="4232275"/>
          </a:xfrm>
          <a:prstGeom prst="rect">
            <a:avLst/>
          </a:prstGeom>
        </p:spPr>
        <p:txBody>
          <a:bodyPr vert="horz" wrap="square" lIns="0" tIns="20447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610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5" dirty="0">
                <a:latin typeface="Calibri"/>
                <a:cs typeface="Calibri"/>
              </a:rPr>
              <a:t>Собівартість</a:t>
            </a:r>
            <a:r>
              <a:rPr sz="3600" spc="-4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рішення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515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10" dirty="0">
                <a:latin typeface="Calibri"/>
                <a:cs typeface="Calibri"/>
              </a:rPr>
              <a:t>Ринкова</a:t>
            </a:r>
            <a:r>
              <a:rPr sz="3600" spc="-5" dirty="0">
                <a:latin typeface="Calibri"/>
                <a:cs typeface="Calibri"/>
              </a:rPr>
              <a:t> ціна</a:t>
            </a:r>
            <a:r>
              <a:rPr sz="3600" spc="-2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рішення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510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15" dirty="0">
                <a:latin typeface="Calibri"/>
                <a:cs typeface="Calibri"/>
              </a:rPr>
              <a:t>Оцінка</a:t>
            </a:r>
            <a:r>
              <a:rPr sz="3600" spc="-20" dirty="0">
                <a:latin typeface="Calibri"/>
                <a:cs typeface="Calibri"/>
              </a:rPr>
              <a:t> </a:t>
            </a:r>
            <a:r>
              <a:rPr sz="3600" spc="-40" dirty="0">
                <a:latin typeface="Calibri"/>
                <a:cs typeface="Calibri"/>
              </a:rPr>
              <a:t>доходів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від</a:t>
            </a:r>
            <a:r>
              <a:rPr sz="3600" spc="-20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продажів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515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15" dirty="0">
                <a:latin typeface="Calibri"/>
                <a:cs typeface="Calibri"/>
              </a:rPr>
              <a:t>Оцінка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витрат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на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виробництво</a:t>
            </a:r>
            <a:endParaRPr sz="36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1155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15" dirty="0">
                <a:latin typeface="Calibri"/>
                <a:cs typeface="Calibri"/>
              </a:rPr>
              <a:t>Оцінка </a:t>
            </a:r>
            <a:r>
              <a:rPr sz="3600" dirty="0">
                <a:latin typeface="Calibri"/>
                <a:cs typeface="Calibri"/>
              </a:rPr>
              <a:t>разових витрат </a:t>
            </a:r>
            <a:r>
              <a:rPr sz="3600" spc="-10" dirty="0">
                <a:latin typeface="Calibri"/>
                <a:cs typeface="Calibri"/>
              </a:rPr>
              <a:t>на необхідні </a:t>
            </a:r>
            <a:r>
              <a:rPr sz="3600" dirty="0">
                <a:latin typeface="Calibri"/>
                <a:cs typeface="Calibri"/>
              </a:rPr>
              <a:t>ресурси </a:t>
            </a:r>
            <a:r>
              <a:rPr sz="3600" spc="-10" dirty="0">
                <a:latin typeface="Calibri"/>
                <a:cs typeface="Calibri"/>
              </a:rPr>
              <a:t>для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запуску </a:t>
            </a:r>
            <a:r>
              <a:rPr sz="3600" spc="-10" dirty="0">
                <a:latin typeface="Calibri"/>
                <a:cs typeface="Calibri"/>
              </a:rPr>
              <a:t>виробництва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46982" y="461899"/>
            <a:ext cx="4097654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Поточна</a:t>
            </a:r>
            <a:r>
              <a:rPr spc="-60" dirty="0"/>
              <a:t> </a:t>
            </a:r>
            <a:r>
              <a:rPr dirty="0"/>
              <a:t>ситуація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458594"/>
            <a:ext cx="6693534" cy="2202180"/>
          </a:xfrm>
          <a:prstGeom prst="rect">
            <a:avLst/>
          </a:prstGeom>
        </p:spPr>
        <p:txBody>
          <a:bodyPr vert="horz" wrap="square" lIns="0" tIns="204470" rIns="0" bIns="0" rtlCol="0">
            <a:spAutoFit/>
          </a:bodyPr>
          <a:lstStyle/>
          <a:p>
            <a:pPr marL="527685" indent="-457834">
              <a:lnSpc>
                <a:spcPct val="100000"/>
              </a:lnSpc>
              <a:spcBef>
                <a:spcPts val="1610"/>
              </a:spcBef>
              <a:buFont typeface="Arial MT"/>
              <a:buChar char="•"/>
              <a:tabLst>
                <a:tab pos="527685" algn="l"/>
                <a:tab pos="528320" algn="l"/>
              </a:tabLst>
            </a:pPr>
            <a:r>
              <a:rPr sz="3600" spc="-15" dirty="0">
                <a:latin typeface="Calibri"/>
                <a:cs typeface="Calibri"/>
              </a:rPr>
              <a:t>Що</a:t>
            </a:r>
            <a:r>
              <a:rPr sz="3600" spc="-20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вже</a:t>
            </a:r>
            <a:r>
              <a:rPr sz="3600" spc="-3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є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готового</a:t>
            </a:r>
            <a:endParaRPr sz="3600">
              <a:latin typeface="Calibri"/>
              <a:cs typeface="Calibri"/>
            </a:endParaRPr>
          </a:p>
          <a:p>
            <a:pPr marL="527685" indent="-457834">
              <a:lnSpc>
                <a:spcPct val="100000"/>
              </a:lnSpc>
              <a:spcBef>
                <a:spcPts val="1515"/>
              </a:spcBef>
              <a:buFont typeface="Arial MT"/>
              <a:buChar char="•"/>
              <a:tabLst>
                <a:tab pos="527685" algn="l"/>
                <a:tab pos="528320" algn="l"/>
              </a:tabLst>
            </a:pPr>
            <a:r>
              <a:rPr sz="3600" spc="-5" dirty="0">
                <a:latin typeface="Calibri"/>
                <a:cs typeface="Calibri"/>
              </a:rPr>
              <a:t>Над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чим саме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зараз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йде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робота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150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15" dirty="0">
                <a:latin typeface="Calibri"/>
                <a:cs typeface="Calibri"/>
              </a:rPr>
              <a:t>Що</a:t>
            </a:r>
            <a:r>
              <a:rPr sz="3600" spc="-5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планується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9309" y="304800"/>
            <a:ext cx="10524489" cy="136768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b="1"/>
              <a:t>TRL (Technology Readiness Level) – Рівень готовності технології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688340" y="1544777"/>
            <a:ext cx="10524490" cy="46748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527685" algn="l"/>
                <a:tab pos="528320" algn="l"/>
                <a:tab pos="2747645" algn="l"/>
              </a:tabLst>
            </a:pPr>
            <a:r>
              <a:rPr sz="2500" spc="-10" dirty="0">
                <a:latin typeface="Calibri"/>
                <a:cs typeface="Calibri"/>
              </a:rPr>
              <a:t>Сформульовані	</a:t>
            </a:r>
            <a:r>
              <a:rPr sz="2500" spc="-5" dirty="0">
                <a:latin typeface="Calibri"/>
                <a:cs typeface="Calibri"/>
              </a:rPr>
              <a:t>основні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принципи,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на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яких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базується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рішення</a:t>
            </a:r>
            <a:endParaRPr sz="25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500" spc="-10" dirty="0">
                <a:latin typeface="Calibri"/>
                <a:cs typeface="Calibri"/>
              </a:rPr>
              <a:t>Сформульовано технологічну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концепцію</a:t>
            </a:r>
            <a:endParaRPr sz="25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500" spc="-5" dirty="0">
                <a:latin typeface="Calibri"/>
                <a:cs typeface="Calibri"/>
              </a:rPr>
              <a:t>Експериментальні</a:t>
            </a:r>
            <a:r>
              <a:rPr sz="2500" spc="3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дослідження</a:t>
            </a:r>
            <a:r>
              <a:rPr sz="2500" spc="3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підтверджують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концепцію</a:t>
            </a:r>
            <a:endParaRPr sz="25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500" spc="-10" dirty="0">
                <a:latin typeface="Calibri"/>
                <a:cs typeface="Calibri"/>
              </a:rPr>
              <a:t>Лабораторний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прототип </a:t>
            </a:r>
            <a:r>
              <a:rPr sz="2500" spc="-15" dirty="0">
                <a:latin typeface="Calibri"/>
                <a:cs typeface="Calibri"/>
              </a:rPr>
              <a:t>підтверджує</a:t>
            </a:r>
            <a:r>
              <a:rPr sz="2500" spc="4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працездатність</a:t>
            </a:r>
            <a:r>
              <a:rPr sz="2500" spc="2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технології</a:t>
            </a:r>
            <a:endParaRPr sz="2500">
              <a:latin typeface="Calibri"/>
              <a:cs typeface="Calibri"/>
            </a:endParaRPr>
          </a:p>
          <a:p>
            <a:pPr marL="527685" marR="1111250" indent="-515620">
              <a:lnSpc>
                <a:spcPct val="80000"/>
              </a:lnSpc>
              <a:spcBef>
                <a:spcPts val="6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500" spc="-35" dirty="0">
                <a:latin typeface="Calibri"/>
                <a:cs typeface="Calibri"/>
              </a:rPr>
              <a:t>Технологія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перевірена</a:t>
            </a:r>
            <a:r>
              <a:rPr sz="2500" spc="4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на</a:t>
            </a:r>
            <a:r>
              <a:rPr sz="2500" spc="2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компонентах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або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вузлах</a:t>
            </a:r>
            <a:r>
              <a:rPr sz="2500" spc="2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у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відповідному </a:t>
            </a:r>
            <a:r>
              <a:rPr sz="2500" spc="-55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середовищі</a:t>
            </a:r>
            <a:endParaRPr sz="2500">
              <a:latin typeface="Calibri"/>
              <a:cs typeface="Calibri"/>
            </a:endParaRPr>
          </a:p>
          <a:p>
            <a:pPr marL="527685" marR="911860" indent="-515620">
              <a:lnSpc>
                <a:spcPts val="2400"/>
              </a:lnSpc>
              <a:spcBef>
                <a:spcPts val="5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500" spc="-5" dirty="0">
                <a:latin typeface="Calibri"/>
                <a:cs typeface="Calibri"/>
              </a:rPr>
              <a:t>Демонстрація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робочої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моделі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системи/підсистеми</a:t>
            </a:r>
            <a:r>
              <a:rPr sz="2500" spc="3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або</a:t>
            </a:r>
            <a:r>
              <a:rPr sz="2500" spc="-10" dirty="0">
                <a:latin typeface="Calibri"/>
                <a:cs typeface="Calibri"/>
              </a:rPr>
              <a:t> прототипу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у </a:t>
            </a:r>
            <a:r>
              <a:rPr sz="2500" spc="-55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відповідному </a:t>
            </a:r>
            <a:r>
              <a:rPr sz="2500" spc="-10" dirty="0">
                <a:latin typeface="Calibri"/>
                <a:cs typeface="Calibri"/>
              </a:rPr>
              <a:t>середовищі</a:t>
            </a:r>
            <a:endParaRPr sz="25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spcBef>
                <a:spcPts val="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500" spc="-5" dirty="0">
                <a:latin typeface="Calibri"/>
                <a:cs typeface="Calibri"/>
              </a:rPr>
              <a:t>Демонстрація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прототипу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системи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в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реальному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середовищі</a:t>
            </a:r>
            <a:endParaRPr sz="2500">
              <a:latin typeface="Calibri"/>
              <a:cs typeface="Calibri"/>
            </a:endParaRPr>
          </a:p>
          <a:p>
            <a:pPr marL="527685" marR="1170940" indent="-515620">
              <a:lnSpc>
                <a:spcPts val="2400"/>
              </a:lnSpc>
              <a:spcBef>
                <a:spcPts val="5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500" spc="-10" dirty="0">
                <a:latin typeface="Calibri"/>
                <a:cs typeface="Calibri"/>
              </a:rPr>
              <a:t>Фінальний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(промисловий)</a:t>
            </a:r>
            <a:r>
              <a:rPr sz="2500" spc="3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прототип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завершений,</a:t>
            </a:r>
            <a:r>
              <a:rPr sz="2500" spc="4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готова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технічна </a:t>
            </a:r>
            <a:r>
              <a:rPr sz="2500" spc="-55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документація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для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запуску</a:t>
            </a:r>
            <a:r>
              <a:rPr sz="2500" spc="4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виробництва</a:t>
            </a:r>
            <a:endParaRPr sz="2500">
              <a:latin typeface="Calibri"/>
              <a:cs typeface="Calibri"/>
            </a:endParaRPr>
          </a:p>
          <a:p>
            <a:pPr marL="527685" marR="5080" indent="-515620">
              <a:lnSpc>
                <a:spcPts val="2400"/>
              </a:lnSpc>
              <a:spcBef>
                <a:spcPts val="6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500" spc="-10" dirty="0">
                <a:latin typeface="Calibri"/>
                <a:cs typeface="Calibri"/>
              </a:rPr>
              <a:t>Серійний</a:t>
            </a:r>
            <a:r>
              <a:rPr sz="2500" spc="4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вироб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працює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в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реальних</a:t>
            </a:r>
            <a:r>
              <a:rPr sz="2500" spc="3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умовах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експлуатації,</a:t>
            </a:r>
            <a:r>
              <a:rPr sz="2500" spc="4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запуск</a:t>
            </a:r>
            <a:r>
              <a:rPr sz="2500" spc="3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серійного </a:t>
            </a:r>
            <a:r>
              <a:rPr sz="2500" spc="-55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виробництва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та </a:t>
            </a:r>
            <a:r>
              <a:rPr sz="2500" spc="-15" dirty="0">
                <a:latin typeface="Calibri"/>
                <a:cs typeface="Calibri"/>
              </a:rPr>
              <a:t>продажів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09369" y="461899"/>
            <a:ext cx="85705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Стан </a:t>
            </a:r>
            <a:r>
              <a:rPr dirty="0"/>
              <a:t>прав</a:t>
            </a:r>
            <a:r>
              <a:rPr spc="5" dirty="0"/>
              <a:t> </a:t>
            </a:r>
            <a:r>
              <a:rPr spc="-15" dirty="0"/>
              <a:t>інтелектуальної</a:t>
            </a:r>
            <a:r>
              <a:rPr spc="-5" dirty="0"/>
              <a:t> </a:t>
            </a:r>
            <a:r>
              <a:rPr spc="-10" dirty="0"/>
              <a:t>власності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458594"/>
            <a:ext cx="10003155" cy="2202180"/>
          </a:xfrm>
          <a:prstGeom prst="rect">
            <a:avLst/>
          </a:prstGeom>
        </p:spPr>
        <p:txBody>
          <a:bodyPr vert="horz" wrap="square" lIns="0" tIns="204470" rIns="0" bIns="0" rtlCol="0">
            <a:spAutoFit/>
          </a:bodyPr>
          <a:lstStyle/>
          <a:p>
            <a:pPr marL="527685" indent="-457834">
              <a:lnSpc>
                <a:spcPct val="100000"/>
              </a:lnSpc>
              <a:spcBef>
                <a:spcPts val="1610"/>
              </a:spcBef>
              <a:buFont typeface="Arial MT"/>
              <a:buChar char="•"/>
              <a:tabLst>
                <a:tab pos="527685" algn="l"/>
                <a:tab pos="528320" algn="l"/>
              </a:tabLst>
            </a:pPr>
            <a:r>
              <a:rPr sz="3600" spc="-15" dirty="0">
                <a:latin typeface="Calibri"/>
                <a:cs typeface="Calibri"/>
              </a:rPr>
              <a:t>Поточний</a:t>
            </a:r>
            <a:r>
              <a:rPr sz="3600" spc="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стан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захисту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інтелектуальної</a:t>
            </a:r>
            <a:r>
              <a:rPr sz="3600" spc="2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власності</a:t>
            </a:r>
            <a:endParaRPr sz="3600">
              <a:latin typeface="Calibri"/>
              <a:cs typeface="Calibri"/>
            </a:endParaRPr>
          </a:p>
          <a:p>
            <a:pPr marL="527685" indent="-457834">
              <a:lnSpc>
                <a:spcPct val="100000"/>
              </a:lnSpc>
              <a:spcBef>
                <a:spcPts val="1515"/>
              </a:spcBef>
              <a:buFont typeface="Arial MT"/>
              <a:buChar char="•"/>
              <a:tabLst>
                <a:tab pos="527685" algn="l"/>
                <a:tab pos="528320" algn="l"/>
              </a:tabLst>
            </a:pPr>
            <a:r>
              <a:rPr sz="3600" dirty="0">
                <a:latin typeface="Calibri"/>
                <a:cs typeface="Calibri"/>
              </a:rPr>
              <a:t>Чим</a:t>
            </a:r>
            <a:r>
              <a:rPr sz="3600" spc="-5" dirty="0">
                <a:latin typeface="Calibri"/>
                <a:cs typeface="Calibri"/>
              </a:rPr>
              <a:t> захищена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інтелектуальна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власність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150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20" dirty="0">
                <a:latin typeface="Calibri"/>
                <a:cs typeface="Calibri"/>
              </a:rPr>
              <a:t>Кому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належать</a:t>
            </a:r>
            <a:r>
              <a:rPr sz="3600" spc="-2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права</a:t>
            </a:r>
            <a:r>
              <a:rPr sz="3600" spc="-15" dirty="0">
                <a:latin typeface="Calibri"/>
                <a:cs typeface="Calibri"/>
              </a:rPr>
              <a:t> інтелектуальної</a:t>
            </a:r>
            <a:r>
              <a:rPr sz="3600" spc="2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власності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88340" y="1752600"/>
            <a:ext cx="10764520" cy="4142104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43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700" spc="-35" dirty="0">
                <a:latin typeface="Calibri"/>
                <a:cs typeface="Calibri"/>
              </a:rPr>
              <a:t>Технічні</a:t>
            </a:r>
            <a:r>
              <a:rPr sz="2700" spc="-15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рішення</a:t>
            </a:r>
            <a:r>
              <a:rPr sz="2700" spc="-3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складають </a:t>
            </a:r>
            <a:r>
              <a:rPr sz="2700" spc="-15" dirty="0">
                <a:latin typeface="Calibri"/>
                <a:cs typeface="Calibri"/>
              </a:rPr>
              <a:t>ноу-хау</a:t>
            </a:r>
            <a:endParaRPr sz="2700" dirty="0">
              <a:latin typeface="Calibri"/>
              <a:cs typeface="Calibri"/>
            </a:endParaRPr>
          </a:p>
          <a:p>
            <a:pPr marL="527685" marR="120650" indent="-515620">
              <a:lnSpc>
                <a:spcPts val="2920"/>
              </a:lnSpc>
              <a:spcBef>
                <a:spcPts val="69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700" spc="-10" dirty="0">
                <a:latin typeface="Calibri"/>
                <a:cs typeface="Calibri"/>
              </a:rPr>
              <a:t>Передбачається подання </a:t>
            </a:r>
            <a:r>
              <a:rPr sz="2700" dirty="0">
                <a:latin typeface="Calibri"/>
                <a:cs typeface="Calibri"/>
              </a:rPr>
              <a:t>або </a:t>
            </a:r>
            <a:r>
              <a:rPr sz="2700" spc="-10" dirty="0">
                <a:latin typeface="Calibri"/>
                <a:cs typeface="Calibri"/>
              </a:rPr>
              <a:t>подані </a:t>
            </a:r>
            <a:r>
              <a:rPr sz="2700" dirty="0">
                <a:latin typeface="Calibri"/>
                <a:cs typeface="Calibri"/>
              </a:rPr>
              <a:t>заявки на </a:t>
            </a:r>
            <a:r>
              <a:rPr sz="2700" spc="-10" dirty="0">
                <a:latin typeface="Calibri"/>
                <a:cs typeface="Calibri"/>
              </a:rPr>
              <a:t>отримання </a:t>
            </a:r>
            <a:r>
              <a:rPr sz="2700" spc="-15" dirty="0">
                <a:latin typeface="Calibri"/>
                <a:cs typeface="Calibri"/>
              </a:rPr>
              <a:t>охоронних </a:t>
            </a:r>
            <a:r>
              <a:rPr sz="2700" spc="-60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документів</a:t>
            </a:r>
            <a:r>
              <a:rPr sz="2700" spc="-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на</a:t>
            </a:r>
            <a:r>
              <a:rPr sz="2700" spc="-1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об’єкти</a:t>
            </a:r>
            <a:r>
              <a:rPr sz="2700" spc="1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промислової</a:t>
            </a:r>
            <a:r>
              <a:rPr sz="2700" spc="-15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власності</a:t>
            </a:r>
            <a:r>
              <a:rPr sz="2700" spc="-1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в</a:t>
            </a:r>
            <a:r>
              <a:rPr sz="2700" spc="-5" dirty="0">
                <a:latin typeface="Calibri"/>
                <a:cs typeface="Calibri"/>
              </a:rPr>
              <a:t> </a:t>
            </a:r>
            <a:r>
              <a:rPr sz="2700" spc="-15" dirty="0">
                <a:latin typeface="Calibri"/>
                <a:cs typeface="Calibri"/>
              </a:rPr>
              <a:t>Україні</a:t>
            </a:r>
            <a:endParaRPr sz="2700" dirty="0">
              <a:latin typeface="Calibri"/>
              <a:cs typeface="Calibri"/>
            </a:endParaRPr>
          </a:p>
          <a:p>
            <a:pPr marL="527685" marR="643890" indent="-515620">
              <a:lnSpc>
                <a:spcPts val="2920"/>
              </a:lnSpc>
              <a:spcBef>
                <a:spcPts val="64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700" spc="-5" dirty="0">
                <a:latin typeface="Calibri"/>
                <a:cs typeface="Calibri"/>
              </a:rPr>
              <a:t>Отримані та</a:t>
            </a:r>
            <a:r>
              <a:rPr sz="2700" spc="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підтримуються</a:t>
            </a:r>
            <a:r>
              <a:rPr sz="2700" spc="1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у</a:t>
            </a:r>
            <a:r>
              <a:rPr sz="2700" spc="1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силі</a:t>
            </a:r>
            <a:r>
              <a:rPr sz="2700" spc="5" dirty="0">
                <a:latin typeface="Calibri"/>
                <a:cs typeface="Calibri"/>
              </a:rPr>
              <a:t> </a:t>
            </a:r>
            <a:r>
              <a:rPr sz="2700" spc="-15" dirty="0">
                <a:latin typeface="Calibri"/>
                <a:cs typeface="Calibri"/>
              </a:rPr>
              <a:t>охоронні</a:t>
            </a:r>
            <a:r>
              <a:rPr sz="2700" spc="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документи</a:t>
            </a:r>
            <a:r>
              <a:rPr sz="2700" spc="5" dirty="0">
                <a:latin typeface="Calibri"/>
                <a:cs typeface="Calibri"/>
              </a:rPr>
              <a:t> </a:t>
            </a:r>
            <a:r>
              <a:rPr sz="2700" spc="-15" dirty="0">
                <a:latin typeface="Calibri"/>
                <a:cs typeface="Calibri"/>
              </a:rPr>
              <a:t>України</a:t>
            </a:r>
            <a:r>
              <a:rPr sz="2700" spc="1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на </a:t>
            </a:r>
            <a:r>
              <a:rPr sz="2700" spc="-59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об’єкти</a:t>
            </a:r>
            <a:r>
              <a:rPr sz="2700" spc="5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промислової</a:t>
            </a:r>
            <a:r>
              <a:rPr sz="2700" spc="-15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власності</a:t>
            </a:r>
            <a:endParaRPr sz="2700" dirty="0">
              <a:latin typeface="Calibri"/>
              <a:cs typeface="Calibri"/>
            </a:endParaRPr>
          </a:p>
          <a:p>
            <a:pPr marL="527685" marR="5080" indent="-515620">
              <a:lnSpc>
                <a:spcPct val="90000"/>
              </a:lnSpc>
              <a:spcBef>
                <a:spcPts val="6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700" spc="-10" dirty="0">
                <a:latin typeface="Calibri"/>
                <a:cs typeface="Calibri"/>
              </a:rPr>
              <a:t>Подано </a:t>
            </a:r>
            <a:r>
              <a:rPr sz="2700" spc="-15" dirty="0">
                <a:latin typeface="Calibri"/>
                <a:cs typeface="Calibri"/>
              </a:rPr>
              <a:t>міжнародну </a:t>
            </a:r>
            <a:r>
              <a:rPr sz="2700" spc="-5" dirty="0">
                <a:latin typeface="Calibri"/>
                <a:cs typeface="Calibri"/>
              </a:rPr>
              <a:t>(і) </a:t>
            </a:r>
            <a:r>
              <a:rPr sz="2700" dirty="0">
                <a:latin typeface="Calibri"/>
                <a:cs typeface="Calibri"/>
              </a:rPr>
              <a:t>заявку </a:t>
            </a:r>
            <a:r>
              <a:rPr sz="2700" spc="-5" dirty="0">
                <a:latin typeface="Calibri"/>
                <a:cs typeface="Calibri"/>
              </a:rPr>
              <a:t>(и) </a:t>
            </a:r>
            <a:r>
              <a:rPr sz="2700" dirty="0">
                <a:latin typeface="Calibri"/>
                <a:cs typeface="Calibri"/>
              </a:rPr>
              <a:t>на </a:t>
            </a:r>
            <a:r>
              <a:rPr sz="2700" spc="-10" dirty="0">
                <a:latin typeface="Calibri"/>
                <a:cs typeface="Calibri"/>
              </a:rPr>
              <a:t>отримання </a:t>
            </a:r>
            <a:r>
              <a:rPr sz="2700" spc="-5" dirty="0">
                <a:latin typeface="Calibri"/>
                <a:cs typeface="Calibri"/>
              </a:rPr>
              <a:t>патенту </a:t>
            </a:r>
            <a:r>
              <a:rPr sz="2700" dirty="0">
                <a:latin typeface="Calibri"/>
                <a:cs typeface="Calibri"/>
              </a:rPr>
              <a:t>на </a:t>
            </a:r>
            <a:r>
              <a:rPr sz="2700" spc="-5" dirty="0">
                <a:latin typeface="Calibri"/>
                <a:cs typeface="Calibri"/>
              </a:rPr>
              <a:t>винахід (за </a:t>
            </a:r>
            <a:r>
              <a:rPr sz="2700" spc="-60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системою </a:t>
            </a:r>
            <a:r>
              <a:rPr sz="2700" dirty="0">
                <a:latin typeface="Calibri"/>
                <a:cs typeface="Calibri"/>
              </a:rPr>
              <a:t>PCT </a:t>
            </a:r>
            <a:r>
              <a:rPr sz="2700" spc="-10" dirty="0">
                <a:latin typeface="Calibri"/>
                <a:cs typeface="Calibri"/>
              </a:rPr>
              <a:t>тощо); </a:t>
            </a:r>
            <a:r>
              <a:rPr sz="2700" spc="-15" dirty="0">
                <a:latin typeface="Calibri"/>
                <a:cs typeface="Calibri"/>
              </a:rPr>
              <a:t>подано </a:t>
            </a:r>
            <a:r>
              <a:rPr sz="2700" dirty="0">
                <a:latin typeface="Calibri"/>
                <a:cs typeface="Calibri"/>
              </a:rPr>
              <a:t>заявку </a:t>
            </a:r>
            <a:r>
              <a:rPr sz="2700" spc="-5" dirty="0">
                <a:latin typeface="Calibri"/>
                <a:cs typeface="Calibri"/>
              </a:rPr>
              <a:t>(и) на отримання </a:t>
            </a:r>
            <a:r>
              <a:rPr sz="2700" spc="-15" dirty="0">
                <a:latin typeface="Calibri"/>
                <a:cs typeface="Calibri"/>
              </a:rPr>
              <a:t>охоронного </a:t>
            </a:r>
            <a:r>
              <a:rPr sz="2700" spc="-10" dirty="0">
                <a:latin typeface="Calibri"/>
                <a:cs typeface="Calibri"/>
              </a:rPr>
              <a:t> документу</a:t>
            </a:r>
            <a:r>
              <a:rPr sz="2700" spc="-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в</a:t>
            </a:r>
            <a:r>
              <a:rPr sz="2700" spc="-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іноземній</a:t>
            </a:r>
            <a:r>
              <a:rPr sz="2700" spc="-15" dirty="0">
                <a:latin typeface="Calibri"/>
                <a:cs typeface="Calibri"/>
              </a:rPr>
              <a:t> (их)</a:t>
            </a:r>
            <a:r>
              <a:rPr sz="2700" spc="-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країні</a:t>
            </a:r>
            <a:r>
              <a:rPr sz="2700" spc="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(ах)</a:t>
            </a:r>
            <a:r>
              <a:rPr sz="2700" spc="-2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за </a:t>
            </a:r>
            <a:r>
              <a:rPr sz="2700" spc="-5" dirty="0">
                <a:latin typeface="Calibri"/>
                <a:cs typeface="Calibri"/>
              </a:rPr>
              <a:t>національною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процедурою</a:t>
            </a:r>
            <a:endParaRPr sz="2700" dirty="0">
              <a:latin typeface="Calibri"/>
              <a:cs typeface="Calibri"/>
            </a:endParaRPr>
          </a:p>
          <a:p>
            <a:pPr marL="527685" indent="-515620">
              <a:lnSpc>
                <a:spcPts val="3080"/>
              </a:lnSpc>
              <a:spcBef>
                <a:spcPts val="3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700" spc="-5" dirty="0">
                <a:latin typeface="Calibri"/>
                <a:cs typeface="Calibri"/>
              </a:rPr>
              <a:t>Отримано та</a:t>
            </a:r>
            <a:r>
              <a:rPr sz="2700" spc="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підтримується</a:t>
            </a:r>
            <a:r>
              <a:rPr sz="2700" spc="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у</a:t>
            </a:r>
            <a:r>
              <a:rPr sz="2700" spc="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силі </a:t>
            </a:r>
            <a:r>
              <a:rPr sz="2700" spc="-10" dirty="0">
                <a:latin typeface="Calibri"/>
                <a:cs typeface="Calibri"/>
              </a:rPr>
              <a:t>патент</a:t>
            </a:r>
            <a:r>
              <a:rPr sz="2700" spc="5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(и)</a:t>
            </a:r>
            <a:r>
              <a:rPr sz="2700" spc="-1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на</a:t>
            </a:r>
            <a:r>
              <a:rPr sz="2700" spc="5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винахід</a:t>
            </a:r>
            <a:r>
              <a:rPr sz="2700" spc="1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в</a:t>
            </a:r>
            <a:r>
              <a:rPr sz="2700" spc="-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іноземній</a:t>
            </a:r>
          </a:p>
          <a:p>
            <a:pPr marL="527685">
              <a:lnSpc>
                <a:spcPts val="3080"/>
              </a:lnSpc>
            </a:pPr>
            <a:r>
              <a:rPr sz="2700" spc="-5" dirty="0">
                <a:latin typeface="Calibri"/>
                <a:cs typeface="Calibri"/>
              </a:rPr>
              <a:t>(их)</a:t>
            </a:r>
            <a:r>
              <a:rPr sz="2700" spc="-3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країні</a:t>
            </a:r>
            <a:r>
              <a:rPr sz="2700" spc="-4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(ах)</a:t>
            </a:r>
            <a:endParaRPr sz="2700" dirty="0">
              <a:latin typeface="Calibri"/>
              <a:cs typeface="Calibri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8C0CED75-75E0-71ED-7DFF-618E4019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28601"/>
            <a:ext cx="10462260" cy="1354217"/>
          </a:xfrm>
        </p:spPr>
        <p:txBody>
          <a:bodyPr/>
          <a:lstStyle/>
          <a:p>
            <a:r>
              <a:rPr lang="uk-UA" b="1" dirty="0"/>
              <a:t>Права інтелектуальної власності</a:t>
            </a:r>
            <a:r>
              <a:rPr lang="uk-UA" dirty="0"/>
              <a:t>  </a:t>
            </a:r>
            <a:br>
              <a:rPr lang="uk-UA" dirty="0"/>
            </a:br>
            <a:r>
              <a:rPr lang="pl-PL" dirty="0"/>
              <a:t>Intellectual property rights (IPR) </a:t>
            </a:r>
            <a:endParaRPr lang="uk-U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18026" y="461899"/>
            <a:ext cx="41554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Команда</a:t>
            </a:r>
            <a:r>
              <a:rPr spc="-55" dirty="0"/>
              <a:t> </a:t>
            </a:r>
            <a:r>
              <a:rPr dirty="0"/>
              <a:t>проекту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458594"/>
            <a:ext cx="9900920" cy="2138045"/>
          </a:xfrm>
          <a:prstGeom prst="rect">
            <a:avLst/>
          </a:prstGeom>
        </p:spPr>
        <p:txBody>
          <a:bodyPr vert="horz" wrap="square" lIns="0" tIns="20447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610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30" dirty="0">
                <a:latin typeface="Calibri"/>
                <a:cs typeface="Calibri"/>
              </a:rPr>
              <a:t>Хто</a:t>
            </a:r>
            <a:r>
              <a:rPr sz="3600" spc="-2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є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в</a:t>
            </a:r>
            <a:r>
              <a:rPr sz="3600" spc="-15" dirty="0">
                <a:latin typeface="Calibri"/>
                <a:cs typeface="Calibri"/>
              </a:rPr>
              <a:t> команді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проекту</a:t>
            </a:r>
            <a:endParaRPr sz="3600">
              <a:latin typeface="Calibri"/>
              <a:cs typeface="Calibri"/>
            </a:endParaRPr>
          </a:p>
          <a:p>
            <a:pPr marL="355600" marR="5080" indent="-342900">
              <a:lnSpc>
                <a:spcPct val="114999"/>
              </a:lnSpc>
              <a:spcBef>
                <a:spcPts val="865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5" dirty="0">
                <a:latin typeface="Calibri"/>
                <a:cs typeface="Calibri"/>
              </a:rPr>
              <a:t>Як </a:t>
            </a:r>
            <a:r>
              <a:rPr sz="3600" spc="-15" dirty="0">
                <a:latin typeface="Calibri"/>
                <a:cs typeface="Calibri"/>
              </a:rPr>
              <a:t>розподілені </a:t>
            </a:r>
            <a:r>
              <a:rPr sz="3600" spc="-20" dirty="0">
                <a:latin typeface="Calibri"/>
                <a:cs typeface="Calibri"/>
              </a:rPr>
              <a:t>ролі </a:t>
            </a:r>
            <a:r>
              <a:rPr sz="3600" dirty="0">
                <a:latin typeface="Calibri"/>
                <a:cs typeface="Calibri"/>
              </a:rPr>
              <a:t>в проекті. </a:t>
            </a:r>
            <a:r>
              <a:rPr sz="3600" spc="-10" dirty="0">
                <a:latin typeface="Calibri"/>
                <a:cs typeface="Calibri"/>
              </a:rPr>
              <a:t>Бажано </a:t>
            </a:r>
            <a:r>
              <a:rPr sz="3600" dirty="0">
                <a:latin typeface="Calibri"/>
                <a:cs typeface="Calibri"/>
              </a:rPr>
              <a:t>– </a:t>
            </a:r>
            <a:r>
              <a:rPr sz="3600" spc="-10" dirty="0">
                <a:latin typeface="Calibri"/>
                <a:cs typeface="Calibri"/>
              </a:rPr>
              <a:t>Керівник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проекту,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spc="-25" dirty="0">
                <a:latin typeface="Calibri"/>
                <a:cs typeface="Calibri"/>
              </a:rPr>
              <a:t>маркетинг,</a:t>
            </a:r>
            <a:r>
              <a:rPr sz="3600" spc="1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фінанси,</a:t>
            </a:r>
            <a:r>
              <a:rPr sz="3600" spc="1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розробка рішення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2221" y="461899"/>
            <a:ext cx="40684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Потреби</a:t>
            </a:r>
            <a:r>
              <a:rPr spc="-55" dirty="0"/>
              <a:t> </a:t>
            </a:r>
            <a:r>
              <a:rPr dirty="0"/>
              <a:t>проекту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451985"/>
            <a:ext cx="7879715" cy="2096770"/>
          </a:xfrm>
          <a:prstGeom prst="rect">
            <a:avLst/>
          </a:prstGeom>
        </p:spPr>
        <p:txBody>
          <a:bodyPr vert="horz" wrap="square" lIns="0" tIns="2114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665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5" dirty="0">
                <a:latin typeface="Calibri"/>
                <a:cs typeface="Calibri"/>
              </a:rPr>
              <a:t>Інвестиції</a:t>
            </a:r>
            <a:endParaRPr sz="36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1395"/>
              </a:spcBef>
              <a:buFont typeface="Arial MT"/>
              <a:buChar char="–"/>
              <a:tabLst>
                <a:tab pos="756920" algn="l"/>
              </a:tabLst>
            </a:pPr>
            <a:r>
              <a:rPr sz="3200" spc="-5" dirty="0">
                <a:latin typeface="Calibri"/>
                <a:cs typeface="Calibri"/>
              </a:rPr>
              <a:t>На</a:t>
            </a:r>
            <a:r>
              <a:rPr sz="3200" spc="-15" dirty="0">
                <a:latin typeface="Calibri"/>
                <a:cs typeface="Calibri"/>
              </a:rPr>
              <a:t> що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саме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підуть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гроші</a:t>
            </a:r>
            <a:endParaRPr sz="32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1345"/>
              </a:spcBef>
              <a:buFont typeface="Arial MT"/>
              <a:buChar char="–"/>
              <a:tabLst>
                <a:tab pos="756920" algn="l"/>
              </a:tabLst>
            </a:pPr>
            <a:r>
              <a:rPr sz="3200" spc="-10" dirty="0">
                <a:latin typeface="Calibri"/>
                <a:cs typeface="Calibri"/>
              </a:rPr>
              <a:t>Що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пропонує</a:t>
            </a:r>
            <a:r>
              <a:rPr sz="3200" spc="-10" dirty="0">
                <a:latin typeface="Calibri"/>
                <a:cs typeface="Calibri"/>
              </a:rPr>
              <a:t> команда</a:t>
            </a:r>
            <a:r>
              <a:rPr sz="3200" dirty="0">
                <a:latin typeface="Calibri"/>
                <a:cs typeface="Calibri"/>
              </a:rPr>
              <a:t> проекту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інвестору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87317" y="461899"/>
            <a:ext cx="48152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Для</a:t>
            </a:r>
            <a:r>
              <a:rPr spc="-20" dirty="0"/>
              <a:t> </a:t>
            </a:r>
            <a:r>
              <a:rPr spc="-25" dirty="0"/>
              <a:t>кого?</a:t>
            </a:r>
            <a:r>
              <a:rPr spc="-20" dirty="0"/>
              <a:t> </a:t>
            </a:r>
            <a:r>
              <a:rPr spc="-5" dirty="0"/>
              <a:t>Для</a:t>
            </a:r>
            <a:r>
              <a:rPr spc="-10" dirty="0"/>
              <a:t> чого?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06394"/>
            <a:ext cx="6391275" cy="445833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1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Інвестори</a:t>
            </a:r>
            <a:endParaRPr sz="32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5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5" dirty="0">
                <a:latin typeface="Calibri"/>
                <a:cs typeface="Calibri"/>
              </a:rPr>
              <a:t>Пошук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інвестицій</a:t>
            </a:r>
            <a:endParaRPr sz="2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3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10" dirty="0">
                <a:latin typeface="Calibri"/>
                <a:cs typeface="Calibri"/>
              </a:rPr>
              <a:t>Акцент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на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фінанси, </a:t>
            </a:r>
            <a:r>
              <a:rPr sz="2800" spc="-10" dirty="0">
                <a:latin typeface="Calibri"/>
                <a:cs typeface="Calibri"/>
              </a:rPr>
              <a:t>ринки,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маркетинг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Партнери</a:t>
            </a:r>
            <a:endParaRPr sz="32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5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15" dirty="0">
                <a:latin typeface="Calibri"/>
                <a:cs typeface="Calibri"/>
              </a:rPr>
              <a:t>Взаємовигода</a:t>
            </a:r>
            <a:endParaRPr sz="2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3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30" dirty="0">
                <a:latin typeface="Calibri"/>
                <a:cs typeface="Calibri"/>
              </a:rPr>
              <a:t>Технологічність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Споживачі</a:t>
            </a:r>
            <a:endParaRPr sz="32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50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10" dirty="0">
                <a:latin typeface="Calibri"/>
                <a:cs typeface="Calibri"/>
              </a:rPr>
              <a:t>Споживчі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властивості</a:t>
            </a:r>
            <a:endParaRPr sz="2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40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5" dirty="0">
                <a:latin typeface="Calibri"/>
                <a:cs typeface="Calibri"/>
              </a:rPr>
              <a:t>Співвідношення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ціна-якість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04309" y="461899"/>
            <a:ext cx="418528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Візитівки</a:t>
            </a:r>
            <a:r>
              <a:rPr spc="-45" dirty="0"/>
              <a:t> </a:t>
            </a:r>
            <a:r>
              <a:rPr dirty="0"/>
              <a:t>проекту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11020"/>
            <a:ext cx="5438140" cy="295211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Назва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проекту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Профіль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діяльності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проекту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ДУЖЕ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короткий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опис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проекту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Сайт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проекту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Соціальні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мережі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проекту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40502" y="461899"/>
            <a:ext cx="110998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Сайт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37157"/>
            <a:ext cx="6584315" cy="4141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Calibri"/>
                <a:cs typeface="Calibri"/>
              </a:rPr>
              <a:t>Ідея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проекту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Calibri"/>
                <a:cs typeface="Calibri"/>
              </a:rPr>
              <a:t>Відомості</a:t>
            </a:r>
            <a:r>
              <a:rPr sz="2700" spc="-2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про</a:t>
            </a:r>
            <a:r>
              <a:rPr sz="2700" spc="-2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проект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latin typeface="Calibri"/>
                <a:cs typeface="Calibri"/>
              </a:rPr>
              <a:t>Кейси </a:t>
            </a:r>
            <a:r>
              <a:rPr sz="2700" spc="-5" dirty="0">
                <a:latin typeface="Calibri"/>
                <a:cs typeface="Calibri"/>
              </a:rPr>
              <a:t>споживачів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–</a:t>
            </a:r>
            <a:r>
              <a:rPr sz="2700" spc="1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Для</a:t>
            </a:r>
            <a:r>
              <a:rPr sz="2700" spc="-25" dirty="0">
                <a:latin typeface="Calibri"/>
                <a:cs typeface="Calibri"/>
              </a:rPr>
              <a:t> </a:t>
            </a:r>
            <a:r>
              <a:rPr sz="2700" spc="-20" dirty="0">
                <a:latin typeface="Calibri"/>
                <a:cs typeface="Calibri"/>
              </a:rPr>
              <a:t>кого?</a:t>
            </a:r>
            <a:r>
              <a:rPr sz="270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Для</a:t>
            </a:r>
            <a:r>
              <a:rPr sz="2700" spc="-2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чого?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700" spc="-15" dirty="0">
                <a:latin typeface="Calibri"/>
                <a:cs typeface="Calibri"/>
              </a:rPr>
              <a:t>Маркетингові</a:t>
            </a:r>
            <a:r>
              <a:rPr sz="2700" spc="-10" dirty="0">
                <a:latin typeface="Calibri"/>
                <a:cs typeface="Calibri"/>
              </a:rPr>
              <a:t> дослідження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Calibri"/>
                <a:cs typeface="Calibri"/>
              </a:rPr>
              <a:t>Обґрунтування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700" spc="-35" dirty="0">
                <a:latin typeface="Calibri"/>
                <a:cs typeface="Calibri"/>
              </a:rPr>
              <a:t>Технічні</a:t>
            </a:r>
            <a:r>
              <a:rPr sz="2700" spc="-5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дані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700" spc="-30" dirty="0">
                <a:latin typeface="Calibri"/>
                <a:cs typeface="Calibri"/>
              </a:rPr>
              <a:t>Географія</a:t>
            </a:r>
            <a:r>
              <a:rPr sz="2700" spc="-25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споживачів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і</a:t>
            </a:r>
            <a:r>
              <a:rPr sz="2700" spc="-1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(або)</a:t>
            </a:r>
            <a:r>
              <a:rPr sz="2700" spc="-25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збуту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latin typeface="Calibri"/>
                <a:cs typeface="Calibri"/>
              </a:rPr>
              <a:t>Дослідження</a:t>
            </a:r>
            <a:r>
              <a:rPr sz="2700" spc="-2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попиту</a:t>
            </a:r>
            <a:r>
              <a:rPr sz="2700" spc="-5" dirty="0">
                <a:latin typeface="Calibri"/>
                <a:cs typeface="Calibri"/>
              </a:rPr>
              <a:t> та </a:t>
            </a:r>
            <a:r>
              <a:rPr sz="2700" spc="-10" dirty="0">
                <a:latin typeface="Calibri"/>
                <a:cs typeface="Calibri"/>
              </a:rPr>
              <a:t>потреб</a:t>
            </a:r>
            <a:r>
              <a:rPr sz="2700" spc="-2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споживачів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latin typeface="Calibri"/>
                <a:cs typeface="Calibri"/>
              </a:rPr>
              <a:t>Передзамовлення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Calibri"/>
                <a:cs typeface="Calibri"/>
              </a:rPr>
              <a:t>Зв'язок</a:t>
            </a:r>
            <a:r>
              <a:rPr sz="2700" spc="-35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зі</a:t>
            </a:r>
            <a:r>
              <a:rPr sz="2700" spc="-20" dirty="0">
                <a:latin typeface="Calibri"/>
                <a:cs typeface="Calibri"/>
              </a:rPr>
              <a:t> </a:t>
            </a:r>
            <a:r>
              <a:rPr sz="2700" spc="-5" dirty="0">
                <a:latin typeface="Calibri"/>
                <a:cs typeface="Calibri"/>
              </a:rPr>
              <a:t>споживачами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87317" y="461899"/>
            <a:ext cx="48152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Для</a:t>
            </a:r>
            <a:r>
              <a:rPr spc="-20" dirty="0"/>
              <a:t> </a:t>
            </a:r>
            <a:r>
              <a:rPr spc="-25" dirty="0"/>
              <a:t>кого?</a:t>
            </a:r>
            <a:r>
              <a:rPr spc="-20" dirty="0"/>
              <a:t> </a:t>
            </a:r>
            <a:r>
              <a:rPr spc="-5" dirty="0"/>
              <a:t>Для</a:t>
            </a:r>
            <a:r>
              <a:rPr spc="-10" dirty="0"/>
              <a:t> чого?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06394"/>
            <a:ext cx="6391275" cy="445833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1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Інвестори</a:t>
            </a:r>
            <a:endParaRPr sz="32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5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5" dirty="0">
                <a:latin typeface="Calibri"/>
                <a:cs typeface="Calibri"/>
              </a:rPr>
              <a:t>Пошук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інвестицій</a:t>
            </a:r>
            <a:endParaRPr sz="2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3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10" dirty="0">
                <a:latin typeface="Calibri"/>
                <a:cs typeface="Calibri"/>
              </a:rPr>
              <a:t>Акцент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на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фінанси, </a:t>
            </a:r>
            <a:r>
              <a:rPr sz="2800" spc="-10" dirty="0">
                <a:latin typeface="Calibri"/>
                <a:cs typeface="Calibri"/>
              </a:rPr>
              <a:t>ринки,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маркетинг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Партнери</a:t>
            </a:r>
            <a:endParaRPr sz="32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5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15" dirty="0">
                <a:latin typeface="Calibri"/>
                <a:cs typeface="Calibri"/>
              </a:rPr>
              <a:t>Взаємовигода</a:t>
            </a:r>
            <a:endParaRPr sz="2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3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30" dirty="0">
                <a:latin typeface="Calibri"/>
                <a:cs typeface="Calibri"/>
              </a:rPr>
              <a:t>Технологічність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Споживачі</a:t>
            </a:r>
            <a:endParaRPr sz="32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50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10" dirty="0">
                <a:latin typeface="Calibri"/>
                <a:cs typeface="Calibri"/>
              </a:rPr>
              <a:t>Споживчі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властивості</a:t>
            </a:r>
            <a:endParaRPr sz="2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40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5" dirty="0">
                <a:latin typeface="Calibri"/>
                <a:cs typeface="Calibri"/>
              </a:rPr>
              <a:t>Співвідношення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ціна-якість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6202" y="461899"/>
            <a:ext cx="133985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Ві</a:t>
            </a:r>
            <a:r>
              <a:rPr spc="-35" dirty="0"/>
              <a:t>д</a:t>
            </a:r>
            <a:r>
              <a:rPr dirty="0"/>
              <a:t>ео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11020"/>
            <a:ext cx="8454390" cy="236664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Демонстрація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зовнішнього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вигляду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Демонстрація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принципу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дії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Демонстрація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виконання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першорядної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функції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Демонстрація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взаємодії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 іншими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рішеннями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02076" y="461899"/>
            <a:ext cx="63861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Прототип,</a:t>
            </a:r>
            <a:r>
              <a:rPr spc="-40" dirty="0"/>
              <a:t> </a:t>
            </a:r>
            <a:r>
              <a:rPr spc="-15" dirty="0"/>
              <a:t>корисна</a:t>
            </a:r>
            <a:r>
              <a:rPr spc="-25" dirty="0"/>
              <a:t> </a:t>
            </a:r>
            <a:r>
              <a:rPr spc="-40" dirty="0"/>
              <a:t>модель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11020"/>
            <a:ext cx="8206105" cy="353758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Демонстрація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принципу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дії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Виконання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корисної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функції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Надання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споживачам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почуттів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Демонстрація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дизайну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Демонстрація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складових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рішення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Демонстрація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взаємодії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іншими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рішеннями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07685" y="461899"/>
            <a:ext cx="1974214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</a:t>
            </a:r>
            <a:r>
              <a:rPr spc="-5" dirty="0"/>
              <a:t>R-</a:t>
            </a:r>
            <a:r>
              <a:rPr spc="-40" dirty="0"/>
              <a:t>c</a:t>
            </a:r>
            <a:r>
              <a:rPr spc="-5" dirty="0"/>
              <a:t>ode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97040" y="2586227"/>
            <a:ext cx="2750820" cy="275082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32200" y="1515743"/>
            <a:ext cx="3396547" cy="5046576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18609" y="461899"/>
            <a:ext cx="39585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Різні</a:t>
            </a:r>
            <a:r>
              <a:rPr spc="-65" dirty="0"/>
              <a:t> </a:t>
            </a:r>
            <a:r>
              <a:rPr dirty="0"/>
              <a:t>презентації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61288" y="1921764"/>
            <a:ext cx="5268467" cy="393954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02552" y="1921764"/>
            <a:ext cx="5250179" cy="393954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95878" y="461899"/>
            <a:ext cx="49999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Робимо</a:t>
            </a:r>
            <a:r>
              <a:rPr spc="-55" dirty="0"/>
              <a:t> </a:t>
            </a:r>
            <a:r>
              <a:rPr dirty="0"/>
              <a:t>презентацію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58493"/>
            <a:ext cx="10109200" cy="417258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5080" indent="-342900">
              <a:lnSpc>
                <a:spcPts val="3460"/>
              </a:lnSpc>
              <a:spcBef>
                <a:spcPts val="53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Для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кого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(навіщо</a:t>
            </a:r>
            <a:r>
              <a:rPr sz="3200" dirty="0">
                <a:latin typeface="Calibri"/>
                <a:cs typeface="Calibri"/>
              </a:rPr>
              <a:t> наше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рішення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потрібно?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яку</a:t>
            </a:r>
            <a:r>
              <a:rPr sz="3200" spc="-15" dirty="0">
                <a:latin typeface="Calibri"/>
                <a:cs typeface="Calibri"/>
              </a:rPr>
              <a:t> проблему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вирішує?)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4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Для</a:t>
            </a:r>
            <a:r>
              <a:rPr sz="3200" spc="-10" dirty="0">
                <a:latin typeface="Calibri"/>
                <a:cs typeface="Calibri"/>
              </a:rPr>
              <a:t> чого</a:t>
            </a:r>
            <a:r>
              <a:rPr sz="3200" spc="-15" dirty="0">
                <a:latin typeface="Calibri"/>
                <a:cs typeface="Calibri"/>
              </a:rPr>
              <a:t> (що </a:t>
            </a:r>
            <a:r>
              <a:rPr sz="3200" spc="5" dirty="0">
                <a:latin typeface="Calibri"/>
                <a:cs typeface="Calibri"/>
              </a:rPr>
              <a:t>має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бути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результатом)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Що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має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бути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презентації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4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Чого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презентації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не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має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бути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Структура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презентації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9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Час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презентації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та</a:t>
            </a:r>
            <a:r>
              <a:rPr sz="3200" spc="-15" dirty="0">
                <a:latin typeface="Calibri"/>
                <a:cs typeface="Calibri"/>
              </a:rPr>
              <a:t> розподіл </a:t>
            </a:r>
            <a:r>
              <a:rPr sz="3200" dirty="0">
                <a:latin typeface="Calibri"/>
                <a:cs typeface="Calibri"/>
              </a:rPr>
              <a:t>часу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4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20" dirty="0">
                <a:latin typeface="Calibri"/>
                <a:cs typeface="Calibri"/>
              </a:rPr>
              <a:t>Додаткові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матеріали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62905" y="461899"/>
            <a:ext cx="226631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За</a:t>
            </a:r>
            <a:r>
              <a:rPr spc="-30" dirty="0"/>
              <a:t>в</a:t>
            </a:r>
            <a:r>
              <a:rPr spc="-5" dirty="0"/>
              <a:t>дання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58493"/>
            <a:ext cx="10550525" cy="427672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527685" marR="5080" indent="-515620">
              <a:lnSpc>
                <a:spcPts val="3460"/>
              </a:lnSpc>
              <a:spcBef>
                <a:spcPts val="53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dirty="0">
                <a:latin typeface="Calibri"/>
                <a:cs typeface="Calibri"/>
              </a:rPr>
              <a:t>Зробити письмову презентацію </a:t>
            </a:r>
            <a:r>
              <a:rPr sz="3200" spc="-10" dirty="0">
                <a:latin typeface="Calibri"/>
                <a:cs typeface="Calibri"/>
              </a:rPr>
              <a:t>власного проекту. </a:t>
            </a:r>
            <a:r>
              <a:rPr sz="3200" spc="-5" dirty="0">
                <a:latin typeface="Calibri"/>
                <a:cs typeface="Calibri"/>
              </a:rPr>
              <a:t>Чотири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пункти</a:t>
            </a:r>
            <a:endParaRPr sz="3200">
              <a:latin typeface="Calibri"/>
              <a:cs typeface="Calibri"/>
            </a:endParaRPr>
          </a:p>
          <a:p>
            <a:pPr marL="927100" lvl="1" indent="-514350">
              <a:lnSpc>
                <a:spcPct val="100000"/>
              </a:lnSpc>
              <a:spcBef>
                <a:spcPts val="300"/>
              </a:spcBef>
              <a:buAutoNum type="alphaLcPeriod"/>
              <a:tabLst>
                <a:tab pos="927100" algn="l"/>
                <a:tab pos="927735" algn="l"/>
              </a:tabLst>
            </a:pPr>
            <a:r>
              <a:rPr sz="2800" spc="-5" dirty="0">
                <a:latin typeface="Calibri"/>
                <a:cs typeface="Calibri"/>
              </a:rPr>
              <a:t>Назва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проекту</a:t>
            </a:r>
            <a:endParaRPr sz="2800">
              <a:latin typeface="Calibri"/>
              <a:cs typeface="Calibri"/>
            </a:endParaRPr>
          </a:p>
          <a:p>
            <a:pPr marL="927100" lvl="1" indent="-514350">
              <a:lnSpc>
                <a:spcPct val="100000"/>
              </a:lnSpc>
              <a:spcBef>
                <a:spcPts val="340"/>
              </a:spcBef>
              <a:buAutoNum type="alphaLcPeriod"/>
              <a:tabLst>
                <a:tab pos="927100" algn="l"/>
                <a:tab pos="927735" algn="l"/>
              </a:tabLst>
            </a:pPr>
            <a:r>
              <a:rPr sz="2800" spc="-20" dirty="0">
                <a:latin typeface="Calibri"/>
                <a:cs typeface="Calibri"/>
              </a:rPr>
              <a:t>Що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є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продуктом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проекту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(товар,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послуга,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комплекс,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технологія)</a:t>
            </a:r>
            <a:endParaRPr sz="2800">
              <a:latin typeface="Calibri"/>
              <a:cs typeface="Calibri"/>
            </a:endParaRPr>
          </a:p>
          <a:p>
            <a:pPr marL="927100" lvl="1" indent="-514350">
              <a:lnSpc>
                <a:spcPct val="100000"/>
              </a:lnSpc>
              <a:spcBef>
                <a:spcPts val="335"/>
              </a:spcBef>
              <a:buAutoNum type="alphaLcPeriod"/>
              <a:tabLst>
                <a:tab pos="927100" algn="l"/>
                <a:tab pos="927735" algn="l"/>
              </a:tabLst>
            </a:pPr>
            <a:r>
              <a:rPr sz="2800" spc="-30" dirty="0">
                <a:latin typeface="Calibri"/>
                <a:cs typeface="Calibri"/>
              </a:rPr>
              <a:t>Хто</a:t>
            </a:r>
            <a:r>
              <a:rPr sz="2800" spc="-5" dirty="0">
                <a:latin typeface="Calibri"/>
                <a:cs typeface="Calibri"/>
              </a:rPr>
              <a:t> є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споживачем</a:t>
            </a:r>
            <a:endParaRPr sz="2800">
              <a:latin typeface="Calibri"/>
              <a:cs typeface="Calibri"/>
            </a:endParaRPr>
          </a:p>
          <a:p>
            <a:pPr marL="927100" lvl="1" indent="-514350">
              <a:lnSpc>
                <a:spcPct val="100000"/>
              </a:lnSpc>
              <a:spcBef>
                <a:spcPts val="335"/>
              </a:spcBef>
              <a:buAutoNum type="alphaLcPeriod"/>
              <a:tabLst>
                <a:tab pos="927100" algn="l"/>
                <a:tab pos="927735" algn="l"/>
              </a:tabLst>
            </a:pPr>
            <a:r>
              <a:rPr sz="2800" spc="-15" dirty="0">
                <a:latin typeface="Calibri"/>
                <a:cs typeface="Calibri"/>
              </a:rPr>
              <a:t>Короткий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опис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проекту</a:t>
            </a:r>
            <a:endParaRPr sz="2800">
              <a:latin typeface="Calibri"/>
              <a:cs typeface="Calibri"/>
            </a:endParaRPr>
          </a:p>
          <a:p>
            <a:pPr marL="413384">
              <a:lnSpc>
                <a:spcPct val="100000"/>
              </a:lnSpc>
              <a:spcBef>
                <a:spcPts val="340"/>
              </a:spcBef>
            </a:pPr>
            <a:r>
              <a:rPr sz="2800" b="1" spc="-15" dirty="0">
                <a:latin typeface="Calibri"/>
                <a:cs typeface="Calibri"/>
              </a:rPr>
              <a:t>Обмеження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– 170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слів</a:t>
            </a:r>
            <a:endParaRPr sz="2800">
              <a:latin typeface="Calibri"/>
              <a:cs typeface="Calibri"/>
            </a:endParaRPr>
          </a:p>
          <a:p>
            <a:pPr marL="527685" indent="-515620">
              <a:lnSpc>
                <a:spcPts val="3650"/>
              </a:lnSpc>
              <a:spcBef>
                <a:spcPts val="370"/>
              </a:spcBef>
              <a:buAutoNum type="arabicPeriod" startAt="2"/>
              <a:tabLst>
                <a:tab pos="527685" algn="l"/>
                <a:tab pos="528320" algn="l"/>
              </a:tabLst>
            </a:pPr>
            <a:r>
              <a:rPr sz="3200" spc="-5" dirty="0">
                <a:latin typeface="Calibri"/>
                <a:cs typeface="Calibri"/>
              </a:rPr>
              <a:t>На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основі</a:t>
            </a:r>
            <a:r>
              <a:rPr sz="3200" dirty="0">
                <a:latin typeface="Calibri"/>
                <a:cs typeface="Calibri"/>
              </a:rPr>
              <a:t> цієї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презентації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зробити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коротку</a:t>
            </a:r>
            <a:endParaRPr sz="3200">
              <a:latin typeface="Calibri"/>
              <a:cs typeface="Calibri"/>
            </a:endParaRPr>
          </a:p>
          <a:p>
            <a:pPr marL="527685">
              <a:lnSpc>
                <a:spcPts val="3650"/>
              </a:lnSpc>
            </a:pPr>
            <a:r>
              <a:rPr sz="3200" dirty="0">
                <a:latin typeface="Calibri"/>
                <a:cs typeface="Calibri"/>
              </a:rPr>
              <a:t>відеопрезентацію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власного </a:t>
            </a:r>
            <a:r>
              <a:rPr sz="3200" dirty="0">
                <a:latin typeface="Calibri"/>
                <a:cs typeface="Calibri"/>
              </a:rPr>
              <a:t>проекту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(40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секунд)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 err="1"/>
              <a:t>Що</a:t>
            </a:r>
            <a:r>
              <a:rPr spc="-35" dirty="0"/>
              <a:t> </a:t>
            </a:r>
            <a:r>
              <a:rPr spc="-10"/>
              <a:t>потрібно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688340" y="1556543"/>
            <a:ext cx="9890760" cy="472821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27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Інформація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</a:t>
            </a:r>
            <a:endParaRPr sz="20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155"/>
              </a:spcBef>
              <a:buAutoNum type="alphaLcPeriod"/>
              <a:tabLst>
                <a:tab pos="756920" algn="l"/>
              </a:tabLst>
            </a:pPr>
            <a:r>
              <a:rPr sz="1800" spc="-5" dirty="0">
                <a:latin typeface="Calibri"/>
                <a:cs typeface="Calibri"/>
              </a:rPr>
              <a:t>Назва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проекту</a:t>
            </a:r>
            <a:endParaRPr sz="1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155"/>
              </a:spcBef>
              <a:buAutoNum type="alphaLcPeriod"/>
              <a:tabLst>
                <a:tab pos="756920" algn="l"/>
              </a:tabLst>
            </a:pPr>
            <a:r>
              <a:rPr sz="1800" spc="-5" dirty="0">
                <a:latin typeface="Calibri"/>
                <a:cs typeface="Calibri"/>
              </a:rPr>
              <a:t>Зміст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проекту</a:t>
            </a:r>
            <a:endParaRPr sz="1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160"/>
              </a:spcBef>
              <a:buAutoNum type="alphaLcPeriod"/>
              <a:tabLst>
                <a:tab pos="756285" algn="l"/>
                <a:tab pos="756920" algn="l"/>
              </a:tabLst>
            </a:pPr>
            <a:r>
              <a:rPr sz="1800" spc="-5" dirty="0">
                <a:latin typeface="Calibri"/>
                <a:cs typeface="Calibri"/>
              </a:rPr>
              <a:t>Стан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проекту</a:t>
            </a:r>
            <a:endParaRPr sz="1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140"/>
              </a:spcBef>
              <a:buAutoNum type="alphaLcPeriod"/>
              <a:tabLst>
                <a:tab pos="756920" algn="l"/>
              </a:tabLst>
            </a:pPr>
            <a:r>
              <a:rPr sz="1800" spc="-5" dirty="0">
                <a:latin typeface="Calibri"/>
                <a:cs typeface="Calibri"/>
              </a:rPr>
              <a:t>Потреби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проекту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0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2000" spc="-5" dirty="0">
                <a:latin typeface="Calibri"/>
                <a:cs typeface="Calibri"/>
              </a:rPr>
              <a:t>Контактна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особа,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телефони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для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зв'язку,</a:t>
            </a:r>
            <a:r>
              <a:rPr sz="2000" spc="-10" dirty="0">
                <a:latin typeface="Calibri"/>
                <a:cs typeface="Calibri"/>
              </a:rPr>
              <a:t> електронна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пошта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70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2000" spc="-5" dirty="0">
                <a:latin typeface="Calibri"/>
                <a:cs typeface="Calibri"/>
              </a:rPr>
              <a:t>Команда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проекту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70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2000" spc="-5" dirty="0">
                <a:latin typeface="Calibri"/>
                <a:cs typeface="Calibri"/>
              </a:rPr>
              <a:t>Місто,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де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базується</a:t>
            </a:r>
            <a:r>
              <a:rPr sz="2000" spc="-10" dirty="0">
                <a:latin typeface="Calibri"/>
                <a:cs typeface="Calibri"/>
              </a:rPr>
              <a:t> команда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проекту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70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2000" spc="-5" dirty="0">
                <a:latin typeface="Calibri"/>
                <a:cs typeface="Calibri"/>
              </a:rPr>
              <a:t>Організація,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від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якої поданий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2000" spc="-10" dirty="0">
                <a:latin typeface="Calibri"/>
                <a:cs typeface="Calibri"/>
              </a:rPr>
              <a:t>Кому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належить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інтелектуальна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власність на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результати </a:t>
            </a:r>
            <a:r>
              <a:rPr sz="2000" dirty="0">
                <a:latin typeface="Calibri"/>
                <a:cs typeface="Calibri"/>
              </a:rPr>
              <a:t>проекту</a:t>
            </a: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ts val="2090"/>
              </a:lnSpc>
              <a:spcBef>
                <a:spcPts val="500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2000" dirty="0">
                <a:latin typeface="Calibri"/>
                <a:cs typeface="Calibri"/>
              </a:rPr>
              <a:t>Заява </a:t>
            </a:r>
            <a:r>
              <a:rPr sz="2000" spc="-10" dirty="0">
                <a:latin typeface="Calibri"/>
                <a:cs typeface="Calibri"/>
              </a:rPr>
              <a:t>контактної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особи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вільній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формі,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що</a:t>
            </a:r>
            <a:r>
              <a:rPr sz="2000" dirty="0">
                <a:latin typeface="Calibri"/>
                <a:cs typeface="Calibri"/>
              </a:rPr>
              <a:t> вона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діє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від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імені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власників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інтелектуальної </a:t>
            </a:r>
            <a:r>
              <a:rPr sz="2000" spc="-434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власності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50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2000" spc="-15" dirty="0">
                <a:latin typeface="Calibri"/>
                <a:cs typeface="Calibri"/>
              </a:rPr>
              <a:t>Фото </a:t>
            </a:r>
            <a:r>
              <a:rPr sz="2000" spc="-5" dirty="0">
                <a:latin typeface="Calibri"/>
                <a:cs typeface="Calibri"/>
              </a:rPr>
              <a:t>рішення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(якщо </a:t>
            </a:r>
            <a:r>
              <a:rPr sz="2000" dirty="0">
                <a:latin typeface="Calibri"/>
                <a:cs typeface="Calibri"/>
              </a:rPr>
              <a:t>є) в високій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якості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2000" spc="-10" dirty="0">
                <a:latin typeface="Calibri"/>
                <a:cs typeface="Calibri"/>
              </a:rPr>
              <a:t>Фото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команди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високій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якості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70"/>
              </a:spcBef>
              <a:buAutoNum type="arabicPeriod"/>
              <a:tabLst>
                <a:tab pos="355600" algn="l"/>
              </a:tabLst>
            </a:pPr>
            <a:r>
              <a:rPr sz="2000" spc="-5" dirty="0">
                <a:latin typeface="Calibri"/>
                <a:cs typeface="Calibri"/>
              </a:rPr>
              <a:t>Інтернет-посилання</a:t>
            </a:r>
            <a:r>
              <a:rPr sz="2000" dirty="0">
                <a:latin typeface="Calibri"/>
                <a:cs typeface="Calibri"/>
              </a:rPr>
              <a:t> на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відео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або</a:t>
            </a:r>
            <a:r>
              <a:rPr sz="2000" spc="-5" dirty="0">
                <a:latin typeface="Calibri"/>
                <a:cs typeface="Calibri"/>
              </a:rPr>
              <a:t> інші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додаткові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матеріали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56741" y="1405382"/>
            <a:ext cx="10998200" cy="5191760"/>
            <a:chOff x="856741" y="1405382"/>
            <a:chExt cx="10998200" cy="5191760"/>
          </a:xfrm>
        </p:grpSpPr>
        <p:sp>
          <p:nvSpPr>
            <p:cNvPr id="3" name="object 3"/>
            <p:cNvSpPr/>
            <p:nvPr/>
          </p:nvSpPr>
          <p:spPr>
            <a:xfrm>
              <a:off x="869441" y="1418082"/>
              <a:ext cx="10972800" cy="5166360"/>
            </a:xfrm>
            <a:custGeom>
              <a:avLst/>
              <a:gdLst/>
              <a:ahLst/>
              <a:cxnLst/>
              <a:rect l="l" t="t" r="r" b="b"/>
              <a:pathLst>
                <a:path w="10972800" h="5166359">
                  <a:moveTo>
                    <a:pt x="10972800" y="0"/>
                  </a:moveTo>
                  <a:lnTo>
                    <a:pt x="0" y="0"/>
                  </a:lnTo>
                  <a:lnTo>
                    <a:pt x="0" y="5166360"/>
                  </a:lnTo>
                  <a:lnTo>
                    <a:pt x="10972800" y="5166360"/>
                  </a:lnTo>
                  <a:lnTo>
                    <a:pt x="1097280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69441" y="1418082"/>
              <a:ext cx="10972800" cy="5166360"/>
            </a:xfrm>
            <a:custGeom>
              <a:avLst/>
              <a:gdLst/>
              <a:ahLst/>
              <a:cxnLst/>
              <a:rect l="l" t="t" r="r" b="b"/>
              <a:pathLst>
                <a:path w="10972800" h="5166359">
                  <a:moveTo>
                    <a:pt x="0" y="5166360"/>
                  </a:moveTo>
                  <a:lnTo>
                    <a:pt x="10972800" y="5166360"/>
                  </a:lnTo>
                  <a:lnTo>
                    <a:pt x="10972800" y="0"/>
                  </a:lnTo>
                  <a:lnTo>
                    <a:pt x="0" y="0"/>
                  </a:lnTo>
                  <a:lnTo>
                    <a:pt x="0" y="5166360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230751" y="461899"/>
            <a:ext cx="399097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5" dirty="0"/>
              <a:t>Титульний</a:t>
            </a:r>
            <a:r>
              <a:rPr spc="-60" dirty="0"/>
              <a:t> </a:t>
            </a:r>
            <a:r>
              <a:rPr spc="-5" dirty="0"/>
              <a:t>слайд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833365" y="3144088"/>
            <a:ext cx="250444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Calibri"/>
                <a:cs typeface="Calibri"/>
              </a:rPr>
              <a:t>Назва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проекту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553193" y="1966086"/>
            <a:ext cx="10864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№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проекту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23452" y="5628843"/>
            <a:ext cx="253238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Прізвище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Ім'я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доповідача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61489" y="1964563"/>
            <a:ext cx="17856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Лого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(якщо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треба)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80382" y="461899"/>
            <a:ext cx="303403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Ідея</a:t>
            </a:r>
            <a:r>
              <a:rPr spc="-75" dirty="0"/>
              <a:t> </a:t>
            </a:r>
            <a:r>
              <a:rPr dirty="0"/>
              <a:t>проекту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458594"/>
            <a:ext cx="7871459" cy="1506855"/>
          </a:xfrm>
          <a:prstGeom prst="rect">
            <a:avLst/>
          </a:prstGeom>
        </p:spPr>
        <p:txBody>
          <a:bodyPr vert="horz" wrap="square" lIns="0" tIns="20447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610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60" dirty="0">
                <a:latin typeface="Calibri"/>
                <a:cs typeface="Calibri"/>
              </a:rPr>
              <a:t>Товар,</a:t>
            </a:r>
            <a:r>
              <a:rPr sz="3600" spc="-2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сервіс,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комплекс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або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технологія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515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15" dirty="0">
                <a:latin typeface="Calibri"/>
                <a:cs typeface="Calibri"/>
              </a:rPr>
              <a:t>Що</a:t>
            </a:r>
            <a:r>
              <a:rPr sz="3600" spc="-3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саме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інноваційне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65045" y="461899"/>
            <a:ext cx="76600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Опис</a:t>
            </a:r>
            <a:r>
              <a:rPr spc="-20" dirty="0"/>
              <a:t> </a:t>
            </a:r>
            <a:r>
              <a:rPr spc="-15" dirty="0"/>
              <a:t>проблеми</a:t>
            </a:r>
            <a:r>
              <a:rPr spc="-30" dirty="0"/>
              <a:t> </a:t>
            </a:r>
            <a:r>
              <a:rPr dirty="0"/>
              <a:t>або</a:t>
            </a:r>
            <a:r>
              <a:rPr spc="-5" dirty="0"/>
              <a:t> можливості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458594"/>
            <a:ext cx="10569575" cy="2873375"/>
          </a:xfrm>
          <a:prstGeom prst="rect">
            <a:avLst/>
          </a:prstGeom>
        </p:spPr>
        <p:txBody>
          <a:bodyPr vert="horz" wrap="square" lIns="0" tIns="20447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610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5" dirty="0">
                <a:latin typeface="Calibri"/>
                <a:cs typeface="Calibri"/>
              </a:rPr>
              <a:t>Споживацький</a:t>
            </a:r>
            <a:r>
              <a:rPr sz="3600" spc="-2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сегмент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515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dirty="0">
                <a:latin typeface="Calibri"/>
                <a:cs typeface="Calibri"/>
              </a:rPr>
              <a:t>В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чому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полягає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проблема</a:t>
            </a:r>
            <a:r>
              <a:rPr sz="3600" spc="-5" dirty="0">
                <a:latin typeface="Calibri"/>
                <a:cs typeface="Calibri"/>
              </a:rPr>
              <a:t> споживачів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510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5" dirty="0">
                <a:latin typeface="Calibri"/>
                <a:cs typeface="Calibri"/>
              </a:rPr>
              <a:t>Чому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споживачів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не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задовольняють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існуючі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рішення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08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Які </a:t>
            </a:r>
            <a:r>
              <a:rPr sz="3200" dirty="0">
                <a:latin typeface="Calibri"/>
                <a:cs typeface="Calibri"/>
              </a:rPr>
              <a:t>можливості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можуть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бути </a:t>
            </a:r>
            <a:r>
              <a:rPr sz="3200" spc="-5" dirty="0">
                <a:latin typeface="Calibri"/>
                <a:cs typeface="Calibri"/>
              </a:rPr>
              <a:t>цікавими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для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споживачів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00065" y="461899"/>
            <a:ext cx="19919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Рішення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458594"/>
            <a:ext cx="5695315" cy="1506855"/>
          </a:xfrm>
          <a:prstGeom prst="rect">
            <a:avLst/>
          </a:prstGeom>
        </p:spPr>
        <p:txBody>
          <a:bodyPr vert="horz" wrap="square" lIns="0" tIns="20447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610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15" dirty="0">
                <a:latin typeface="Calibri"/>
                <a:cs typeface="Calibri"/>
              </a:rPr>
              <a:t>Що</a:t>
            </a:r>
            <a:r>
              <a:rPr sz="3600" spc="-3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є</a:t>
            </a:r>
            <a:r>
              <a:rPr sz="3600" spc="-2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рішенням </a:t>
            </a:r>
            <a:r>
              <a:rPr sz="3600" spc="-15" dirty="0">
                <a:latin typeface="Calibri"/>
                <a:cs typeface="Calibri"/>
              </a:rPr>
              <a:t>проблеми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515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dirty="0">
                <a:latin typeface="Calibri"/>
                <a:cs typeface="Calibri"/>
              </a:rPr>
              <a:t>З</a:t>
            </a:r>
            <a:r>
              <a:rPr sz="3600" spc="-4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чого</a:t>
            </a:r>
            <a:r>
              <a:rPr sz="3600" spc="-3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складається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рішення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0670" y="461899"/>
            <a:ext cx="14712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Ринок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451985"/>
            <a:ext cx="9969500" cy="4312285"/>
          </a:xfrm>
          <a:prstGeom prst="rect">
            <a:avLst/>
          </a:prstGeom>
        </p:spPr>
        <p:txBody>
          <a:bodyPr vert="horz" wrap="square" lIns="0" tIns="2114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665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5" dirty="0">
                <a:latin typeface="Calibri"/>
                <a:cs typeface="Calibri"/>
              </a:rPr>
              <a:t>Загальний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ринок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для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рішення</a:t>
            </a:r>
            <a:endParaRPr sz="36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1395"/>
              </a:spcBef>
              <a:buFont typeface="Arial MT"/>
              <a:buChar char="–"/>
              <a:tabLst>
                <a:tab pos="756920" algn="l"/>
              </a:tabLst>
            </a:pPr>
            <a:r>
              <a:rPr sz="3200" dirty="0">
                <a:latin typeface="Calibri"/>
                <a:cs typeface="Calibri"/>
              </a:rPr>
              <a:t>В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штуках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–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кількість</a:t>
            </a:r>
            <a:endParaRPr sz="32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1345"/>
              </a:spcBef>
              <a:buFont typeface="Arial MT"/>
              <a:buChar char="–"/>
              <a:tabLst>
                <a:tab pos="756920" algn="l"/>
              </a:tabLst>
            </a:pPr>
            <a:r>
              <a:rPr sz="3200" dirty="0">
                <a:latin typeface="Calibri"/>
                <a:cs typeface="Calibri"/>
              </a:rPr>
              <a:t>В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грошах </a:t>
            </a:r>
            <a:r>
              <a:rPr sz="3200" dirty="0">
                <a:latin typeface="Calibri"/>
                <a:cs typeface="Calibri"/>
              </a:rPr>
              <a:t>–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кількість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460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5" dirty="0">
                <a:latin typeface="Calibri"/>
                <a:cs typeface="Calibri"/>
              </a:rPr>
              <a:t>Перспективи</a:t>
            </a:r>
            <a:r>
              <a:rPr sz="3600" spc="1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ринку</a:t>
            </a:r>
            <a:r>
              <a:rPr sz="3600" spc="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–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spc="-25" dirty="0">
                <a:latin typeface="Calibri"/>
                <a:cs typeface="Calibri"/>
              </a:rPr>
              <a:t>зріст,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стагнація</a:t>
            </a:r>
            <a:r>
              <a:rPr sz="3600" spc="2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або</a:t>
            </a:r>
            <a:r>
              <a:rPr sz="3600" spc="-5" dirty="0">
                <a:latin typeface="Calibri"/>
                <a:cs typeface="Calibri"/>
              </a:rPr>
              <a:t> занепад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515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30" dirty="0">
                <a:latin typeface="Calibri"/>
                <a:cs typeface="Calibri"/>
              </a:rPr>
              <a:t>Долі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ринку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між</a:t>
            </a:r>
            <a:r>
              <a:rPr sz="3600" spc="-2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діючими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постачальниками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510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5" dirty="0">
                <a:latin typeface="Calibri"/>
                <a:cs typeface="Calibri"/>
              </a:rPr>
              <a:t>Очікування</a:t>
            </a:r>
            <a:r>
              <a:rPr sz="3600" spc="-2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від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власної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spc="-30" dirty="0">
                <a:latin typeface="Calibri"/>
                <a:cs typeface="Calibri"/>
              </a:rPr>
              <a:t>долі</a:t>
            </a:r>
            <a:r>
              <a:rPr sz="3600" spc="-5" dirty="0">
                <a:latin typeface="Calibri"/>
                <a:cs typeface="Calibri"/>
              </a:rPr>
              <a:t> ринку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87061" y="461899"/>
            <a:ext cx="28162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65" dirty="0"/>
              <a:t>К</a:t>
            </a:r>
            <a:r>
              <a:rPr spc="-5" dirty="0"/>
              <a:t>онкуренти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68323"/>
            <a:ext cx="10453370" cy="2769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227455" indent="-342900">
              <a:lnSpc>
                <a:spcPct val="114999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5" dirty="0">
                <a:latin typeface="Calibri"/>
                <a:cs typeface="Calibri"/>
              </a:rPr>
              <a:t>Чому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споживачі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обирають</a:t>
            </a:r>
            <a:r>
              <a:rPr sz="3600" spc="-5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наявні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рішення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від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конкурентів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510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15" dirty="0">
                <a:latin typeface="Calibri"/>
                <a:cs typeface="Calibri"/>
              </a:rPr>
              <a:t>Що</a:t>
            </a:r>
            <a:r>
              <a:rPr sz="3600" spc="-2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саме </a:t>
            </a:r>
            <a:r>
              <a:rPr sz="3600" spc="-5" dirty="0">
                <a:latin typeface="Calibri"/>
                <a:cs typeface="Calibri"/>
              </a:rPr>
              <a:t>пропонують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споживачам </a:t>
            </a:r>
            <a:r>
              <a:rPr sz="3600" spc="-15" dirty="0">
                <a:latin typeface="Calibri"/>
                <a:cs typeface="Calibri"/>
              </a:rPr>
              <a:t>конкуренти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515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5" dirty="0">
                <a:latin typeface="Calibri"/>
                <a:cs typeface="Calibri"/>
              </a:rPr>
              <a:t>Порівняння</a:t>
            </a:r>
            <a:r>
              <a:rPr sz="3600" spc="20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конкурентних</a:t>
            </a:r>
            <a:r>
              <a:rPr sz="3600" spc="3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рішень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і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рішення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проекту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72409" y="461899"/>
            <a:ext cx="56476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Маркетингова</a:t>
            </a:r>
            <a:r>
              <a:rPr spc="-85" dirty="0"/>
              <a:t> </a:t>
            </a:r>
            <a:r>
              <a:rPr spc="-5" dirty="0"/>
              <a:t>стратегія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458594"/>
            <a:ext cx="10448290" cy="2202180"/>
          </a:xfrm>
          <a:prstGeom prst="rect">
            <a:avLst/>
          </a:prstGeom>
        </p:spPr>
        <p:txBody>
          <a:bodyPr vert="horz" wrap="square" lIns="0" tIns="20447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610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5" dirty="0">
                <a:latin typeface="Calibri"/>
                <a:cs typeface="Calibri"/>
              </a:rPr>
              <a:t>Як</a:t>
            </a:r>
            <a:r>
              <a:rPr sz="3600" spc="-2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планується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залучати</a:t>
            </a:r>
            <a:r>
              <a:rPr sz="3600" spc="-2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нових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клієнтів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515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5" dirty="0">
                <a:latin typeface="Calibri"/>
                <a:cs typeface="Calibri"/>
              </a:rPr>
              <a:t>Яких </a:t>
            </a:r>
            <a:r>
              <a:rPr sz="3600" dirty="0">
                <a:latin typeface="Calibri"/>
                <a:cs typeface="Calibri"/>
              </a:rPr>
              <a:t>переваг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над</a:t>
            </a:r>
            <a:r>
              <a:rPr sz="3600" spc="-2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конкурентами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планується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досягти</a:t>
            </a:r>
            <a:endParaRPr sz="3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150"/>
              </a:spcBef>
              <a:buFont typeface="Arial MT"/>
              <a:buChar char="•"/>
              <a:tabLst>
                <a:tab pos="355600" algn="l"/>
              </a:tabLst>
            </a:pPr>
            <a:r>
              <a:rPr sz="3600" spc="-5" dirty="0">
                <a:latin typeface="Calibri"/>
                <a:cs typeface="Calibri"/>
              </a:rPr>
              <a:t>Як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планується організувати</a:t>
            </a:r>
            <a:r>
              <a:rPr sz="3600" spc="-2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збут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</TotalTime>
  <Words>716</Words>
  <Application>Microsoft Office PowerPoint</Application>
  <PresentationFormat>Широкий екран</PresentationFormat>
  <Paragraphs>153</Paragraphs>
  <Slides>26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26</vt:i4>
      </vt:variant>
    </vt:vector>
  </HeadingPairs>
  <TitlesOfParts>
    <vt:vector size="29" baseType="lpstr">
      <vt:lpstr>Arial MT</vt:lpstr>
      <vt:lpstr>Calibri</vt:lpstr>
      <vt:lpstr>Office Theme</vt:lpstr>
      <vt:lpstr>Структура презентації</vt:lpstr>
      <vt:lpstr>Для кого? Для чого?</vt:lpstr>
      <vt:lpstr>Титульний слайд</vt:lpstr>
      <vt:lpstr>Ідея проекту</vt:lpstr>
      <vt:lpstr>Опис проблеми або можливості</vt:lpstr>
      <vt:lpstr>Рішення</vt:lpstr>
      <vt:lpstr>Ринок</vt:lpstr>
      <vt:lpstr>Конкуренти</vt:lpstr>
      <vt:lpstr>Маркетингова стратегія</vt:lpstr>
      <vt:lpstr>Фінансові показники</vt:lpstr>
      <vt:lpstr>Поточна ситуація</vt:lpstr>
      <vt:lpstr>TRL (Technology Readiness Level) – Рівень готовності технології</vt:lpstr>
      <vt:lpstr>Стан прав інтелектуальної власності</vt:lpstr>
      <vt:lpstr>Права інтелектуальної власності   Intellectual property rights (IPR) </vt:lpstr>
      <vt:lpstr>Команда проекту</vt:lpstr>
      <vt:lpstr>Потреби проекту</vt:lpstr>
      <vt:lpstr>Для кого? Для чого?</vt:lpstr>
      <vt:lpstr>Візитівки проекту</vt:lpstr>
      <vt:lpstr>Сайт</vt:lpstr>
      <vt:lpstr>Відео</vt:lpstr>
      <vt:lpstr>Прототип, корисна модель</vt:lpstr>
      <vt:lpstr>QR-code</vt:lpstr>
      <vt:lpstr>Різні презентації</vt:lpstr>
      <vt:lpstr>Робимо презентацію</vt:lpstr>
      <vt:lpstr>Завдання</vt:lpstr>
      <vt:lpstr>Що потрібно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презентації</dc:title>
  <dc:creator>Alex Strucinsky</dc:creator>
  <cp:lastModifiedBy>ThinkPad</cp:lastModifiedBy>
  <cp:revision>3</cp:revision>
  <dcterms:created xsi:type="dcterms:W3CDTF">2024-09-02T20:25:20Z</dcterms:created>
  <dcterms:modified xsi:type="dcterms:W3CDTF">2025-09-29T20:37:04Z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2022-04-28T00:00:00Z</vt:filetime>
  </property>
  <property fmtid="{D5CDD505-2E9C-101B-9397-08002B2CF9AE}" pid="3" name="Creator">
    <vt:lpwstr>Microsoft® PowerPoint® для Microsoft 365</vt:lpwstr>
  </property>
  <property fmtid="{D5CDD505-2E9C-101B-9397-08002B2CF9AE}" pid="4" name="LastSaved">
    <vt:filetime>2024-09-02T00:00:00Z</vt:filetime>
  </property>
</Properties>
</file>