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44" r:id="rId2"/>
    <p:sldMasterId id="2147483768" r:id="rId3"/>
  </p:sldMasterIdLst>
  <p:notesMasterIdLst>
    <p:notesMasterId r:id="rId18"/>
  </p:notesMasterIdLst>
  <p:sldIdLst>
    <p:sldId id="256" r:id="rId4"/>
    <p:sldId id="272" r:id="rId5"/>
    <p:sldId id="270" r:id="rId6"/>
    <p:sldId id="259" r:id="rId7"/>
    <p:sldId id="269" r:id="rId8"/>
    <p:sldId id="271" r:id="rId9"/>
    <p:sldId id="262" r:id="rId10"/>
    <p:sldId id="263" r:id="rId11"/>
    <p:sldId id="264" r:id="rId12"/>
    <p:sldId id="265" r:id="rId13"/>
    <p:sldId id="273" r:id="rId14"/>
    <p:sldId id="267" r:id="rId15"/>
    <p:sldId id="258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6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D4E00-29BD-43AD-9FFB-E77F79DACCC8}" type="datetimeFigureOut">
              <a:rPr lang="uk-UA" smtClean="0"/>
              <a:pPr/>
              <a:t>05.03.2024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42BD4-9D16-4B32-B381-B72F4062AF48}" type="slidenum">
              <a:rPr lang="uk-UA" smtClean="0"/>
              <a:pPr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7390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42BD4-9D16-4B32-B381-B72F4062AF48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D79E2A3-CD44-4969-9BD8-36B1557A647E}" type="datetimeFigureOut">
              <a:rPr lang="ru-RU" smtClean="0"/>
              <a:pPr/>
              <a:t>05.03.2024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9CE6F50-8D60-409D-A66E-EAE14F3A0730}" type="slidenum">
              <a:rPr lang="ru-RU" smtClean="0"/>
              <a:pPr/>
              <a:t>‹№›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441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Фізика нафтового і газового пласта</a:t>
            </a:r>
            <a:endParaRPr lang="ru-RU" dirty="0"/>
          </a:p>
        </p:txBody>
      </p:sp>
      <p:sp>
        <p:nvSpPr>
          <p:cNvPr id="10" name="Подзаголовок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 3. Проникність гірських порід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7"/>
            <a:ext cx="7772400" cy="115212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Коефіцієнт проникності при фільтрації газу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467544" y="1340768"/>
            <a:ext cx="8208912" cy="5256584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2400" dirty="0" smtClean="0">
                <a:solidFill>
                  <a:schemeClr val="tx1"/>
                </a:solidFill>
              </a:rPr>
              <a:t>Згідно з законом  Бойля-Маріотта</a:t>
            </a:r>
          </a:p>
          <a:p>
            <a:pPr algn="just">
              <a:buNone/>
            </a:pPr>
            <a:r>
              <a:rPr lang="uk-UA" sz="2400" dirty="0" smtClean="0">
                <a:solidFill>
                  <a:schemeClr val="tx1"/>
                </a:solidFill>
              </a:rPr>
              <a:t>                         V</a:t>
            </a:r>
            <a:r>
              <a:rPr lang="uk-UA" sz="2400" baseline="-25000" dirty="0" smtClean="0">
                <a:solidFill>
                  <a:schemeClr val="tx1"/>
                </a:solidFill>
              </a:rPr>
              <a:t>cр</a:t>
            </a:r>
            <a:r>
              <a:rPr lang="uk-UA" sz="2400" dirty="0" smtClean="0">
                <a:solidFill>
                  <a:schemeClr val="tx1"/>
                </a:solidFill>
              </a:rPr>
              <a:t>Р</a:t>
            </a:r>
            <a:r>
              <a:rPr lang="uk-UA" sz="2400" baseline="-25000" dirty="0" smtClean="0">
                <a:solidFill>
                  <a:schemeClr val="tx1"/>
                </a:solidFill>
              </a:rPr>
              <a:t>ср</a:t>
            </a: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= V</a:t>
            </a:r>
            <a:r>
              <a:rPr lang="uk-UA" sz="2400" baseline="-25000" dirty="0">
                <a:solidFill>
                  <a:schemeClr val="tx1"/>
                </a:solidFill>
              </a:rPr>
              <a:t>о</a:t>
            </a:r>
            <a:r>
              <a:rPr lang="uk-UA" sz="2400" dirty="0">
                <a:solidFill>
                  <a:schemeClr val="tx1"/>
                </a:solidFill>
              </a:rPr>
              <a:t> Р</a:t>
            </a:r>
            <a:r>
              <a:rPr lang="uk-UA" sz="2400" baseline="-25000" dirty="0">
                <a:solidFill>
                  <a:schemeClr val="tx1"/>
                </a:solidFill>
              </a:rPr>
              <a:t>о</a:t>
            </a:r>
            <a:r>
              <a:rPr lang="uk-UA" sz="2400" dirty="0">
                <a:solidFill>
                  <a:schemeClr val="tx1"/>
                </a:solidFill>
              </a:rPr>
              <a:t>, </a:t>
            </a: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2400" dirty="0" smtClean="0">
                <a:solidFill>
                  <a:schemeClr val="tx1"/>
                </a:solidFill>
              </a:rPr>
              <a:t>Оскільки                    ,  тоді</a:t>
            </a:r>
          </a:p>
          <a:p>
            <a:pPr algn="just">
              <a:buNone/>
            </a:pPr>
            <a:endParaRPr lang="uk-UA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де Q</a:t>
            </a:r>
            <a:r>
              <a:rPr lang="uk-UA" sz="2000" baseline="-25000" dirty="0" smtClean="0">
                <a:solidFill>
                  <a:schemeClr val="tx1"/>
                </a:solidFill>
              </a:rPr>
              <a:t>0 </a:t>
            </a:r>
            <a:r>
              <a:rPr lang="uk-UA" sz="2000" dirty="0" smtClean="0">
                <a:solidFill>
                  <a:schemeClr val="tx1"/>
                </a:solidFill>
              </a:rPr>
              <a:t>– витрата газу при атмосферному тиску, м</a:t>
            </a:r>
            <a:r>
              <a:rPr lang="uk-UA" sz="2000" baseline="30000" dirty="0" smtClean="0">
                <a:solidFill>
                  <a:schemeClr val="tx1"/>
                </a:solidFill>
              </a:rPr>
              <a:t>3</a:t>
            </a:r>
            <a:r>
              <a:rPr lang="uk-UA" sz="2000" dirty="0" smtClean="0">
                <a:solidFill>
                  <a:schemeClr val="tx1"/>
                </a:solidFill>
              </a:rPr>
              <a:t>/с;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     Р</a:t>
            </a:r>
            <a:r>
              <a:rPr lang="uk-UA" sz="2000" baseline="-25000" dirty="0" smtClean="0">
                <a:solidFill>
                  <a:schemeClr val="tx1"/>
                </a:solidFill>
              </a:rPr>
              <a:t>0</a:t>
            </a:r>
            <a:r>
              <a:rPr lang="uk-UA" sz="2000" dirty="0" smtClean="0">
                <a:solidFill>
                  <a:schemeClr val="tx1"/>
                </a:solidFill>
              </a:rPr>
              <a:t> – атмосферний тиск, 101325 Па;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uk-UA" sz="2000" dirty="0" smtClean="0">
                <a:solidFill>
                  <a:schemeClr val="tx1"/>
                </a:solidFill>
              </a:rPr>
              <a:t>     Р</a:t>
            </a:r>
            <a:r>
              <a:rPr lang="uk-UA" sz="2000" baseline="-25000" dirty="0" smtClean="0">
                <a:solidFill>
                  <a:schemeClr val="tx1"/>
                </a:solidFill>
              </a:rPr>
              <a:t>1</a:t>
            </a:r>
            <a:r>
              <a:rPr lang="uk-UA" sz="2000" dirty="0" smtClean="0">
                <a:solidFill>
                  <a:schemeClr val="tx1"/>
                </a:solidFill>
              </a:rPr>
              <a:t>, Р</a:t>
            </a:r>
            <a:r>
              <a:rPr lang="uk-UA" sz="2000" baseline="-25000" dirty="0" smtClean="0">
                <a:solidFill>
                  <a:schemeClr val="tx1"/>
                </a:solidFill>
              </a:rPr>
              <a:t>2</a:t>
            </a:r>
            <a:r>
              <a:rPr lang="uk-UA" sz="2000" dirty="0" smtClean="0">
                <a:solidFill>
                  <a:schemeClr val="tx1"/>
                </a:solidFill>
              </a:rPr>
              <a:t> – абсолютний тиск на вході і виході із зразка породи, Па.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buNone/>
            </a:pPr>
            <a:endParaRPr lang="uk-UA" sz="2800" dirty="0">
              <a:solidFill>
                <a:schemeClr val="tx1"/>
              </a:solidFill>
            </a:endParaRPr>
          </a:p>
          <a:p>
            <a:pPr>
              <a:buNone/>
            </a:pPr>
            <a:endParaRPr lang="uk-UA" sz="2800" dirty="0" smtClean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-396552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483768" y="2996952"/>
          <a:ext cx="1440160" cy="806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r:id="rId3" imgW="863225" imgH="393529" progId="">
                  <p:embed/>
                </p:oleObj>
              </mc:Choice>
              <mc:Fallback>
                <p:oleObj r:id="rId3" imgW="863225" imgH="393529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996952"/>
                        <a:ext cx="1440160" cy="8064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5292080" y="2996952"/>
          <a:ext cx="2808312" cy="9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r:id="rId5" imgW="1548728" imgH="444307" progId="">
                  <p:embed/>
                </p:oleObj>
              </mc:Choice>
              <mc:Fallback>
                <p:oleObj r:id="rId5" imgW="1548728" imgH="444307" progId="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996952"/>
                        <a:ext cx="2808312" cy="9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457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987824" y="3789040"/>
          <a:ext cx="287072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r:id="rId7" imgW="1397000" imgH="431800" progId="">
                  <p:embed/>
                </p:oleObj>
              </mc:Choice>
              <mc:Fallback>
                <p:oleObj r:id="rId7" imgW="1397000" imgH="4318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789040"/>
                        <a:ext cx="2870720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00" y="2281238"/>
            <a:ext cx="281940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80060" y="764704"/>
            <a:ext cx="8183880" cy="95196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Проникність при фільтрації рідини і газу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5298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620689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>Величини проникності у реальних колекторах нафти і газу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992888" cy="417646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uk-UA" dirty="0" smtClean="0">
                <a:solidFill>
                  <a:schemeClr val="tx1"/>
                </a:solidFill>
              </a:rPr>
              <a:t>          </a:t>
            </a:r>
            <a:r>
              <a:rPr lang="uk-UA" sz="3400" dirty="0" smtClean="0">
                <a:solidFill>
                  <a:schemeClr val="tx1"/>
                </a:solidFill>
              </a:rPr>
              <a:t>Фільтраційно-ємнісні </a:t>
            </a:r>
            <a:r>
              <a:rPr lang="uk-UA" sz="3400" dirty="0">
                <a:solidFill>
                  <a:schemeClr val="tx1"/>
                </a:solidFill>
              </a:rPr>
              <a:t>характеристики (пористість, проникність) у реальних колекторах залежать від регіону їх розміщення.</a:t>
            </a:r>
            <a:endParaRPr lang="ru-RU" sz="3400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3400" dirty="0" smtClean="0">
                <a:solidFill>
                  <a:schemeClr val="tx1"/>
                </a:solidFill>
              </a:rPr>
              <a:t>           Наприклад</a:t>
            </a:r>
            <a:r>
              <a:rPr lang="uk-UA" sz="3400" dirty="0">
                <a:solidFill>
                  <a:schemeClr val="tx1"/>
                </a:solidFill>
              </a:rPr>
              <a:t>, проникність пластів-колекторів нафтових та газових родовищ Прикарпаття в переважній більшості складає 1-5 </a:t>
            </a:r>
            <a:r>
              <a:rPr lang="uk-UA" sz="3400" dirty="0" smtClean="0">
                <a:solidFill>
                  <a:schemeClr val="tx1"/>
                </a:solidFill>
              </a:rPr>
              <a:t>мД, </a:t>
            </a:r>
            <a:r>
              <a:rPr lang="uk-UA" sz="3400" dirty="0">
                <a:solidFill>
                  <a:schemeClr val="tx1"/>
                </a:solidFill>
              </a:rPr>
              <a:t>рідко 5-15 мД і зовсім зрідка трапляються прошарки з більшою проникністю. </a:t>
            </a:r>
            <a:endParaRPr lang="uk-UA" sz="3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uk-UA" sz="3400" dirty="0" smtClean="0">
                <a:solidFill>
                  <a:schemeClr val="tx1"/>
                </a:solidFill>
              </a:rPr>
              <a:t>             Дещо </a:t>
            </a:r>
            <a:r>
              <a:rPr lang="uk-UA" sz="3400" dirty="0">
                <a:solidFill>
                  <a:schemeClr val="tx1"/>
                </a:solidFill>
              </a:rPr>
              <a:t>більшу проникність мають колектори нафти і газу ДДЗ. Тут проникність може сягати величини від декількох мД до десятків, рідше – сотень мД.</a:t>
            </a:r>
            <a:endParaRPr lang="ru-RU" sz="3400" dirty="0">
              <a:solidFill>
                <a:schemeClr val="tx1"/>
              </a:solidFill>
            </a:endParaRPr>
          </a:p>
          <a:p>
            <a:pPr algn="just"/>
            <a:endParaRPr lang="ru-RU" sz="3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28588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Характеристика багатофазної  фільтрації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785786" y="2071678"/>
            <a:ext cx="7786742" cy="4429156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У </a:t>
            </a:r>
            <a:r>
              <a:rPr lang="uk-UA" dirty="0">
                <a:solidFill>
                  <a:schemeClr val="tx1"/>
                </a:solidFill>
              </a:rPr>
              <a:t>процесі розробки нафтових, газових і газоконденсатних родовищ відбувається фільтрація в пористому </a:t>
            </a:r>
            <a:r>
              <a:rPr lang="uk-UA" dirty="0" smtClean="0">
                <a:solidFill>
                  <a:schemeClr val="tx1"/>
                </a:solidFill>
              </a:rPr>
              <a:t>середовищі різних сумішей нафти, газу і води. Це  рух:</a:t>
            </a:r>
          </a:p>
          <a:p>
            <a:pPr algn="l">
              <a:buFont typeface="Arial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 нафти</a:t>
            </a:r>
            <a:r>
              <a:rPr lang="uk-UA" dirty="0">
                <a:solidFill>
                  <a:schemeClr val="tx1"/>
                </a:solidFill>
              </a:rPr>
              <a:t>, води і </a:t>
            </a:r>
            <a:r>
              <a:rPr lang="uk-UA" dirty="0" smtClean="0">
                <a:solidFill>
                  <a:schemeClr val="tx1"/>
                </a:solidFill>
              </a:rPr>
              <a:t>газу;</a:t>
            </a:r>
          </a:p>
          <a:p>
            <a:pPr algn="l">
              <a:buFont typeface="Arial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  нафти і газу; </a:t>
            </a:r>
          </a:p>
          <a:p>
            <a:pPr algn="l">
              <a:buFont typeface="Arial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  нафти і води;</a:t>
            </a:r>
          </a:p>
          <a:p>
            <a:pPr algn="l">
              <a:buFont typeface="Arial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  газу і рідини.</a:t>
            </a:r>
          </a:p>
          <a:p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  </a:t>
            </a:r>
            <a:r>
              <a:rPr lang="uk-UA" dirty="0">
                <a:solidFill>
                  <a:schemeClr val="tx1"/>
                </a:solidFill>
              </a:rPr>
              <a:t>Тому для характеристики проникності  порід, що вміщують одночасно нафту, газ чи воду введено поняття фазової (ефективної) та відносної проникності.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1760" y="928670"/>
            <a:ext cx="6275040" cy="1636234"/>
          </a:xfrm>
        </p:spPr>
        <p:txBody>
          <a:bodyPr/>
          <a:lstStyle/>
          <a:p>
            <a:r>
              <a:rPr lang="uk-UA" dirty="0" smtClean="0"/>
              <a:t>Дякую за увагу!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996952"/>
            <a:ext cx="8229600" cy="1428760"/>
          </a:xfrm>
        </p:spPr>
        <p:txBody>
          <a:bodyPr/>
          <a:lstStyle/>
          <a:p>
            <a:pPr algn="ctr">
              <a:buNone/>
            </a:pPr>
            <a:endParaRPr lang="uk-UA" dirty="0" smtClean="0"/>
          </a:p>
          <a:p>
            <a:pPr algn="ctr">
              <a:buNone/>
            </a:pPr>
            <a:r>
              <a:rPr lang="uk-UA" dirty="0" smtClean="0"/>
              <a:t>Тепер час для Ваших запитань.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9344" y="404664"/>
            <a:ext cx="5904656" cy="576064"/>
          </a:xfrm>
        </p:spPr>
        <p:txBody>
          <a:bodyPr>
            <a:normAutofit/>
          </a:bodyPr>
          <a:lstStyle/>
          <a:p>
            <a:r>
              <a:rPr lang="uk-UA" sz="2800" dirty="0" smtClean="0"/>
              <a:t>Фільтрація нафти і газу</a:t>
            </a:r>
            <a:endParaRPr lang="uk-UA" sz="2800" dirty="0"/>
          </a:p>
        </p:txBody>
      </p:sp>
      <p:pic>
        <p:nvPicPr>
          <p:cNvPr id="921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365104"/>
            <a:ext cx="3817243" cy="1935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268760"/>
            <a:ext cx="43624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828800"/>
          </a:xfrm>
        </p:spPr>
        <p:txBody>
          <a:bodyPr>
            <a:normAutofit/>
          </a:bodyPr>
          <a:lstStyle/>
          <a:p>
            <a:r>
              <a:rPr lang="uk-UA" dirty="0" smtClean="0"/>
              <a:t>Проникність. Види проникності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722376" y="2492896"/>
            <a:ext cx="7772400" cy="3312368"/>
          </a:xfrm>
        </p:spPr>
        <p:txBody>
          <a:bodyPr>
            <a:norm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uk-UA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Проникність</a:t>
            </a:r>
            <a:r>
              <a:rPr lang="uk-UA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–</a:t>
            </a:r>
            <a:r>
              <a:rPr lang="uk-UA" b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це здатність гірської породи пропускати через наявні пори чи порожнини рідину або газ під дією перепаду тиску.</a:t>
            </a:r>
            <a:endParaRPr lang="ru-RU" dirty="0" smtClean="0">
              <a:solidFill>
                <a:schemeClr val="tx1"/>
              </a:solidFill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        За аналогією з електричними провідниками проникність є величиною, оберненою до опору, тобто провідністю.</a:t>
            </a:r>
            <a:endParaRPr lang="ru-RU" dirty="0" smtClean="0">
              <a:solidFill>
                <a:schemeClr val="tx1"/>
              </a:solidFill>
              <a:cs typeface="Arial" pitchFamily="34" charset="0"/>
            </a:endParaRP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              Розрізняють три види проникності:                              1.</a:t>
            </a:r>
            <a:r>
              <a:rPr lang="uk-UA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абсолютна; </a:t>
            </a: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2.фазова ;</a:t>
            </a:r>
          </a:p>
          <a:p>
            <a:pPr marL="514350" lvl="0" indent="-51435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uk-UA" i="1" dirty="0" smtClean="0">
                <a:solidFill>
                  <a:schemeClr val="tx1"/>
                </a:solidFill>
                <a:ea typeface="Times New Roman" pitchFamily="18" charset="0"/>
                <a:cs typeface="Times New Roman" pitchFamily="18" charset="0"/>
              </a:rPr>
              <a:t> 3.відносна</a:t>
            </a:r>
            <a:r>
              <a:rPr lang="uk-UA" i="1" dirty="0" smtClean="0">
                <a:ea typeface="Times New Roman" pitchFamily="18" charset="0"/>
                <a:cs typeface="Times New Roman" pitchFamily="18" charset="0"/>
              </a:rPr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Абсолютна проникність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215370" cy="4210064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Абсолютна </a:t>
            </a:r>
            <a:r>
              <a:rPr lang="uk-UA" i="1" dirty="0">
                <a:solidFill>
                  <a:schemeClr val="tx1"/>
                </a:solidFill>
              </a:rPr>
              <a:t>проникність</a:t>
            </a:r>
            <a:r>
              <a:rPr lang="uk-UA" dirty="0">
                <a:solidFill>
                  <a:schemeClr val="tx1"/>
                </a:solidFill>
              </a:rPr>
              <a:t> – це проникність пористого середовища при фільтрації крізь нього лише однієї фази (нафти, газу чи води), хімічно інертної по відношенню до породи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Для лабораторного вимірювання </a:t>
            </a:r>
            <a:r>
              <a:rPr lang="uk-UA" dirty="0">
                <a:solidFill>
                  <a:schemeClr val="tx1"/>
                </a:solidFill>
              </a:rPr>
              <a:t>абсолютної проникності зазвичай використовують газ (найкраще інертний) або сухе повітря, оскільки флюїди в більшості випадків взаємодіють з породою внаслідок їх певних фізико-хімічних властивостей.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440159"/>
          </a:xfrm>
        </p:spPr>
        <p:txBody>
          <a:bodyPr/>
          <a:lstStyle/>
          <a:p>
            <a:r>
              <a:rPr lang="uk-UA" dirty="0" smtClean="0"/>
              <a:t>Схема фільтрації</a:t>
            </a:r>
            <a:endParaRPr lang="uk-UA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6162675" cy="3645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692696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Закон Дарсі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3212976"/>
            <a:ext cx="8424936" cy="32403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де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>
                <a:solidFill>
                  <a:schemeClr val="tx1"/>
                </a:solidFill>
              </a:rPr>
              <a:t>k</a:t>
            </a:r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uk-UA" dirty="0" smtClean="0">
                <a:solidFill>
                  <a:schemeClr val="tx1"/>
                </a:solidFill>
              </a:rPr>
              <a:t>проникність,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endParaRPr lang="" baseline="30000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v</a:t>
            </a:r>
            <a:r>
              <a:rPr lang="en-US" sz="3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9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ш</a:t>
            </a:r>
            <a:r>
              <a:rPr lang="uk-UA" dirty="0" smtClean="0">
                <a:solidFill>
                  <a:schemeClr val="tx1"/>
                </a:solidFill>
              </a:rPr>
              <a:t>видкість фільтрації, м/с;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b="1" dirty="0" smtClean="0">
                <a:solidFill>
                  <a:schemeClr val="tx1"/>
                </a:solidFill>
              </a:rPr>
              <a:t>μ </a:t>
            </a:r>
            <a:r>
              <a:rPr lang="en-US" b="1" dirty="0" smtClean="0">
                <a:solidFill>
                  <a:schemeClr val="tx1"/>
                </a:solidFill>
              </a:rPr>
              <a:t>- к</a:t>
            </a:r>
            <a:r>
              <a:rPr lang="uk-UA" dirty="0" smtClean="0">
                <a:solidFill>
                  <a:schemeClr val="tx1"/>
                </a:solidFill>
              </a:rPr>
              <a:t>оефіцієнт динамічної в’язкості, Па·с;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F</a:t>
            </a:r>
            <a:r>
              <a:rPr lang="en-US" b="1" i="1" dirty="0" smtClean="0">
                <a:solidFill>
                  <a:schemeClr val="tx1"/>
                </a:solidFill>
              </a:rPr>
              <a:t> - </a:t>
            </a:r>
            <a:r>
              <a:rPr lang="en-US" dirty="0" smtClean="0">
                <a:solidFill>
                  <a:schemeClr val="tx1"/>
                </a:solidFill>
              </a:rPr>
              <a:t>п</a:t>
            </a:r>
            <a:r>
              <a:rPr lang="uk-UA" dirty="0" smtClean="0">
                <a:solidFill>
                  <a:schemeClr val="tx1"/>
                </a:solidFill>
              </a:rPr>
              <a:t>лоща фільтрації,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м2</a:t>
            </a:r>
            <a:r>
              <a:rPr lang="uk-UA" baseline="30000" dirty="0" smtClean="0">
                <a:solidFill>
                  <a:schemeClr val="tx1"/>
                </a:solidFill>
              </a:rPr>
              <a:t>   ;</a:t>
            </a:r>
          </a:p>
          <a:p>
            <a:pPr algn="just"/>
            <a:r>
              <a:rPr lang="uk-UA" baseline="30000" dirty="0" smtClean="0">
                <a:solidFill>
                  <a:schemeClr val="tx1"/>
                </a:solidFill>
              </a:rPr>
              <a:t>Δ</a:t>
            </a:r>
            <a:r>
              <a:rPr lang="el-GR" b="1" i="1" dirty="0" smtClean="0">
                <a:solidFill>
                  <a:schemeClr val="tx1"/>
                </a:solidFill>
              </a:rPr>
              <a:t>P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uk-UA" b="1" i="1" dirty="0" smtClean="0">
                <a:solidFill>
                  <a:schemeClr val="tx1"/>
                </a:solidFill>
              </a:rPr>
              <a:t>- п</a:t>
            </a:r>
            <a:r>
              <a:rPr lang="uk-UA" dirty="0" smtClean="0">
                <a:solidFill>
                  <a:schemeClr val="tx1"/>
                </a:solidFill>
              </a:rPr>
              <a:t>ерепад тиску (депресія), Па; 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L</a:t>
            </a:r>
            <a:r>
              <a:rPr lang="en-US" b="1" i="1" dirty="0" smtClean="0">
                <a:solidFill>
                  <a:schemeClr val="tx1"/>
                </a:solidFill>
              </a:rPr>
              <a:t> –д</a:t>
            </a:r>
            <a:r>
              <a:rPr lang="uk-UA" dirty="0" smtClean="0">
                <a:solidFill>
                  <a:schemeClr val="tx1"/>
                </a:solidFill>
              </a:rPr>
              <a:t>овжина фільтрації, м.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Q</a:t>
            </a:r>
            <a:r>
              <a:rPr lang="en-US" b="1" dirty="0" smtClean="0">
                <a:solidFill>
                  <a:schemeClr val="tx1"/>
                </a:solidFill>
              </a:rPr>
              <a:t> – в</a:t>
            </a:r>
            <a:r>
              <a:rPr lang="uk-UA" dirty="0" smtClean="0">
                <a:solidFill>
                  <a:schemeClr val="tx1"/>
                </a:solidFill>
              </a:rPr>
              <a:t>итрата рідини.</a:t>
            </a:r>
          </a:p>
          <a:p>
            <a:pPr algn="just"/>
            <a:r>
              <a:rPr lang="" dirty="0" smtClean="0">
                <a:solidFill>
                  <a:schemeClr val="tx1"/>
                </a:solidFill>
              </a:rPr>
              <a:t>Ф</a:t>
            </a:r>
            <a:r>
              <a:rPr lang="uk-UA" b="1" dirty="0" smtClean="0">
                <a:solidFill>
                  <a:schemeClr val="tx1"/>
                </a:solidFill>
              </a:rPr>
              <a:t>о</a:t>
            </a:r>
            <a:r>
              <a:rPr lang="uk-UA" dirty="0" smtClean="0">
                <a:solidFill>
                  <a:schemeClr val="tx1"/>
                </a:solidFill>
              </a:rPr>
              <a:t>рмулювання  закону Дарсі :</a:t>
            </a:r>
          </a:p>
          <a:p>
            <a:pPr algn="just"/>
            <a:r>
              <a:rPr lang="uk-UA" b="1" dirty="0" smtClean="0">
                <a:solidFill>
                  <a:schemeClr val="tx1"/>
                </a:solidFill>
              </a:rPr>
              <a:t>       Шв</a:t>
            </a:r>
            <a:r>
              <a:rPr lang="uk-UA" b="1" i="1" dirty="0" smtClean="0">
                <a:solidFill>
                  <a:schemeClr val="tx1"/>
                </a:solidFill>
              </a:rPr>
              <a:t>идкість фільтрації  в пористому середовищі прямо пропорційна градієнту тиску і обернено пропорційна в’язкості: </a:t>
            </a: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115616" y="1916832"/>
          <a:ext cx="1230623" cy="6418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0" name="Equation" r:id="rId3" imgW="533400" imgH="330200" progId="">
                  <p:embed/>
                </p:oleObj>
              </mc:Choice>
              <mc:Fallback>
                <p:oleObj name="Equation" r:id="rId3" imgW="533400" imgH="3302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916832"/>
                        <a:ext cx="1230623" cy="6418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5796136" y="1772816"/>
          <a:ext cx="1656184" cy="685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1" name="Equation" r:id="rId5" imgW="863225" imgH="304668" progId="">
                  <p:embed/>
                </p:oleObj>
              </mc:Choice>
              <mc:Fallback>
                <p:oleObj name="Equation" r:id="rId5" imgW="863225" imgH="304668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772816"/>
                        <a:ext cx="1656184" cy="685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43808" y="908720"/>
            <a:ext cx="2781300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8"/>
            <a:ext cx="7772400" cy="928693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 Коефіцієнт проникності при фільтрації рідини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4572032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solidFill>
                  <a:schemeClr val="tx1"/>
                </a:solidFill>
              </a:rPr>
              <a:t>У рівнянні 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>
                <a:solidFill>
                  <a:schemeClr val="tx1"/>
                </a:solidFill>
              </a:rPr>
              <a:t>здатність породи пропускати рідину характеризується коефіцієнтом </a:t>
            </a:r>
            <a:r>
              <a:rPr lang="uk-UA" sz="2800" dirty="0" smtClean="0">
                <a:solidFill>
                  <a:schemeClr val="tx1"/>
                </a:solidFill>
              </a:rPr>
              <a:t>пропорційності, </a:t>
            </a:r>
            <a:r>
              <a:rPr lang="uk-UA" sz="2800" dirty="0">
                <a:solidFill>
                  <a:schemeClr val="tx1"/>
                </a:solidFill>
              </a:rPr>
              <a:t>який в нафтопромисловій практиці прийнято називати коефіцієнтом </a:t>
            </a:r>
            <a:r>
              <a:rPr lang="uk-UA" sz="2800" dirty="0" smtClean="0">
                <a:solidFill>
                  <a:schemeClr val="tx1"/>
                </a:solidFill>
              </a:rPr>
              <a:t>проникності, або просто проникністю.</a:t>
            </a:r>
            <a:endParaRPr lang="ru-RU" sz="2800" dirty="0">
              <a:solidFill>
                <a:schemeClr val="tx1"/>
              </a:solidFill>
            </a:endParaRPr>
          </a:p>
          <a:p>
            <a:pPr algn="just"/>
            <a:endParaRPr lang="ru-RU" sz="28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1619672" y="4725144"/>
          <a:ext cx="6192688" cy="1285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r:id="rId3" imgW="2882900" imgH="584200" progId="">
                  <p:embed/>
                </p:oleObj>
              </mc:Choice>
              <mc:Fallback>
                <p:oleObj r:id="rId3" imgW="2882900" imgH="584200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725144"/>
                        <a:ext cx="6192688" cy="1285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772400" cy="1143007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Одиниці вимірювання проникності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7643866" cy="324036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Попередня формула </a:t>
            </a:r>
            <a:r>
              <a:rPr lang="uk-UA" dirty="0">
                <a:solidFill>
                  <a:schemeClr val="tx1"/>
                </a:solidFill>
              </a:rPr>
              <a:t>справедлива для розрахунку проникності під час лінійного (плоско-паралельного) потоку рідини.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У </a:t>
            </a:r>
            <a:r>
              <a:rPr lang="uk-UA" dirty="0">
                <a:solidFill>
                  <a:schemeClr val="tx1"/>
                </a:solidFill>
              </a:rPr>
              <a:t>системі СІ коефіцієнт проникності вимірюється в м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в </a:t>
            </a:r>
            <a:r>
              <a:rPr lang="uk-UA" dirty="0">
                <a:solidFill>
                  <a:schemeClr val="tx1"/>
                </a:solidFill>
              </a:rPr>
              <a:t>системі нафтопромислової геології (НПГ) – в Д </a:t>
            </a:r>
            <a:r>
              <a:rPr lang="uk-UA" dirty="0" smtClean="0">
                <a:solidFill>
                  <a:schemeClr val="tx1"/>
                </a:solidFill>
              </a:rPr>
              <a:t>(Дарсі</a:t>
            </a:r>
            <a:r>
              <a:rPr lang="uk-UA" dirty="0">
                <a:solidFill>
                  <a:schemeClr val="tx1"/>
                </a:solidFill>
              </a:rPr>
              <a:t>).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            1 Д = 1·10</a:t>
            </a:r>
            <a:r>
              <a:rPr lang="uk-UA" baseline="30000" dirty="0">
                <a:solidFill>
                  <a:schemeClr val="tx1"/>
                </a:solidFill>
              </a:rPr>
              <a:t>-12 </a:t>
            </a:r>
            <a:r>
              <a:rPr lang="uk-UA" baseline="30000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 м</a:t>
            </a:r>
            <a:r>
              <a:rPr lang="uk-UA" baseline="30000" dirty="0" smtClean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 = </a:t>
            </a:r>
            <a:r>
              <a:rPr lang="uk-UA" dirty="0">
                <a:solidFill>
                  <a:schemeClr val="tx1"/>
                </a:solidFill>
              </a:rPr>
              <a:t>1·10</a:t>
            </a:r>
            <a:r>
              <a:rPr lang="uk-UA" baseline="30000" dirty="0">
                <a:solidFill>
                  <a:schemeClr val="tx1"/>
                </a:solidFill>
              </a:rPr>
              <a:t>-8</a:t>
            </a:r>
            <a:r>
              <a:rPr lang="uk-UA" dirty="0">
                <a:solidFill>
                  <a:schemeClr val="tx1"/>
                </a:solidFill>
              </a:rPr>
              <a:t> см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>
                <a:solidFill>
                  <a:schemeClr val="tx1"/>
                </a:solidFill>
              </a:rPr>
              <a:t> = 1 мкм</a:t>
            </a:r>
            <a:r>
              <a:rPr lang="uk-UA" baseline="30000" dirty="0">
                <a:solidFill>
                  <a:schemeClr val="tx1"/>
                </a:solidFill>
              </a:rPr>
              <a:t>2</a:t>
            </a:r>
            <a:r>
              <a:rPr lang="uk-UA" dirty="0" smtClean="0">
                <a:solidFill>
                  <a:schemeClr val="tx1"/>
                </a:solidFill>
              </a:rPr>
              <a:t>.</a:t>
            </a:r>
            <a:r>
              <a:rPr lang="uk-UA" dirty="0" smtClean="0"/>
              <a:t>     </a:t>
            </a:r>
            <a:r>
              <a:rPr lang="uk-UA" dirty="0" smtClean="0">
                <a:solidFill>
                  <a:schemeClr val="tx1"/>
                </a:solidFill>
              </a:rPr>
              <a:t>Фізична суть проникності «площа» полягає в тому, що вона характеризує площу перерізу каналів пористого середовища, через які відбувається фільтрація.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772400" cy="868078"/>
          </a:xfrm>
        </p:spPr>
        <p:txBody>
          <a:bodyPr/>
          <a:lstStyle/>
          <a:p>
            <a:r>
              <a:rPr lang="uk-UA" dirty="0" smtClean="0"/>
              <a:t>Фільтрація газу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722376" y="2420888"/>
            <a:ext cx="7772400" cy="345638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 smtClean="0"/>
              <a:t>         </a:t>
            </a:r>
            <a:r>
              <a:rPr lang="uk-UA" dirty="0" smtClean="0">
                <a:solidFill>
                  <a:schemeClr val="tx1"/>
                </a:solidFill>
              </a:rPr>
              <a:t>Газ </a:t>
            </a:r>
            <a:r>
              <a:rPr lang="uk-UA" dirty="0">
                <a:solidFill>
                  <a:schemeClr val="tx1"/>
                </a:solidFill>
              </a:rPr>
              <a:t>здатний стискатись, тож зі зменшенням тиску по довжині зразка об’ємна витрата газу не є постійна. Тому для розрахунку коефіцієнта проникності взірця по газу потрібно врахувати середню витрату газу в умовах проведення експерименту, зведену до середнього тиску і температури, використовуючи закон </a:t>
            </a:r>
            <a:r>
              <a:rPr lang="uk-UA" dirty="0" smtClean="0">
                <a:solidFill>
                  <a:schemeClr val="tx1"/>
                </a:solidFill>
              </a:rPr>
              <a:t>Бойля-Маріотта при </a:t>
            </a:r>
            <a:r>
              <a:rPr lang="uk-UA" dirty="0">
                <a:solidFill>
                  <a:schemeClr val="tx1"/>
                </a:solidFill>
              </a:rPr>
              <a:t>Т = соnst, Р·V = </a:t>
            </a:r>
            <a:r>
              <a:rPr lang="uk-UA" dirty="0" smtClean="0">
                <a:solidFill>
                  <a:schemeClr val="tx1"/>
                </a:solidFill>
              </a:rPr>
              <a:t>соnst.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7843</TotalTime>
  <Words>572</Words>
  <Application>Microsoft Office PowerPoint</Application>
  <PresentationFormat>Екран (4:3)</PresentationFormat>
  <Paragraphs>72</Paragraphs>
  <Slides>14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3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8" baseType="lpstr">
      <vt:lpstr>1_Аспект</vt:lpstr>
      <vt:lpstr>1_Апекс</vt:lpstr>
      <vt:lpstr>Аспект</vt:lpstr>
      <vt:lpstr>Equation</vt:lpstr>
      <vt:lpstr>Фізика нафтового і газового пласта</vt:lpstr>
      <vt:lpstr>Фільтрація нафти і газу</vt:lpstr>
      <vt:lpstr>Проникність. Види проникності</vt:lpstr>
      <vt:lpstr>Абсолютна проникність</vt:lpstr>
      <vt:lpstr>Схема фільтрації</vt:lpstr>
      <vt:lpstr>Закон Дарсі</vt:lpstr>
      <vt:lpstr> Коефіцієнт проникності при фільтрації рідини</vt:lpstr>
      <vt:lpstr>Одиниці вимірювання проникності</vt:lpstr>
      <vt:lpstr>Фільтрація газу</vt:lpstr>
      <vt:lpstr>Коефіцієнт проникності при фільтрації газу</vt:lpstr>
      <vt:lpstr>Проникність при фільтрації рідини і газу</vt:lpstr>
      <vt:lpstr>Величини проникності у реальних колекторах нафти і газу</vt:lpstr>
      <vt:lpstr>Характеристика багатофазної  фільтрації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Фізика нафтового і газового пласта</dc:title>
  <dc:creator>asus</dc:creator>
  <cp:lastModifiedBy>Admin</cp:lastModifiedBy>
  <cp:revision>52</cp:revision>
  <dcterms:created xsi:type="dcterms:W3CDTF">2020-09-04T11:35:13Z</dcterms:created>
  <dcterms:modified xsi:type="dcterms:W3CDTF">2024-03-06T10:49:01Z</dcterms:modified>
</cp:coreProperties>
</file>