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68" r:id="rId3"/>
    <p:sldMasterId id="2147483792" r:id="rId4"/>
    <p:sldMasterId id="2147483840" r:id="rId5"/>
    <p:sldMasterId id="2147483852" r:id="rId6"/>
  </p:sldMasterIdLst>
  <p:notesMasterIdLst>
    <p:notesMasterId r:id="rId32"/>
  </p:notesMasterIdLst>
  <p:sldIdLst>
    <p:sldId id="256" r:id="rId7"/>
    <p:sldId id="258" r:id="rId8"/>
    <p:sldId id="257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D5363-2488-4F5C-85A0-F48B246B35AE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77FC-F241-4AAE-9531-7B1BEF4F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77FC-F241-4AAE-9531-7B1BEF4F697F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6842-81C0-4610-8101-5087933AB2EC}" type="datetimeFigureOut">
              <a:rPr lang="uk-UA" smtClean="0"/>
              <a:t>12.12.2020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EB3230-6D35-40D9-B782-737FA15AB86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БОРОТЬБА З УСКЛАДНЕННЯМИ ПІД ЧАС ЕКСПЛУАТАЦІЇ </a:t>
            </a:r>
            <a:r>
              <a:rPr lang="uk-UA" b="1" dirty="0" smtClean="0"/>
              <a:t>СВЕРДЛОВИН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Ізоляція </a:t>
            </a:r>
            <a:r>
              <a:rPr lang="uk-UA" dirty="0" err="1" smtClean="0"/>
              <a:t>заколонних</a:t>
            </a:r>
            <a:r>
              <a:rPr lang="uk-UA" dirty="0" smtClean="0"/>
              <a:t> перетікань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8" y="1412776"/>
            <a:ext cx="889199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Ізоляція в горизонтальній свердловині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95413"/>
            <a:ext cx="8093733" cy="535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Боротьба з утвореннями </a:t>
            </a:r>
            <a:r>
              <a:rPr lang="uk-UA" dirty="0" err="1" smtClean="0"/>
              <a:t>пісчаних</a:t>
            </a:r>
            <a:r>
              <a:rPr lang="uk-UA" dirty="0" smtClean="0"/>
              <a:t> пробок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37219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Існуючі методи боротьби з пробкоутворенням можна поділити на три групи: </a:t>
            </a:r>
          </a:p>
          <a:p>
            <a:pPr marL="514350" indent="-514350" algn="just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П</a:t>
            </a:r>
            <a:r>
              <a:rPr lang="uk-UA" dirty="0" smtClean="0">
                <a:solidFill>
                  <a:schemeClr val="tx1"/>
                </a:solidFill>
              </a:rPr>
              <a:t>опередження надходження піску у свердловину; </a:t>
            </a:r>
          </a:p>
          <a:p>
            <a:pPr marL="514350" indent="-514350" algn="just">
              <a:buAutoNum type="arabicParenR"/>
            </a:pPr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инесення піску з вибою на поверхню і пристосування обладнання до роботи в </a:t>
            </a:r>
            <a:r>
              <a:rPr lang="uk-UA" dirty="0" err="1" smtClean="0">
                <a:solidFill>
                  <a:schemeClr val="tx1"/>
                </a:solidFill>
              </a:rPr>
              <a:t>піскопроявних</a:t>
            </a:r>
            <a:r>
              <a:rPr lang="uk-UA" dirty="0" smtClean="0">
                <a:solidFill>
                  <a:schemeClr val="tx1"/>
                </a:solidFill>
              </a:rPr>
              <a:t> свердловинах; </a:t>
            </a:r>
          </a:p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Лквідація</a:t>
            </a:r>
            <a:r>
              <a:rPr lang="uk-UA" dirty="0" smtClean="0">
                <a:solidFill>
                  <a:schemeClr val="tx1"/>
                </a:solidFill>
              </a:rPr>
              <a:t> піщаних пробок.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Методи попередження надходження піску у свердловину</a:t>
            </a:r>
            <a:br>
              <a:rPr lang="uk-UA" b="1" dirty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04856" cy="3505944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1. </a:t>
            </a:r>
            <a:r>
              <a:rPr lang="uk-UA" i="1" dirty="0" smtClean="0">
                <a:solidFill>
                  <a:schemeClr val="tx1"/>
                </a:solidFill>
              </a:rPr>
              <a:t>З</a:t>
            </a:r>
            <a:r>
              <a:rPr lang="uk-UA" i="1" dirty="0" smtClean="0">
                <a:solidFill>
                  <a:schemeClr val="tx1"/>
                </a:solidFill>
              </a:rPr>
              <a:t>меншення дебіту свердловини</a:t>
            </a:r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2.Застосування трубних</a:t>
            </a:r>
            <a:r>
              <a:rPr lang="uk-UA" dirty="0" smtClean="0">
                <a:solidFill>
                  <a:schemeClr val="tx1"/>
                </a:solidFill>
              </a:rPr>
              <a:t> і </a:t>
            </a:r>
            <a:r>
              <a:rPr lang="uk-UA" i="1" dirty="0" smtClean="0">
                <a:solidFill>
                  <a:schemeClr val="tx1"/>
                </a:solidFill>
              </a:rPr>
              <a:t>гравійних фільтрів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i="1" dirty="0" smtClean="0">
                <a:solidFill>
                  <a:schemeClr val="tx1"/>
                </a:solidFill>
              </a:rPr>
              <a:t>Кріплення порід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9208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Схеми пісочних якорів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8136904" cy="10081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i="1" dirty="0">
                <a:solidFill>
                  <a:schemeClr val="tx1"/>
                </a:solidFill>
              </a:rPr>
              <a:t>а</a:t>
            </a:r>
            <a:r>
              <a:rPr lang="uk-UA" dirty="0">
                <a:solidFill>
                  <a:schemeClr val="tx1"/>
                </a:solidFill>
              </a:rPr>
              <a:t> – прямої дії; </a:t>
            </a:r>
            <a:r>
              <a:rPr lang="uk-UA" i="1" dirty="0">
                <a:solidFill>
                  <a:schemeClr val="tx1"/>
                </a:solidFill>
              </a:rPr>
              <a:t>б</a:t>
            </a:r>
            <a:r>
              <a:rPr lang="uk-UA" dirty="0">
                <a:solidFill>
                  <a:schemeClr val="tx1"/>
                </a:solidFill>
              </a:rPr>
              <a:t> – зворотної; </a:t>
            </a:r>
            <a:r>
              <a:rPr lang="uk-UA" i="1" dirty="0">
                <a:solidFill>
                  <a:schemeClr val="tx1"/>
                </a:solidFill>
              </a:rPr>
              <a:t>в</a:t>
            </a:r>
            <a:r>
              <a:rPr lang="uk-UA" dirty="0">
                <a:solidFill>
                  <a:schemeClr val="tx1"/>
                </a:solidFill>
              </a:rPr>
              <a:t> ‑ </a:t>
            </a:r>
            <a:r>
              <a:rPr lang="uk-UA" dirty="0" err="1">
                <a:solidFill>
                  <a:schemeClr val="tx1"/>
                </a:solidFill>
              </a:rPr>
              <a:t>газопісочного</a:t>
            </a:r>
            <a:r>
              <a:rPr lang="uk-UA" dirty="0">
                <a:solidFill>
                  <a:schemeClr val="tx1"/>
                </a:solidFill>
              </a:rPr>
              <a:t>; 1 – експлуатаційна колона; 2 – шар накопиченого піску; 3 – корпус; 4 – приймальна труба; 5 – отвір для введення суміші в якір; 6 – труба для вводу рідини і піску</a:t>
            </a:r>
          </a:p>
          <a:p>
            <a:endParaRPr lang="uk-UA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051720" y="1340768"/>
          <a:ext cx="6120680" cy="3695147"/>
        </p:xfrm>
        <a:graphic>
          <a:graphicData uri="http://schemas.openxmlformats.org/presentationml/2006/ole">
            <p:oleObj spid="_x0000_s30721" r:id="rId3" imgW="3076575" imgH="1857375" progId="CorelDRAW.Graphic.10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764704"/>
          </a:xfrm>
        </p:spPr>
        <p:txBody>
          <a:bodyPr>
            <a:normAutofit/>
          </a:bodyPr>
          <a:lstStyle/>
          <a:p>
            <a:r>
              <a:rPr lang="ru-RU" sz="3200" dirty="0"/>
              <a:t>Принципові схеми газових якорів</a:t>
            </a:r>
            <a:endParaRPr lang="uk-UA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280920" cy="14401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i="1" dirty="0">
                <a:solidFill>
                  <a:schemeClr val="tx1"/>
                </a:solidFill>
              </a:rPr>
              <a:t>а</a:t>
            </a:r>
            <a:r>
              <a:rPr lang="uk-UA" dirty="0">
                <a:solidFill>
                  <a:schemeClr val="tx1"/>
                </a:solidFill>
              </a:rPr>
              <a:t> – однокорпусного; </a:t>
            </a:r>
            <a:r>
              <a:rPr lang="uk-UA" i="1" dirty="0">
                <a:solidFill>
                  <a:schemeClr val="tx1"/>
                </a:solidFill>
              </a:rPr>
              <a:t>б</a:t>
            </a:r>
            <a:r>
              <a:rPr lang="uk-UA" dirty="0">
                <a:solidFill>
                  <a:schemeClr val="tx1"/>
                </a:solidFill>
              </a:rPr>
              <a:t> – </a:t>
            </a:r>
            <a:r>
              <a:rPr lang="uk-UA" dirty="0" smtClean="0">
                <a:solidFill>
                  <a:schemeClr val="tx1"/>
                </a:solidFill>
              </a:rPr>
              <a:t>двокорпусного</a:t>
            </a:r>
            <a:r>
              <a:rPr lang="uk-UA" dirty="0">
                <a:solidFill>
                  <a:schemeClr val="tx1"/>
                </a:solidFill>
              </a:rPr>
              <a:t>; </a:t>
            </a:r>
            <a:r>
              <a:rPr lang="uk-UA" i="1" dirty="0">
                <a:solidFill>
                  <a:schemeClr val="tx1"/>
                </a:solidFill>
              </a:rPr>
              <a:t>в</a:t>
            </a:r>
            <a:r>
              <a:rPr lang="uk-UA" dirty="0">
                <a:solidFill>
                  <a:schemeClr val="tx1"/>
                </a:solidFill>
              </a:rPr>
              <a:t> – однотарілчастого; </a:t>
            </a:r>
            <a:r>
              <a:rPr lang="uk-UA" i="1" dirty="0">
                <a:solidFill>
                  <a:schemeClr val="tx1"/>
                </a:solidFill>
              </a:rPr>
              <a:t>г</a:t>
            </a:r>
            <a:r>
              <a:rPr lang="uk-UA" dirty="0">
                <a:solidFill>
                  <a:schemeClr val="tx1"/>
                </a:solidFill>
              </a:rPr>
              <a:t> – парасолькового; </a:t>
            </a:r>
            <a:r>
              <a:rPr lang="uk-UA" i="1" dirty="0">
                <a:solidFill>
                  <a:schemeClr val="tx1"/>
                </a:solidFill>
              </a:rPr>
              <a:t>д</a:t>
            </a:r>
            <a:r>
              <a:rPr lang="uk-UA" dirty="0">
                <a:solidFill>
                  <a:schemeClr val="tx1"/>
                </a:solidFill>
              </a:rPr>
              <a:t> – гвинтового; 1 ‑ експлуатаційна колона; 2 – отвір; 3 – корпус; 4 – приймальна труба; 6 ‑ пі­ногасник; 7 – газовідвідна труба; 8 – камера для накопичення газу; 9 ‑ тарілка; 10 – манжети; 11 – кріплення манжет; 12 – гвинт; 13 ‑ стрижень гвинта; 14 – зворотний клапан</a:t>
            </a:r>
          </a:p>
          <a:p>
            <a:endParaRPr lang="uk-UA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128472" y="908720"/>
          <a:ext cx="8765939" cy="4176464"/>
        </p:xfrm>
        <a:graphic>
          <a:graphicData uri="http://schemas.openxmlformats.org/presentationml/2006/ole">
            <p:oleObj spid="_x0000_s113665" r:id="rId3" imgW="6467475" imgH="2714625" progId="CorelDRAW.Graphic.10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Парафіни і асфальтени</a:t>
            </a:r>
            <a:endParaRPr lang="uk-UA" dirty="0"/>
          </a:p>
        </p:txBody>
      </p:sp>
      <p:pic>
        <p:nvPicPr>
          <p:cNvPr id="6" name="Рисунок 5" descr="Дополнительная информация о работе с геофизическим кабел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5283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 descr="Teхнические средства борьбы с АСП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14524"/>
            <a:ext cx="55626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Методи боротьби з АСПВ</a:t>
            </a:r>
            <a:endParaRPr lang="uk-UA" sz="2800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24936" cy="567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Різновиди шкребків</a:t>
            </a:r>
            <a:endParaRPr lang="uk-UA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631735" cy="443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Боротьба з відкладеннями солей</a:t>
            </a:r>
            <a:endParaRPr lang="uk-UA" dirty="0"/>
          </a:p>
        </p:txBody>
      </p:sp>
      <p:pic>
        <p:nvPicPr>
          <p:cNvPr id="3" name="Рисунок 2" descr="Борьба с солеотложениями — удаление и предотвращение их образова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295" y="3140968"/>
            <a:ext cx="2211705" cy="20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ичины и условия отложения неорганических солей - УТТ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295" y="2360295"/>
            <a:ext cx="213741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кспериментальное исследование процессов солеотложения на нефтепр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чины и условия отложения неорганических солей - УТТ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448272" cy="242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оли на миллионы — Журнал «Сибирская нефть» — №112 (июнь 2014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09120"/>
            <a:ext cx="316835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Коефіцієнтом експлуатації свердловин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i="1" dirty="0" smtClean="0"/>
              <a:t>              </a:t>
            </a:r>
            <a:r>
              <a:rPr lang="uk-UA" sz="2800" i="1" dirty="0" smtClean="0"/>
              <a:t>Коефіцієнтом експлуатації свердловин</a:t>
            </a:r>
            <a:r>
              <a:rPr lang="uk-UA" sz="2800" dirty="0" smtClean="0"/>
              <a:t> це відношення відпрацьованого часу до календарного (які виражаються відповідно у свердловино-добах, що відпрацьовані і що числяться). </a:t>
            </a:r>
          </a:p>
          <a:p>
            <a:pPr algn="just" hangingPunct="0"/>
            <a:r>
              <a:rPr lang="uk-UA" sz="2800" dirty="0"/>
              <a:t> </a:t>
            </a:r>
            <a:r>
              <a:rPr lang="uk-UA" sz="2800" dirty="0" smtClean="0"/>
              <a:t>           У </a:t>
            </a:r>
            <a:r>
              <a:rPr lang="uk-UA" sz="2800" dirty="0"/>
              <a:t>випадку </a:t>
            </a:r>
            <a:r>
              <a:rPr lang="uk-UA" sz="2800" dirty="0" smtClean="0"/>
              <a:t>хорошої організації виробництва коефіцієнт експлуатації свердловин сягає 0,95...0,98, а під час фонтанного способу видобування – 0,99...1.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algn="just" hangingPunct="0"/>
            <a:r>
              <a:rPr lang="ru-RU" sz="2800" i="1" dirty="0"/>
              <a:t> </a:t>
            </a:r>
            <a:r>
              <a:rPr lang="ru-RU" sz="2800" i="1" dirty="0" smtClean="0"/>
              <a:t>           </a:t>
            </a:r>
            <a:r>
              <a:rPr lang="uk-UA" sz="2800" i="1" dirty="0" smtClean="0"/>
              <a:t>Міжремонтним періодом</a:t>
            </a:r>
            <a:r>
              <a:rPr lang="uk-UA" sz="2800" dirty="0" smtClean="0"/>
              <a:t>, тобто тривалістю експлуатації свердловини (у добах) між попереднім і наступним ремонтами</a:t>
            </a:r>
          </a:p>
          <a:p>
            <a:pPr algn="just" hangingPunct="0"/>
            <a:endParaRPr lang="uk-UA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Причини </a:t>
            </a:r>
            <a:r>
              <a:rPr lang="uk-UA" dirty="0" err="1" smtClean="0"/>
              <a:t>відкладнення</a:t>
            </a:r>
            <a:r>
              <a:rPr lang="uk-UA" dirty="0" smtClean="0"/>
              <a:t> солей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776864" cy="35779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Причини </a:t>
            </a:r>
            <a:r>
              <a:rPr lang="ru-RU" dirty="0" err="1">
                <a:solidFill>
                  <a:schemeClr val="tx1"/>
                </a:solidFill>
              </a:rPr>
              <a:t>відкладання</a:t>
            </a:r>
            <a:r>
              <a:rPr lang="ru-RU" dirty="0">
                <a:solidFill>
                  <a:schemeClr val="tx1"/>
                </a:solidFill>
              </a:rPr>
              <a:t> солей – </a:t>
            </a:r>
            <a:r>
              <a:rPr lang="ru-RU" dirty="0" err="1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несумісність</a:t>
            </a:r>
            <a:r>
              <a:rPr lang="ru-RU" dirty="0">
                <a:solidFill>
                  <a:schemeClr val="tx1"/>
                </a:solidFill>
              </a:rPr>
              <a:t> вод (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лужних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жорсткими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надходять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свердловини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горизонтів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пропластків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перенасиченість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водносолевих</a:t>
            </a:r>
            <a:r>
              <a:rPr lang="ru-RU" dirty="0">
                <a:solidFill>
                  <a:schemeClr val="tx1"/>
                </a:solidFill>
              </a:rPr>
              <a:t> систем </a:t>
            </a:r>
            <a:r>
              <a:rPr lang="uk-UA" dirty="0">
                <a:solidFill>
                  <a:schemeClr val="tx1"/>
                </a:solidFill>
              </a:rPr>
              <a:t>за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</a:t>
            </a:r>
            <a:r>
              <a:rPr lang="uk-UA" dirty="0">
                <a:solidFill>
                  <a:schemeClr val="tx1"/>
                </a:solidFill>
              </a:rPr>
              <a:t>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термо</a:t>
            </a:r>
            <a:r>
              <a:rPr lang="uk-UA" dirty="0">
                <a:solidFill>
                  <a:schemeClr val="tx1"/>
                </a:solidFill>
              </a:rPr>
              <a:t>бари</a:t>
            </a:r>
            <a:r>
              <a:rPr lang="ru-RU" dirty="0" err="1">
                <a:solidFill>
                  <a:schemeClr val="tx1"/>
                </a:solidFill>
              </a:rPr>
              <a:t>чних</a:t>
            </a:r>
            <a:r>
              <a:rPr lang="ru-RU" dirty="0">
                <a:solidFill>
                  <a:schemeClr val="tx1"/>
                </a:solidFill>
              </a:rPr>
              <a:t> умов.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148485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92088"/>
          </a:xfrm>
        </p:spPr>
        <p:txBody>
          <a:bodyPr/>
          <a:lstStyle/>
          <a:p>
            <a:r>
              <a:rPr lang="uk-UA" dirty="0" smtClean="0"/>
              <a:t>Інгібітори солевідкладень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uk-UA" dirty="0" smtClean="0">
                <a:solidFill>
                  <a:schemeClr val="tx1"/>
                </a:solidFill>
              </a:rPr>
              <a:t>Найбільш прийнятний метод попередження випадання солей у трубах – застосування хімічних реагентів (інгібіторів солевідкладень). Їх періодично протискують у пласт і запомповують у затрубний простір видобувних свердловин.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Інгібітори з “ </a:t>
            </a:r>
            <a:r>
              <a:rPr lang="uk-UA" dirty="0" err="1" smtClean="0">
                <a:solidFill>
                  <a:schemeClr val="tx1"/>
                </a:solidFill>
              </a:rPr>
              <a:t>пороговим</a:t>
            </a:r>
            <a:r>
              <a:rPr lang="uk-UA" dirty="0" smtClean="0">
                <a:solidFill>
                  <a:schemeClr val="tx1"/>
                </a:solidFill>
              </a:rPr>
              <a:t> ефектом ” покривають мікрокристалічні ядра осаду, уповільнюють ріст кристалів і утримують їх у розчині в завислому стані. Найефективнішими є поліфосфати, органічні фосфати, солі сульфокислот, гексаметафосфат натрію, амофос та ін. Відкладання солей повністю </a:t>
            </a:r>
            <a:r>
              <a:rPr lang="uk-UA" dirty="0" err="1" smtClean="0">
                <a:solidFill>
                  <a:schemeClr val="tx1"/>
                </a:solidFill>
              </a:rPr>
              <a:t>попереджується</a:t>
            </a:r>
            <a:r>
              <a:rPr lang="uk-UA" dirty="0" smtClean="0">
                <a:solidFill>
                  <a:schemeClr val="tx1"/>
                </a:solidFill>
              </a:rPr>
              <a:t> за дозування інгібіторів (20 г/м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 на основі </a:t>
            </a:r>
            <a:r>
              <a:rPr lang="uk-UA" dirty="0" err="1" smtClean="0">
                <a:solidFill>
                  <a:schemeClr val="tx1"/>
                </a:solidFill>
              </a:rPr>
              <a:t>комплексонів</a:t>
            </a:r>
            <a:r>
              <a:rPr lang="uk-UA" dirty="0" smtClean="0">
                <a:solidFill>
                  <a:schemeClr val="tx1"/>
                </a:solidFill>
              </a:rPr>
              <a:t> (ПАФ-13, ДПФ-1, інкредол-1, </a:t>
            </a:r>
            <a:r>
              <a:rPr lang="uk-UA" dirty="0" err="1" smtClean="0">
                <a:solidFill>
                  <a:schemeClr val="tx1"/>
                </a:solidFill>
              </a:rPr>
              <a:t>фосфанол</a:t>
            </a:r>
            <a:r>
              <a:rPr lang="uk-UA" dirty="0" smtClean="0">
                <a:solidFill>
                  <a:schemeClr val="tx1"/>
                </a:solidFill>
              </a:rPr>
              <a:t>, СНПХ-5301).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uk-UA" dirty="0" smtClean="0"/>
              <a:t>Профілактичні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76864" cy="4320480"/>
          </a:xfrm>
        </p:spPr>
        <p:txBody>
          <a:bodyPr>
            <a:normAutofit fontScale="92500"/>
          </a:bodyPr>
          <a:lstStyle/>
          <a:p>
            <a:pPr algn="just" hangingPunct="0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uk-UA" dirty="0" smtClean="0">
                <a:solidFill>
                  <a:schemeClr val="tx1"/>
                </a:solidFill>
              </a:rPr>
              <a:t>Менш ефективним є діяння на розчини солей магнітними силовими полями й ультразвуком, а також використання захисних покриттів (скло, високомолекулярні сполуки).     Для боротьби з відкладами солей у нафтоводозбірних трубопроводах рекомендується встановлювати на гирлі спеціальні гіпсозбірники.</a:t>
            </a:r>
            <a:endParaRPr lang="uk-UA" dirty="0">
              <a:solidFill>
                <a:schemeClr val="tx1"/>
              </a:solidFill>
            </a:endParaRP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152128"/>
          </a:xfrm>
        </p:spPr>
        <p:txBody>
          <a:bodyPr/>
          <a:lstStyle/>
          <a:p>
            <a:r>
              <a:rPr lang="uk-UA" dirty="0" smtClean="0"/>
              <a:t>Видалення відкладів солей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55000" lnSpcReduction="20000"/>
          </a:bodyPr>
          <a:lstStyle/>
          <a:p>
            <a:pPr algn="just" hangingPunct="0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uk-UA" sz="3800" dirty="0" smtClean="0">
                <a:solidFill>
                  <a:schemeClr val="tx1"/>
                </a:solidFill>
              </a:rPr>
              <a:t>Відклади солей видаляють за допомогою хімічних реагентів і, в крайньому випадку, розбурюють долотом.</a:t>
            </a:r>
          </a:p>
          <a:p>
            <a:pPr algn="just" hangingPunct="0"/>
            <a:r>
              <a:rPr lang="uk-UA" sz="3800" dirty="0" smtClean="0">
                <a:solidFill>
                  <a:schemeClr val="tx1"/>
                </a:solidFill>
              </a:rPr>
              <a:t>        У разі хімічного методу видалення осади гіпсу перетворюють у водорозчинну сіль сульфату натрію (калію) і в осади карбонату або гідроксиду кальцію, які потім розчиняють солянокислотним розчином і промивають водою. Як перетворювальні реагенти доцільно використовувати карбонат і бікарбонат натрію або калію, а також гідроксиди лужних металів. Реагент вводять в інтервал відкладів, періодично пропомповують його або навіть виконують неперервну циркуляцію. Потім проводять СКО і промивають водою.</a:t>
            </a:r>
            <a:endParaRPr lang="uk-UA" sz="38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3800" dirty="0" smtClean="0">
                <a:solidFill>
                  <a:schemeClr val="tx1"/>
                </a:solidFill>
              </a:rPr>
              <a:t>         Можливе також термохімічне оброблення осаду солянокислотним розчином із додаванням хлористого натрію або амонію. Сіль можна розчиняти і в кислоті, яка підігріта на поверхні за допомогою ППУА, а гарячу суміш запомповують у свердловину. Але реагент спричинює активну корозію, а процес стає дорогим і трудомістким.</a:t>
            </a:r>
            <a:endParaRPr lang="uk-UA" sz="38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3800" dirty="0" smtClean="0">
                <a:solidFill>
                  <a:schemeClr val="tx1"/>
                </a:solidFill>
              </a:rPr>
              <a:t>         Хлориди розчиняють у прісній воді, яку пропомповують насосом.</a:t>
            </a:r>
            <a:endParaRPr lang="uk-UA" sz="3800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242048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Ускладнення у роботі свердловин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343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Залягання пластової води в продуктивному пласті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7848872" cy="1176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 – краєві або контурні води; 2 – підошовні води;                    3 – залишкові  води; 4 – проміжні води; 5 – верхні води;            6 – нижні води; І – продуктивний пласт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Рис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6886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Шляхи </a:t>
            </a:r>
            <a:r>
              <a:rPr lang="uk-UA" sz="3100" b="1" dirty="0"/>
              <a:t>передчасного обводнення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1628800"/>
            <a:ext cx="8245424" cy="4824536"/>
          </a:xfrm>
        </p:spPr>
        <p:txBody>
          <a:bodyPr>
            <a:noAutofit/>
          </a:bodyPr>
          <a:lstStyle/>
          <a:p>
            <a:pPr algn="just" hangingPunct="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     </a:t>
            </a:r>
            <a:r>
              <a:rPr lang="uk-UA" sz="2400" dirty="0" err="1" smtClean="0">
                <a:solidFill>
                  <a:schemeClr val="tx1"/>
                </a:solidFill>
              </a:rPr>
              <a:t>проникнісна</a:t>
            </a:r>
            <a:r>
              <a:rPr lang="uk-UA" sz="2400" dirty="0" smtClean="0">
                <a:solidFill>
                  <a:schemeClr val="tx1"/>
                </a:solidFill>
              </a:rPr>
              <a:t> зональна (по площі) і </a:t>
            </a:r>
            <a:r>
              <a:rPr lang="uk-UA" sz="2400" dirty="0" err="1" smtClean="0">
                <a:solidFill>
                  <a:schemeClr val="tx1"/>
                </a:solidFill>
              </a:rPr>
              <a:t>шарова</a:t>
            </a:r>
            <a:r>
              <a:rPr lang="uk-UA" sz="2400" dirty="0" smtClean="0">
                <a:solidFill>
                  <a:schemeClr val="tx1"/>
                </a:solidFill>
              </a:rPr>
              <a:t> (по товщині пласта) неоднорідність покладу; </a:t>
            </a:r>
            <a:r>
              <a:rPr lang="uk-UA" sz="2400" dirty="0" err="1" smtClean="0">
                <a:solidFill>
                  <a:schemeClr val="tx1"/>
                </a:solidFill>
              </a:rPr>
              <a:t>в’язкісна</a:t>
            </a:r>
            <a:r>
              <a:rPr lang="uk-UA" sz="2400" dirty="0" smtClean="0">
                <a:solidFill>
                  <a:schemeClr val="tx1"/>
                </a:solidFill>
              </a:rPr>
              <a:t> та гравітаційна нестійкість фронту витіснення; особливості розміщення видобувних і нагнітальних свердловин;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     наявність підошовної води; нахил пласта, розтікання фронту витіснення </a:t>
            </a:r>
            <a:r>
              <a:rPr lang="uk-UA" sz="2400" dirty="0">
                <a:solidFill>
                  <a:schemeClr val="tx1"/>
                </a:solidFill>
              </a:rPr>
              <a:t>по підошві </a:t>
            </a:r>
            <a:r>
              <a:rPr lang="uk-UA" sz="2400" dirty="0" smtClean="0">
                <a:solidFill>
                  <a:schemeClr val="tx1"/>
                </a:solidFill>
              </a:rPr>
              <a:t>пласта;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     наявність високопроникних каналів і тріщин, особливо в </a:t>
            </a:r>
            <a:r>
              <a:rPr lang="uk-UA" sz="2400" dirty="0" err="1" smtClean="0">
                <a:solidFill>
                  <a:schemeClr val="tx1"/>
                </a:solidFill>
              </a:rPr>
              <a:t>тріщинно-пористому</a:t>
            </a:r>
            <a:r>
              <a:rPr lang="uk-UA" sz="2400" dirty="0" smtClean="0">
                <a:solidFill>
                  <a:schemeClr val="tx1"/>
                </a:solidFill>
              </a:rPr>
              <a:t> колекторі;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       негерметичність експлуатаційної колони та цементного кільця.</a:t>
            </a:r>
            <a:endParaRPr lang="uk-UA" sz="2400" dirty="0">
              <a:solidFill>
                <a:schemeClr val="tx1"/>
              </a:solidFill>
            </a:endParaRPr>
          </a:p>
          <a:p>
            <a:pPr algn="just"/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обводнення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hangingPunc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        В основному, передчасне обводнення видобувних свердловин може відбуватися в результаті: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утворення </a:t>
            </a:r>
            <a:r>
              <a:rPr lang="uk-UA" dirty="0" err="1" smtClean="0">
                <a:solidFill>
                  <a:schemeClr val="tx1"/>
                </a:solidFill>
              </a:rPr>
              <a:t>“язиків”</a:t>
            </a:r>
            <a:r>
              <a:rPr lang="uk-UA" dirty="0" smtClean="0">
                <a:solidFill>
                  <a:schemeClr val="tx1"/>
                </a:solidFill>
              </a:rPr>
              <a:t> запомповуваної води по площі зонально неоднорідного покладу ( нерівномірне охоплення пласта заводненням по площі);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конусоутворення підошовної води;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випереджувального просування води по найбільш проникних пропластках у неоднорідному шаруватому пласті (нерівномірне охоплення по товщині пласта);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випереджувального проривання води по високопроникних тріщинах;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надходження води з верхніх, середніх і нижніх водоносних пластів через негерметичність колони та цементного кільця (обводнення т. зв.  </a:t>
            </a:r>
            <a:r>
              <a:rPr lang="uk-UA" dirty="0" err="1" smtClean="0">
                <a:solidFill>
                  <a:schemeClr val="tx1"/>
                </a:solidFill>
              </a:rPr>
              <a:t>“чужими”</a:t>
            </a:r>
            <a:r>
              <a:rPr lang="uk-UA" dirty="0" smtClean="0">
                <a:solidFill>
                  <a:schemeClr val="tx1"/>
                </a:solidFill>
              </a:rPr>
              <a:t> водами).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720081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Методи ізоляції</a:t>
            </a:r>
            <a:r>
              <a:rPr lang="uk-UA" sz="3200" dirty="0" smtClean="0"/>
              <a:t> припливу та регулювання профілю </a:t>
            </a:r>
            <a:r>
              <a:rPr lang="uk-UA" sz="3200" dirty="0" err="1" smtClean="0"/>
              <a:t>приймальності</a:t>
            </a:r>
            <a:r>
              <a:rPr lang="uk-UA" sz="3200" dirty="0" smtClean="0"/>
              <a:t> води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6800800" cy="3528392"/>
          </a:xfrm>
        </p:spPr>
        <p:txBody>
          <a:bodyPr>
            <a:normAutofit/>
          </a:bodyPr>
          <a:lstStyle/>
          <a:p>
            <a:pPr marL="514350" indent="-514350" algn="just" hangingPunct="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тампонувальних розчинів, які фільтруються в пори пласта;</a:t>
            </a:r>
            <a:endParaRPr lang="uk-UA" dirty="0">
              <a:solidFill>
                <a:schemeClr val="tx1"/>
              </a:solidFill>
            </a:endParaRPr>
          </a:p>
          <a:p>
            <a:pPr marL="514350" indent="-514350" algn="just" hangingPunct="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суспензій тонкодисперсних тампонувальних матеріалів;</a:t>
            </a:r>
            <a:endParaRPr lang="uk-UA" dirty="0">
              <a:solidFill>
                <a:schemeClr val="tx1"/>
              </a:solidFill>
            </a:endParaRPr>
          </a:p>
          <a:p>
            <a:pPr marL="514350" indent="-514350" algn="just" hangingPunct="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суспензій гранульованих (подрібнених) тампонувальних матеріалів;</a:t>
            </a:r>
            <a:endParaRPr lang="uk-UA" dirty="0">
              <a:solidFill>
                <a:schemeClr val="tx1"/>
              </a:solidFill>
            </a:endParaRPr>
          </a:p>
          <a:p>
            <a:pPr marL="514350" indent="-514350" algn="just" hangingPunct="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механічних пристосувань і пристроїв.</a:t>
            </a:r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Конусоутворення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514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719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Ізоляція нижньої води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15" y="1313384"/>
            <a:ext cx="833658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4673</TotalTime>
  <Words>760</Words>
  <Application>Microsoft Office PowerPoint</Application>
  <PresentationFormat>Экран (4:3)</PresentationFormat>
  <Paragraphs>61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Апекс</vt:lpstr>
      <vt:lpstr>1_Апекс</vt:lpstr>
      <vt:lpstr>2_Апекс</vt:lpstr>
      <vt:lpstr>3_Апекс</vt:lpstr>
      <vt:lpstr>Тема Office</vt:lpstr>
      <vt:lpstr>4_Апекс</vt:lpstr>
      <vt:lpstr>CorelDRAW.Graphic.10</vt:lpstr>
      <vt:lpstr>БОРОТЬБА З УСКЛАДНЕННЯМИ ПІД ЧАС ЕКСПЛУАТАЦІЇ СВЕРДЛОВИН </vt:lpstr>
      <vt:lpstr>Коефіцієнтом експлуатації свердловин</vt:lpstr>
      <vt:lpstr>Ускладнення у роботі свердловин</vt:lpstr>
      <vt:lpstr>Залягання пластової води в продуктивному пласті </vt:lpstr>
      <vt:lpstr>Шляхи передчасного обводнення </vt:lpstr>
      <vt:lpstr>Причини обводнення</vt:lpstr>
      <vt:lpstr>Методи ізоляції припливу та регулювання профілю приймальності води </vt:lpstr>
      <vt:lpstr>Конусоутворення</vt:lpstr>
      <vt:lpstr>Ізоляція нижньої води</vt:lpstr>
      <vt:lpstr>Ізоляція заколонних перетікань</vt:lpstr>
      <vt:lpstr>Ізоляція в горизонтальній свердловині</vt:lpstr>
      <vt:lpstr>Боротьба з утвореннями пісчаних пробок</vt:lpstr>
      <vt:lpstr>Методи попередження надходження піску у свердловину </vt:lpstr>
      <vt:lpstr>Схеми пісочних якорів</vt:lpstr>
      <vt:lpstr>Принципові схеми газових якорів</vt:lpstr>
      <vt:lpstr>Парафіни і асфальтени</vt:lpstr>
      <vt:lpstr>Методи боротьби з АСПВ</vt:lpstr>
      <vt:lpstr>Різновиди шкребків</vt:lpstr>
      <vt:lpstr>Боротьба з відкладеннями солей</vt:lpstr>
      <vt:lpstr>Причини відкладнення солей</vt:lpstr>
      <vt:lpstr>Слайд 21</vt:lpstr>
      <vt:lpstr>Інгібітори солевідкладень</vt:lpstr>
      <vt:lpstr>Профілактичні методи</vt:lpstr>
      <vt:lpstr>Видалення відкладів солей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БОРОТЬБА З УСКЛАДНЕННЯМИ ПІД ЧАС ЕКСПЛУАТАЦІЇ СВЕРДЛОВИН </dc:title>
  <dc:creator>Ivan</dc:creator>
  <cp:lastModifiedBy>Ivan</cp:lastModifiedBy>
  <cp:revision>8</cp:revision>
  <dcterms:created xsi:type="dcterms:W3CDTF">2020-12-12T08:42:48Z</dcterms:created>
  <dcterms:modified xsi:type="dcterms:W3CDTF">2020-12-15T14:36:26Z</dcterms:modified>
</cp:coreProperties>
</file>