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6" r:id="rId8"/>
    <p:sldId id="267" r:id="rId9"/>
    <p:sldId id="262" r:id="rId10"/>
    <p:sldId id="263" r:id="rId11"/>
    <p:sldId id="272" r:id="rId12"/>
    <p:sldId id="273" r:id="rId13"/>
    <p:sldId id="274" r:id="rId14"/>
    <p:sldId id="282" r:id="rId15"/>
    <p:sldId id="269" r:id="rId16"/>
    <p:sldId id="271" r:id="rId17"/>
    <p:sldId id="270" r:id="rId18"/>
    <p:sldId id="268" r:id="rId19"/>
    <p:sldId id="261" r:id="rId20"/>
    <p:sldId id="275" r:id="rId21"/>
    <p:sldId id="277" r:id="rId22"/>
    <p:sldId id="278" r:id="rId23"/>
    <p:sldId id="280" r:id="rId24"/>
    <p:sldId id="281" r:id="rId25"/>
    <p:sldId id="279" r:id="rId26"/>
    <p:sldId id="283" r:id="rId27"/>
    <p:sldId id="284" r:id="rId2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-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9E1D6-C3CE-FEDA-7FEB-75E4392D1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7889DAD-D3FB-D1B4-A791-CC4B12964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C714F4F-0BFC-0A9E-D483-7181DB47E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B1AE815-0CB8-8382-A6F9-1CA7091C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1122738-8542-04CE-1A3F-8633D9C8A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944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C0654B-D3D5-C719-DC33-24435F452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96D7099-DD2C-A59A-1074-1235A4735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50F4E3-7270-0F4D-6097-915A76CF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B22F11-4475-4EAC-F167-D2A4843E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E20993A-D8CB-311E-70B5-63398DF1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387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AF0C014-579A-9BC4-D1DE-B388B9AFB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D140F37-EF35-273F-BB80-437E52029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F6D59B-6A71-F1B2-5D3D-BC7B3480E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EC5A38-3593-4D24-4849-907EAAA2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0C33D4-B458-E28C-44BD-405002BA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1839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422400" y="304800"/>
            <a:ext cx="10058400" cy="579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B91A13B-3BC3-A285-7141-AA1376171C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4EC04F5-F714-6534-485C-CD1A7B9ACE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E550288-5581-9E55-A9E4-427AC90FD2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78BF3-D87B-4CFE-84F0-F8B98949ED8D}" type="slidenum">
              <a:rPr lang="uk-UA" altLang="uk-UA"/>
              <a:pPr/>
              <a:t>‹№›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770076871"/>
      </p:ext>
    </p:extLst>
  </p:cSld>
  <p:clrMapOvr>
    <a:masterClrMapping/>
  </p:clrMapOvr>
  <p:transition spd="med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FEC98-D944-82FC-F659-F54D9568E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3661CA-490E-7175-4B94-8EB494632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EB2FFD2-E6B9-8473-81D4-0DD69FCF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CCE8B2-6582-D63E-FDAC-585FA6684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8C2EA85-F375-5308-DC5A-98B8EDE2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705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9F8B8-906B-ED1F-3FF4-7F4E88537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CC54A6A-9AE8-50E4-5EED-6DD362BEE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FC80BEF-DFF8-7B83-8119-40E6FD93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3B12E1C-E944-5F49-9D6D-D20E27BC5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D5201E-CCAA-E3BA-F8BE-C0B834454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33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A3283-AF49-6874-4CD9-47BEDDE7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C5B8AC-0046-953F-3065-D6867A6964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F77C2A4-7D3D-46D6-36D1-77212AEF5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259D75A-22DF-95AC-D34A-E5D7581F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DC6ECBB-8A44-545F-B638-CB480B0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9F3851-DD7C-1656-7023-603773BE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AFA7E-92C1-1DAB-D4A7-37CAAF48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348028-B079-D8F5-D7D6-D2389B015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37F80DB-ADB5-AFAE-5ADD-24F7D5CDA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4A1A7E0-AFD0-4B3C-6584-E08E3673A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FAB7308-6713-2B3B-12A4-D1B9FACBE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BEA2441-C7E5-BA09-EDFF-30150AD18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821E9CE-B595-7E30-787B-72F27BBE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DECBC72-052C-83D8-08B5-C57346C0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7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0CC905-5D76-EE5B-932E-BFCC3E235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BB80C0F-0ACD-4281-E487-C1222804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F49A88D-F930-8A96-3B65-A8A7F1A2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408EF70-284B-67F1-1A33-B9C746D43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879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0426671-A3DD-6ED9-4812-A9FF52312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86A9006-651A-6675-53BD-CA4285F6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6DA0863-7B48-172C-8319-812F03A9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026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CB6009-68AB-AD92-0233-33B19EF06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B0861C-1DBD-791C-5EF5-B12688DD5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DBACA00-C529-1500-9506-B2C019633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5DBDF66-3DFD-F83B-FA56-188C14D3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22C8BE1-7836-18E0-9545-A5992E6FF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C2FD0D7-8D77-1CCA-6658-92F27FA9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283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DBCC0-93E0-AA78-BAF9-D6E10B378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0B7B0A0-09B1-8E62-2B86-5626056C1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491CAB9-3AE7-B8F6-C3D3-70A2911BD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20CF595-8F5D-0AFC-02D8-4456A5F9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9FA2F52-0DFE-108C-77D9-8B673BAE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C49C433-227C-B625-290B-5E6B4D706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74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343671E2-ABAE-E406-A7D0-BF65522C0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D362C47-7A0E-2213-9A62-6865145EA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2D50AEF-53DC-EF15-EF7F-D0A3E0BD8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097CC-55D4-4284-92EE-E10B359315A9}" type="datetimeFigureOut">
              <a:rPr lang="uk-UA" smtClean="0"/>
              <a:t>17.09.2025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0C9F723-E11C-7BE6-A580-DA7AC27BD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631DBEB-A623-F270-FF23-CABD95D37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701A4-1E8E-4A2F-A275-56DE1090F31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359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0683F-DEEB-1029-7AE1-8E613B9A7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1162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uk-UA" dirty="0"/>
              <a:t>Тема</a:t>
            </a:r>
            <a:br>
              <a:rPr lang="uk-UA" dirty="0"/>
            </a:br>
            <a:r>
              <a:rPr lang="uk-UA" dirty="0"/>
              <a:t>Маркетинг стартапу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6D7AC6B-12E0-C5A4-2967-246785147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56924"/>
            <a:ext cx="9144000" cy="4511516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План</a:t>
            </a:r>
          </a:p>
          <a:p>
            <a:pPr marL="457200" indent="-457200" algn="just">
              <a:buAutoNum type="arabicPeriod"/>
            </a:pPr>
            <a:r>
              <a:rPr lang="uk-UA" dirty="0"/>
              <a:t>Маркетинг як складова успішного стартапу</a:t>
            </a:r>
          </a:p>
          <a:p>
            <a:pPr marL="457200" indent="-457200" algn="just">
              <a:buAutoNum type="arabicPeriod"/>
            </a:pPr>
            <a:r>
              <a:rPr lang="uk-UA" dirty="0"/>
              <a:t>Маркетинговий план</a:t>
            </a:r>
          </a:p>
          <a:p>
            <a:pPr marL="457200" indent="-457200" algn="just">
              <a:buAutoNum type="arabicPeriod"/>
            </a:pPr>
            <a:r>
              <a:rPr lang="uk-UA" dirty="0"/>
              <a:t>Маркетингові дослідження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бізнес-моделі</a:t>
            </a: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Дослідження</a:t>
            </a:r>
            <a:r>
              <a:rPr lang="ru-RU" dirty="0"/>
              <a:t> товару</a:t>
            </a:r>
          </a:p>
          <a:p>
            <a:pPr marL="457200" indent="-457200" algn="just">
              <a:buAutoNum type="arabicPeriod"/>
            </a:pPr>
            <a:r>
              <a:rPr lang="ru-RU" dirty="0"/>
              <a:t>Комплекс маркетингу</a:t>
            </a:r>
          </a:p>
          <a:p>
            <a:pPr marL="457200" indent="-457200" algn="just">
              <a:buAutoNum type="arabicPeriod"/>
            </a:pPr>
            <a:r>
              <a:rPr lang="en-US" dirty="0"/>
              <a:t>SWOT-</a:t>
            </a:r>
            <a:r>
              <a:rPr lang="uk-UA"/>
              <a:t>аналіз</a:t>
            </a:r>
            <a:endParaRPr lang="ru-RU" dirty="0"/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AutoNum type="arabicPeriod"/>
            </a:pPr>
            <a:endParaRPr lang="uk-UA" dirty="0"/>
          </a:p>
          <a:p>
            <a:pPr marL="457200" indent="-457200" algn="just">
              <a:buAutoNum type="arabicPeriod"/>
            </a:pPr>
            <a:endParaRPr lang="uk-UA" dirty="0"/>
          </a:p>
          <a:p>
            <a:pPr marL="457200" indent="-457200" algn="just">
              <a:buAutoNum type="arabicPeriod"/>
            </a:pPr>
            <a:endParaRPr lang="uk-UA" dirty="0"/>
          </a:p>
          <a:p>
            <a:pPr marL="457200" indent="-457200" algn="just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75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B80BB2-4A7F-81A3-0040-07399A815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9646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b="1" dirty="0" err="1"/>
              <a:t>бізнес-моделі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D9EF92-4592-142B-B65F-47A234C4A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172" y="1080656"/>
            <a:ext cx="6227616" cy="5777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В2В </a:t>
            </a:r>
          </a:p>
          <a:p>
            <a:r>
              <a:rPr lang="ru-RU" dirty="0" err="1"/>
              <a:t>Вникніть</a:t>
            </a:r>
            <a:r>
              <a:rPr lang="ru-RU" dirty="0"/>
              <a:t> у роботу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r>
              <a:rPr lang="ru-RU" dirty="0" err="1"/>
              <a:t>Розгляньте</a:t>
            </a:r>
            <a:r>
              <a:rPr lang="ru-RU" dirty="0"/>
              <a:t>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безпосередніх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продукту та дайте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запитання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• як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взаємодіють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вашим продуктом?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продуктами </a:t>
            </a:r>
            <a:r>
              <a:rPr lang="ru-RU" dirty="0" err="1"/>
              <a:t>користуються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проблема яку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вирішуєте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dirty="0"/>
              <a:t> у </a:t>
            </a:r>
            <a:r>
              <a:rPr lang="ru-RU" dirty="0" err="1"/>
              <a:t>компанії</a:t>
            </a:r>
            <a:r>
              <a:rPr lang="ru-RU" dirty="0"/>
              <a:t>?</a:t>
            </a:r>
          </a:p>
          <a:p>
            <a:pPr marL="0" indent="0">
              <a:buNone/>
            </a:pPr>
            <a:r>
              <a:rPr lang="ru-RU" dirty="0"/>
              <a:t> • як </a:t>
            </a:r>
            <a:r>
              <a:rPr lang="ru-RU" dirty="0" err="1"/>
              <a:t>виміряти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на всю </a:t>
            </a:r>
            <a:r>
              <a:rPr lang="ru-RU" dirty="0" err="1"/>
              <a:t>організацію</a:t>
            </a:r>
            <a:r>
              <a:rPr lang="ru-RU" dirty="0"/>
              <a:t>? 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682CF6F-6DF4-AEEC-1317-CE87165C4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2788" y="1080655"/>
            <a:ext cx="5654040" cy="5777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В2С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sz="3500" dirty="0" err="1"/>
              <a:t>Чи</a:t>
            </a:r>
            <a:r>
              <a:rPr lang="ru-RU" sz="3500" dirty="0"/>
              <a:t> </a:t>
            </a:r>
            <a:r>
              <a:rPr lang="ru-RU" sz="3500" dirty="0" err="1"/>
              <a:t>будуть</a:t>
            </a:r>
            <a:r>
              <a:rPr lang="ru-RU" sz="3500" dirty="0"/>
              <a:t> </a:t>
            </a:r>
            <a:r>
              <a:rPr lang="ru-RU" sz="3500" dirty="0" err="1"/>
              <a:t>споживачі</a:t>
            </a:r>
            <a:r>
              <a:rPr lang="ru-RU" sz="3500" dirty="0"/>
              <a:t> </a:t>
            </a:r>
            <a:r>
              <a:rPr lang="ru-RU" sz="3500" dirty="0" err="1"/>
              <a:t>користуватися</a:t>
            </a:r>
            <a:r>
              <a:rPr lang="ru-RU" sz="3500" dirty="0"/>
              <a:t> Вашим продуктом </a:t>
            </a:r>
            <a:r>
              <a:rPr lang="ru-RU" sz="3500" dirty="0" err="1"/>
              <a:t>самостійно</a:t>
            </a:r>
            <a:r>
              <a:rPr lang="ru-RU" sz="3500" dirty="0"/>
              <a:t>? </a:t>
            </a:r>
          </a:p>
          <a:p>
            <a:pPr marL="0" indent="0">
              <a:buNone/>
            </a:pPr>
            <a:r>
              <a:rPr lang="ru-RU" sz="3500" dirty="0"/>
              <a:t>• </a:t>
            </a:r>
            <a:r>
              <a:rPr lang="ru-RU" sz="3500" dirty="0" err="1"/>
              <a:t>Чи</a:t>
            </a:r>
            <a:r>
              <a:rPr lang="ru-RU" sz="3500" dirty="0"/>
              <a:t> </a:t>
            </a:r>
            <a:r>
              <a:rPr lang="ru-RU" sz="3500" dirty="0" err="1"/>
              <a:t>залежить</a:t>
            </a:r>
            <a:r>
              <a:rPr lang="ru-RU" sz="3500" dirty="0"/>
              <a:t> </a:t>
            </a:r>
            <a:r>
              <a:rPr lang="ru-RU" sz="3500" dirty="0" err="1"/>
              <a:t>користування</a:t>
            </a:r>
            <a:r>
              <a:rPr lang="ru-RU" sz="3500" dirty="0"/>
              <a:t> продуктом </a:t>
            </a:r>
            <a:r>
              <a:rPr lang="ru-RU" sz="3500" dirty="0" err="1"/>
              <a:t>від</a:t>
            </a:r>
            <a:r>
              <a:rPr lang="ru-RU" sz="3500" dirty="0"/>
              <a:t> </a:t>
            </a:r>
            <a:r>
              <a:rPr lang="ru-RU" sz="3500" dirty="0" err="1"/>
              <a:t>інших</a:t>
            </a:r>
            <a:r>
              <a:rPr lang="ru-RU" sz="3500" dirty="0"/>
              <a:t> людей, </a:t>
            </a:r>
            <a:r>
              <a:rPr lang="ru-RU" sz="3500" dirty="0" err="1"/>
              <a:t>друзів</a:t>
            </a:r>
            <a:r>
              <a:rPr lang="ru-RU" sz="3500" dirty="0"/>
              <a:t> </a:t>
            </a:r>
            <a:r>
              <a:rPr lang="ru-RU" sz="3500" dirty="0" err="1"/>
              <a:t>чи</a:t>
            </a:r>
            <a:r>
              <a:rPr lang="ru-RU" sz="3500" dirty="0"/>
              <a:t> </a:t>
            </a:r>
            <a:r>
              <a:rPr lang="ru-RU" sz="3500" dirty="0" err="1"/>
              <a:t>родичів</a:t>
            </a:r>
            <a:r>
              <a:rPr lang="ru-RU" sz="3500" dirty="0"/>
              <a:t>? </a:t>
            </a:r>
          </a:p>
          <a:p>
            <a:pPr marL="0" indent="0">
              <a:buNone/>
            </a:pPr>
            <a:r>
              <a:rPr lang="ru-RU" sz="3500" dirty="0"/>
              <a:t>• </a:t>
            </a:r>
            <a:r>
              <a:rPr lang="ru-RU" sz="3500" dirty="0" err="1"/>
              <a:t>Скільки</a:t>
            </a:r>
            <a:r>
              <a:rPr lang="ru-RU" sz="3500" dirty="0"/>
              <a:t> людей </a:t>
            </a:r>
            <a:r>
              <a:rPr lang="ru-RU" sz="3500" dirty="0" err="1"/>
              <a:t>захочуть</a:t>
            </a:r>
            <a:r>
              <a:rPr lang="ru-RU" sz="3500" dirty="0"/>
              <a:t> </a:t>
            </a:r>
            <a:r>
              <a:rPr lang="ru-RU" sz="3500" dirty="0" err="1"/>
              <a:t>платити</a:t>
            </a:r>
            <a:r>
              <a:rPr lang="ru-RU" sz="3500" dirty="0"/>
              <a:t> за ваше </a:t>
            </a:r>
            <a:r>
              <a:rPr lang="ru-RU" sz="3500" dirty="0" err="1"/>
              <a:t>рішення</a:t>
            </a:r>
            <a:r>
              <a:rPr lang="ru-RU" sz="3500" dirty="0"/>
              <a:t> і </a:t>
            </a:r>
            <a:r>
              <a:rPr lang="ru-RU" sz="3500" dirty="0" err="1"/>
              <a:t>чи</a:t>
            </a:r>
            <a:r>
              <a:rPr lang="ru-RU" sz="3500" dirty="0"/>
              <a:t> </a:t>
            </a:r>
            <a:r>
              <a:rPr lang="ru-RU" sz="3500" dirty="0" err="1"/>
              <a:t>взагалі</a:t>
            </a:r>
            <a:r>
              <a:rPr lang="ru-RU" sz="3500" dirty="0"/>
              <a:t> </a:t>
            </a:r>
            <a:r>
              <a:rPr lang="ru-RU" sz="3500" dirty="0" err="1"/>
              <a:t>захочуть</a:t>
            </a:r>
            <a:r>
              <a:rPr lang="ru-RU" sz="3500" dirty="0"/>
              <a:t>? </a:t>
            </a:r>
          </a:p>
          <a:p>
            <a:pPr marL="0" indent="0">
              <a:buNone/>
            </a:pPr>
            <a:r>
              <a:rPr lang="ru-RU" sz="3500" dirty="0"/>
              <a:t>• </a:t>
            </a:r>
            <a:r>
              <a:rPr lang="ru-RU" sz="3500" dirty="0" err="1"/>
              <a:t>Що</a:t>
            </a:r>
            <a:r>
              <a:rPr lang="ru-RU" sz="3500" dirty="0"/>
              <a:t> </a:t>
            </a:r>
            <a:r>
              <a:rPr lang="ru-RU" sz="3500" dirty="0" err="1"/>
              <a:t>може</a:t>
            </a:r>
            <a:r>
              <a:rPr lang="ru-RU" sz="3500" dirty="0"/>
              <a:t> </a:t>
            </a:r>
            <a:r>
              <a:rPr lang="ru-RU" sz="3500" dirty="0" err="1"/>
              <a:t>змусити</a:t>
            </a:r>
            <a:r>
              <a:rPr lang="ru-RU" sz="3500" dirty="0"/>
              <a:t> </a:t>
            </a:r>
            <a:r>
              <a:rPr lang="ru-RU" sz="3500" dirty="0" err="1"/>
              <a:t>споживачів</a:t>
            </a:r>
            <a:r>
              <a:rPr lang="ru-RU" sz="3500" dirty="0"/>
              <a:t> </a:t>
            </a:r>
            <a:r>
              <a:rPr lang="ru-RU" sz="3500" dirty="0" err="1"/>
              <a:t>змінити</a:t>
            </a:r>
            <a:r>
              <a:rPr lang="ru-RU" sz="3500" dirty="0"/>
              <a:t> </a:t>
            </a:r>
            <a:r>
              <a:rPr lang="ru-RU" sz="3500" dirty="0" err="1"/>
              <a:t>свої</a:t>
            </a:r>
            <a:r>
              <a:rPr lang="ru-RU" sz="3500" dirty="0"/>
              <a:t> </a:t>
            </a:r>
            <a:r>
              <a:rPr lang="ru-RU" sz="3500" dirty="0" err="1"/>
              <a:t>звички</a:t>
            </a:r>
            <a:r>
              <a:rPr lang="ru-RU" sz="3500" dirty="0"/>
              <a:t>? </a:t>
            </a:r>
            <a:r>
              <a:rPr lang="ru-RU" sz="3500" dirty="0" err="1"/>
              <a:t>Ціна</a:t>
            </a:r>
            <a:r>
              <a:rPr lang="ru-RU" sz="3500" dirty="0"/>
              <a:t>? </a:t>
            </a:r>
            <a:r>
              <a:rPr lang="ru-RU" sz="3500" dirty="0" err="1"/>
              <a:t>Властивості</a:t>
            </a:r>
            <a:r>
              <a:rPr lang="ru-RU" sz="3500" dirty="0"/>
              <a:t>? </a:t>
            </a:r>
            <a:r>
              <a:rPr lang="ru-RU" sz="3500" dirty="0" err="1"/>
              <a:t>Новий</a:t>
            </a:r>
            <a:r>
              <a:rPr lang="ru-RU" sz="3500" dirty="0"/>
              <a:t> стандарт? </a:t>
            </a:r>
            <a:r>
              <a:rPr lang="ru-RU" sz="3500" dirty="0" err="1"/>
              <a:t>Амбіції</a:t>
            </a:r>
            <a:r>
              <a:rPr lang="ru-RU" sz="3500" dirty="0"/>
              <a:t>? </a:t>
            </a:r>
            <a:endParaRPr lang="uk-UA" sz="3500" dirty="0"/>
          </a:p>
        </p:txBody>
      </p:sp>
    </p:spTree>
    <p:extLst>
      <p:ext uri="{BB962C8B-B14F-4D97-AF65-F5344CB8AC3E}">
        <p14:creationId xmlns:p14="http://schemas.microsoft.com/office/powerpoint/2010/main" val="65867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2" name="Group 16">
            <a:extLst>
              <a:ext uri="{FF2B5EF4-FFF2-40B4-BE49-F238E27FC236}">
                <a16:creationId xmlns:a16="http://schemas.microsoft.com/office/drawing/2014/main" id="{93B921B2-F5AA-5F86-4CB3-89050DB7A90E}"/>
              </a:ext>
            </a:extLst>
          </p:cNvPr>
          <p:cNvGrpSpPr>
            <a:grpSpLocks/>
          </p:cNvGrpSpPr>
          <p:nvPr/>
        </p:nvGrpSpPr>
        <p:grpSpPr bwMode="auto">
          <a:xfrm>
            <a:off x="198120" y="0"/>
            <a:ext cx="11444605" cy="6858000"/>
            <a:chOff x="0" y="0"/>
            <a:chExt cx="6374" cy="4320"/>
          </a:xfrm>
        </p:grpSpPr>
        <p:sp>
          <p:nvSpPr>
            <p:cNvPr id="14340" name="Oval 4">
              <a:extLst>
                <a:ext uri="{FF2B5EF4-FFF2-40B4-BE49-F238E27FC236}">
                  <a16:creationId xmlns:a16="http://schemas.microsoft.com/office/drawing/2014/main" id="{9296EB85-8DC1-7620-AF46-B1D5C18B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706"/>
              <a:ext cx="1452" cy="90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200" b="1" i="1" dirty="0">
                  <a:solidFill>
                    <a:srgbClr val="FF0000"/>
                  </a:solidFill>
                </a:rPr>
                <a:t>Організації-</a:t>
              </a:r>
            </a:p>
            <a:p>
              <a:pPr algn="ctr"/>
              <a:r>
                <a:rPr lang="uk-UA" altLang="uk-UA" sz="3200" b="1" i="1" dirty="0">
                  <a:solidFill>
                    <a:srgbClr val="FF0000"/>
                  </a:solidFill>
                </a:rPr>
                <a:t>споживачі</a:t>
              </a:r>
            </a:p>
          </p:txBody>
        </p:sp>
        <p:sp>
          <p:nvSpPr>
            <p:cNvPr id="14341" name="Rectangle 5">
              <a:extLst>
                <a:ext uri="{FF2B5EF4-FFF2-40B4-BE49-F238E27FC236}">
                  <a16:creationId xmlns:a16="http://schemas.microsoft.com/office/drawing/2014/main" id="{DF8C7C5C-AE5A-5E53-3EEC-B059509AB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0"/>
              <a:ext cx="2245" cy="16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1600" b="1" dirty="0">
                  <a:solidFill>
                    <a:srgbClr val="FF0000"/>
                  </a:solidFill>
                </a:rPr>
                <a:t>            </a:t>
              </a:r>
              <a:r>
                <a:rPr lang="uk-UA" altLang="uk-UA" sz="2400" b="1" dirty="0">
                  <a:solidFill>
                    <a:srgbClr val="FF0000"/>
                  </a:solidFill>
                </a:rPr>
                <a:t>ЗОВНІШНІ ФАКТОРИ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економічні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науково-технічні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законодавчі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фізико-географічні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фактори конкурентного </a:t>
              </a:r>
            </a:p>
            <a:p>
              <a:r>
                <a:rPr lang="uk-UA" altLang="uk-UA" b="1" dirty="0">
                  <a:solidFill>
                    <a:srgbClr val="000000"/>
                  </a:solidFill>
                </a:rPr>
                <a:t>середовища</a:t>
              </a:r>
            </a:p>
          </p:txBody>
        </p:sp>
        <p:sp>
          <p:nvSpPr>
            <p:cNvPr id="14342" name="Rectangle 6">
              <a:extLst>
                <a:ext uri="{FF2B5EF4-FFF2-40B4-BE49-F238E27FC236}">
                  <a16:creationId xmlns:a16="http://schemas.microsoft.com/office/drawing/2014/main" id="{4387B451-0E60-086B-74D6-2CD97CFEE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17"/>
              <a:ext cx="2361" cy="18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 b="1" dirty="0">
                  <a:solidFill>
                    <a:srgbClr val="FF0000"/>
                  </a:solidFill>
                </a:rPr>
                <a:t>ФАКТОРИ ІНДИВІДУАЛЬНИХ</a:t>
              </a:r>
              <a:br>
                <a:rPr lang="uk-UA" altLang="uk-UA" sz="2000" b="1" dirty="0">
                  <a:solidFill>
                    <a:srgbClr val="FF0000"/>
                  </a:solidFill>
                </a:rPr>
              </a:br>
              <a:r>
                <a:rPr lang="uk-UA" altLang="uk-UA" sz="2000" b="1" dirty="0">
                  <a:solidFill>
                    <a:srgbClr val="FF0000"/>
                  </a:solidFill>
                </a:rPr>
                <a:t>ОСОБЛИВОСТЕЙ ПЕРСОНАЛУ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вік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освіта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тип особистості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посада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схильність до ризику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власні цілі та </a:t>
              </a:r>
            </a:p>
            <a:p>
              <a:pPr>
                <a:buFontTx/>
                <a:buChar char="-"/>
              </a:pPr>
              <a:r>
                <a:rPr lang="uk-UA" altLang="uk-UA" sz="22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переконання</a:t>
              </a:r>
            </a:p>
          </p:txBody>
        </p:sp>
        <p:sp>
          <p:nvSpPr>
            <p:cNvPr id="14343" name="Rectangle 7">
              <a:extLst>
                <a:ext uri="{FF2B5EF4-FFF2-40B4-BE49-F238E27FC236}">
                  <a16:creationId xmlns:a16="http://schemas.microsoft.com/office/drawing/2014/main" id="{BAF36C87-F889-4633-19FF-3B4F095D3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706"/>
              <a:ext cx="2109" cy="2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1400" b="1" dirty="0">
                  <a:solidFill>
                    <a:srgbClr val="FF0000"/>
                  </a:solidFill>
                </a:rPr>
                <a:t>        </a:t>
              </a:r>
              <a:r>
                <a:rPr lang="uk-UA" altLang="uk-UA" sz="2000" b="1" dirty="0">
                  <a:solidFill>
                    <a:srgbClr val="FF0000"/>
                  </a:solidFill>
                </a:rPr>
                <a:t>ФАКТОРИ МІЖОСОБОВИХ</a:t>
              </a:r>
              <a:br>
                <a:rPr lang="uk-UA" altLang="uk-UA" sz="2000" b="1" dirty="0">
                  <a:solidFill>
                    <a:srgbClr val="FF0000"/>
                  </a:solidFill>
                </a:rPr>
              </a:br>
              <a:r>
                <a:rPr lang="uk-UA" altLang="uk-UA" sz="2000" b="1" dirty="0">
                  <a:solidFill>
                    <a:srgbClr val="FF0000"/>
                  </a:solidFill>
                </a:rPr>
                <a:t>                     ВІДНОСИН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повноваження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уміння переконувати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уміння поставити себе </a:t>
              </a:r>
            </a:p>
            <a:p>
              <a:r>
                <a:rPr lang="uk-UA" altLang="uk-UA" b="1" dirty="0">
                  <a:solidFill>
                    <a:srgbClr val="000000"/>
                  </a:solidFill>
                </a:rPr>
                <a:t>на місце іншого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ступінь впливу на </a:t>
              </a:r>
            </a:p>
            <a:p>
              <a:r>
                <a:rPr lang="uk-UA" altLang="uk-UA" b="1" dirty="0">
                  <a:solidFill>
                    <a:srgbClr val="000000"/>
                  </a:solidFill>
                </a:rPr>
                <a:t>інших працівників</a:t>
              </a:r>
            </a:p>
          </p:txBody>
        </p:sp>
        <p:sp>
          <p:nvSpPr>
            <p:cNvPr id="14344" name="Rectangle 8">
              <a:extLst>
                <a:ext uri="{FF2B5EF4-FFF2-40B4-BE49-F238E27FC236}">
                  <a16:creationId xmlns:a16="http://schemas.microsoft.com/office/drawing/2014/main" id="{61349BFB-6E30-C47C-C869-68127248D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0"/>
              <a:ext cx="2904" cy="10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</a:t>
              </a:r>
              <a:r>
                <a:rPr lang="uk-UA" altLang="uk-UA" sz="2000" b="1" dirty="0">
                  <a:solidFill>
                    <a:srgbClr val="FF0000"/>
                  </a:solidFill>
                </a:rPr>
                <a:t>ФАКТОРИ </a:t>
              </a:r>
            </a:p>
            <a:p>
              <a:r>
                <a:rPr lang="uk-UA" altLang="uk-UA" sz="2000" b="1" dirty="0">
                  <a:solidFill>
                    <a:srgbClr val="FF0000"/>
                  </a:solidFill>
                </a:rPr>
                <a:t>  ОСОБЛИВОСТЕЙ             ОРГАНІЗАЦІЇ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цілі організації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прийняті методи роботи</a:t>
              </a:r>
            </a:p>
            <a:p>
              <a:r>
                <a:rPr lang="uk-UA" altLang="uk-UA" b="1" dirty="0">
                  <a:solidFill>
                    <a:srgbClr val="000000"/>
                  </a:solidFill>
                </a:rPr>
                <a:t>- організаційна структура</a:t>
              </a:r>
            </a:p>
          </p:txBody>
        </p:sp>
        <p:sp>
          <p:nvSpPr>
            <p:cNvPr id="14345" name="Line 9">
              <a:extLst>
                <a:ext uri="{FF2B5EF4-FFF2-40B4-BE49-F238E27FC236}">
                  <a16:creationId xmlns:a16="http://schemas.microsoft.com/office/drawing/2014/main" id="{D5C719D0-84F1-E2B6-D596-C9A85BF9A7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43" y="1071"/>
              <a:ext cx="408" cy="545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346" name="Line 10">
              <a:extLst>
                <a:ext uri="{FF2B5EF4-FFF2-40B4-BE49-F238E27FC236}">
                  <a16:creationId xmlns:a16="http://schemas.microsoft.com/office/drawing/2014/main" id="{611A4A82-D9B3-BC9E-FEC5-4E166776F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" y="1616"/>
              <a:ext cx="363" cy="137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347" name="Line 11">
              <a:extLst>
                <a:ext uri="{FF2B5EF4-FFF2-40B4-BE49-F238E27FC236}">
                  <a16:creationId xmlns:a16="http://schemas.microsoft.com/office/drawing/2014/main" id="{62B85D02-2C8E-411C-2184-34BF337850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06" y="2160"/>
              <a:ext cx="227" cy="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348" name="Line 12">
              <a:extLst>
                <a:ext uri="{FF2B5EF4-FFF2-40B4-BE49-F238E27FC236}">
                  <a16:creationId xmlns:a16="http://schemas.microsoft.com/office/drawing/2014/main" id="{BAC19FED-DE71-2978-C75C-9C48D49CC3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" y="2614"/>
              <a:ext cx="0" cy="317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350" name="Rectangle 14">
              <a:extLst>
                <a:ext uri="{FF2B5EF4-FFF2-40B4-BE49-F238E27FC236}">
                  <a16:creationId xmlns:a16="http://schemas.microsoft.com/office/drawing/2014/main" id="{0785C741-4624-9B02-2037-0F85E3363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960"/>
              <a:ext cx="2361" cy="1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 b="1" dirty="0">
                  <a:solidFill>
                    <a:srgbClr val="FF0000"/>
                  </a:solidFill>
                </a:rPr>
                <a:t>ВПЛИВ КОМПЛЕКСУ МАРКЕТИНГУ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Маркетингова товарна </a:t>
              </a:r>
            </a:p>
            <a:p>
              <a:r>
                <a:rPr lang="uk-UA" altLang="uk-UA" b="1" dirty="0">
                  <a:solidFill>
                    <a:srgbClr val="000000"/>
                  </a:solidFill>
                </a:rPr>
                <a:t>політика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Цінова політика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Збутова політика</a:t>
              </a:r>
            </a:p>
            <a:p>
              <a:pPr>
                <a:buFontTx/>
                <a:buChar char="-"/>
              </a:pPr>
              <a:r>
                <a:rPr lang="uk-UA" altLang="uk-UA" b="1" dirty="0">
                  <a:solidFill>
                    <a:srgbClr val="000000"/>
                  </a:solidFill>
                </a:rPr>
                <a:t>Комунікаційна політика</a:t>
              </a:r>
            </a:p>
          </p:txBody>
        </p:sp>
        <p:sp>
          <p:nvSpPr>
            <p:cNvPr id="14351" name="Line 15">
              <a:extLst>
                <a:ext uri="{FF2B5EF4-FFF2-40B4-BE49-F238E27FC236}">
                  <a16:creationId xmlns:a16="http://schemas.microsoft.com/office/drawing/2014/main" id="{CCE47188-D9C5-56E4-5BAA-9939C09C4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9" y="2568"/>
              <a:ext cx="408" cy="318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04" name="Group 16">
            <a:extLst>
              <a:ext uri="{FF2B5EF4-FFF2-40B4-BE49-F238E27FC236}">
                <a16:creationId xmlns:a16="http://schemas.microsoft.com/office/drawing/2014/main" id="{2C5AD636-A57E-F823-8E21-A1138A072A98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0"/>
            <a:ext cx="11338560" cy="6597650"/>
            <a:chOff x="0" y="0"/>
            <a:chExt cx="5760" cy="4156"/>
          </a:xfrm>
        </p:grpSpPr>
        <p:sp>
          <p:nvSpPr>
            <p:cNvPr id="12292" name="Rectangle 4">
              <a:extLst>
                <a:ext uri="{FF2B5EF4-FFF2-40B4-BE49-F238E27FC236}">
                  <a16:creationId xmlns:a16="http://schemas.microsoft.com/office/drawing/2014/main" id="{F6D17511-99F6-021D-A737-CE29B066C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" y="0"/>
              <a:ext cx="3550" cy="12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400" b="1" dirty="0">
                  <a:solidFill>
                    <a:srgbClr val="FF0000"/>
                  </a:solidFill>
                </a:rPr>
                <a:t>ВПЛИВ КОМПЛЕКСУ МАРКЕТИНГУ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Маркетингова товарна політика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Цінова політика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Збутова політика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Комунікаційна політика</a:t>
              </a:r>
            </a:p>
          </p:txBody>
        </p:sp>
        <p:sp>
          <p:nvSpPr>
            <p:cNvPr id="12293" name="Rectangle 5">
              <a:extLst>
                <a:ext uri="{FF2B5EF4-FFF2-40B4-BE49-F238E27FC236}">
                  <a16:creationId xmlns:a16="http://schemas.microsoft.com/office/drawing/2014/main" id="{4208FDEE-3348-E9B6-1407-717B6A7BC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1624"/>
              <a:ext cx="2018" cy="10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 altLang="uk-UA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endParaRPr lang="uk-UA" altLang="uk-UA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r>
                <a:rPr lang="uk-UA" altLang="uk-UA" sz="2000" b="1" dirty="0">
                  <a:solidFill>
                    <a:srgbClr val="FF0000"/>
                  </a:solidFill>
                </a:rPr>
                <a:t>СОЦІОКУЛЬТУРНІ ФАКТОРИ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Референтні групи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Сім'я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Соціальна роль і статус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Культура і субкультура</a:t>
              </a:r>
            </a:p>
            <a:p>
              <a:pPr>
                <a:buFontTx/>
                <a:buChar char="-"/>
              </a:pPr>
              <a:endParaRPr lang="uk-UA" altLang="uk-UA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buFontTx/>
                <a:buChar char="-"/>
              </a:pPr>
              <a:endParaRPr lang="uk-UA" altLang="uk-UA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2294" name="Rectangle 6">
              <a:extLst>
                <a:ext uri="{FF2B5EF4-FFF2-40B4-BE49-F238E27FC236}">
                  <a16:creationId xmlns:a16="http://schemas.microsoft.com/office/drawing/2014/main" id="{70EC6F86-B677-7301-DFA4-EB0AEA4FC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24"/>
              <a:ext cx="2109" cy="10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 b="1" dirty="0">
                  <a:solidFill>
                    <a:srgbClr val="FF0000"/>
                  </a:solidFill>
                </a:rPr>
                <a:t>ПСИХОЛОГІЧНІ ФАКТОРИ</a:t>
              </a:r>
            </a:p>
            <a:p>
              <a:pPr>
                <a:buFontTx/>
                <a:buChar char="-"/>
              </a:pPr>
              <a:r>
                <a:rPr lang="uk-UA" altLang="uk-UA" sz="2200" b="1" dirty="0">
                  <a:solidFill>
                    <a:srgbClr val="000000"/>
                  </a:solidFill>
                </a:rPr>
                <a:t>Мотивація</a:t>
              </a:r>
            </a:p>
            <a:p>
              <a:pPr>
                <a:buFontTx/>
                <a:buChar char="-"/>
              </a:pPr>
              <a:r>
                <a:rPr lang="uk-UA" altLang="uk-UA" sz="2200" b="1" dirty="0">
                  <a:solidFill>
                    <a:srgbClr val="000000"/>
                  </a:solidFill>
                </a:rPr>
                <a:t>Сприйняття, засвоєння</a:t>
              </a:r>
            </a:p>
            <a:p>
              <a:pPr>
                <a:buFontTx/>
                <a:buChar char="-"/>
              </a:pPr>
              <a:r>
                <a:rPr lang="uk-UA" altLang="uk-UA" sz="2200" b="1" dirty="0">
                  <a:solidFill>
                    <a:srgbClr val="000000"/>
                  </a:solidFill>
                </a:rPr>
                <a:t>Переконання</a:t>
              </a:r>
            </a:p>
            <a:p>
              <a:pPr>
                <a:buFontTx/>
                <a:buChar char="-"/>
              </a:pPr>
              <a:r>
                <a:rPr lang="uk-UA" altLang="uk-UA" sz="2200" b="1" dirty="0">
                  <a:solidFill>
                    <a:srgbClr val="000000"/>
                  </a:solidFill>
                </a:rPr>
                <a:t>Ставлення </a:t>
              </a:r>
            </a:p>
          </p:txBody>
        </p:sp>
        <p:sp>
          <p:nvSpPr>
            <p:cNvPr id="12295" name="Rectangle 7">
              <a:extLst>
                <a:ext uri="{FF2B5EF4-FFF2-40B4-BE49-F238E27FC236}">
                  <a16:creationId xmlns:a16="http://schemas.microsoft.com/office/drawing/2014/main" id="{45BD7D4D-461F-D83F-4A2E-35F76FAB6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2886"/>
              <a:ext cx="2699" cy="127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 b="1" dirty="0">
                  <a:solidFill>
                    <a:srgbClr val="FF0000"/>
                  </a:solidFill>
                </a:rPr>
                <a:t>ФАКТОРИ СИТУАЦІЙНОГО ВПЛИВУ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Зміни в макросередовищі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Зміни обставин у покупця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Атмосфера в магазині, дії інших покупців</a:t>
              </a:r>
            </a:p>
          </p:txBody>
        </p:sp>
        <p:sp>
          <p:nvSpPr>
            <p:cNvPr id="12296" name="Rectangle 8">
              <a:extLst>
                <a:ext uri="{FF2B5EF4-FFF2-40B4-BE49-F238E27FC236}">
                  <a16:creationId xmlns:a16="http://schemas.microsoft.com/office/drawing/2014/main" id="{E111F3AC-173A-CFD0-2959-89433C713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886"/>
              <a:ext cx="2699" cy="127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</a:t>
              </a:r>
            </a:p>
            <a:p>
              <a:r>
                <a:rPr lang="uk-UA" altLang="uk-UA" sz="2400" b="1" dirty="0">
                  <a:solidFill>
                    <a:srgbClr val="FF0000"/>
                  </a:solidFill>
                </a:rPr>
                <a:t>ОСОБИСТІСНІ ФАКТОРИ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Вік, стать, сімейний статус, етап ЖЦ сім'ї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Професія, освіта, рівень доходів</a:t>
              </a:r>
            </a:p>
            <a:p>
              <a:pPr>
                <a:buFontTx/>
                <a:buChar char="-"/>
              </a:pPr>
              <a:r>
                <a:rPr lang="uk-UA" altLang="uk-UA" sz="2000" b="1" dirty="0">
                  <a:solidFill>
                    <a:srgbClr val="000000"/>
                  </a:solidFill>
                </a:rPr>
                <a:t>Тип особистості, стиль життя</a:t>
              </a:r>
            </a:p>
            <a:p>
              <a:endParaRPr lang="uk-UA" altLang="uk-UA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2297" name="Rectangle 9">
              <a:extLst>
                <a:ext uri="{FF2B5EF4-FFF2-40B4-BE49-F238E27FC236}">
                  <a16:creationId xmlns:a16="http://schemas.microsoft.com/office/drawing/2014/main" id="{BFE1DB87-42B8-1AEA-B6CA-7332F825A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" y="1842"/>
              <a:ext cx="1088" cy="6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2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Споживачі</a:t>
              </a:r>
            </a:p>
          </p:txBody>
        </p:sp>
        <p:sp>
          <p:nvSpPr>
            <p:cNvPr id="12298" name="Line 10">
              <a:extLst>
                <a:ext uri="{FF2B5EF4-FFF2-40B4-BE49-F238E27FC236}">
                  <a16:creationId xmlns:a16="http://schemas.microsoft.com/office/drawing/2014/main" id="{14F55D19-C54D-3912-7824-7AD2530864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4" y="2478"/>
              <a:ext cx="318" cy="317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299" name="Line 11">
              <a:extLst>
                <a:ext uri="{FF2B5EF4-FFF2-40B4-BE49-F238E27FC236}">
                  <a16:creationId xmlns:a16="http://schemas.microsoft.com/office/drawing/2014/main" id="{0CFA05CA-31A9-43A2-8768-F5F3843416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07" y="2478"/>
              <a:ext cx="453" cy="362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300" name="Line 12">
              <a:extLst>
                <a:ext uri="{FF2B5EF4-FFF2-40B4-BE49-F238E27FC236}">
                  <a16:creationId xmlns:a16="http://schemas.microsoft.com/office/drawing/2014/main" id="{C35FFE85-FA2B-112B-7CFB-04C1A2C91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253"/>
              <a:ext cx="0" cy="544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301" name="Line 13">
              <a:extLst>
                <a:ext uri="{FF2B5EF4-FFF2-40B4-BE49-F238E27FC236}">
                  <a16:creationId xmlns:a16="http://schemas.microsoft.com/office/drawing/2014/main" id="{BDAAE04B-B580-D6F9-234C-2B284392E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797"/>
              <a:ext cx="363" cy="182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302" name="Line 14">
              <a:extLst>
                <a:ext uri="{FF2B5EF4-FFF2-40B4-BE49-F238E27FC236}">
                  <a16:creationId xmlns:a16="http://schemas.microsoft.com/office/drawing/2014/main" id="{6BE22CE3-9889-F82B-1456-05C12C41A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88" y="1752"/>
              <a:ext cx="408" cy="227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0DC15-9620-9D9C-9A22-A03B7E8AA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 результатами </a:t>
            </a:r>
            <a:r>
              <a:rPr lang="ru-RU" b="1" dirty="0" err="1"/>
              <a:t>опитування</a:t>
            </a:r>
            <a:r>
              <a:rPr lang="ru-RU" b="1" dirty="0"/>
              <a:t> </a:t>
            </a:r>
            <a:r>
              <a:rPr lang="ru-RU" b="1" dirty="0" err="1"/>
              <a:t>інвесторів</a:t>
            </a:r>
            <a:r>
              <a:rPr lang="ru-RU" b="1" dirty="0"/>
              <a:t> </a:t>
            </a:r>
            <a:r>
              <a:rPr lang="ru-RU" b="1" dirty="0" err="1"/>
              <a:t>виявилося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факторами </a:t>
            </a:r>
            <a:r>
              <a:rPr lang="ru-RU" b="1" dirty="0" err="1"/>
              <a:t>успіху</a:t>
            </a:r>
            <a:r>
              <a:rPr lang="ru-RU" b="1" dirty="0"/>
              <a:t> є: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069528-19B8-68A5-20A7-22C3642CE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uk-UA" sz="3200" dirty="0"/>
              <a:t>Лідери та команди </a:t>
            </a:r>
            <a:r>
              <a:rPr lang="uk-UA" sz="3200" dirty="0" err="1"/>
              <a:t>проєктів</a:t>
            </a:r>
            <a:r>
              <a:rPr lang="uk-UA" sz="3200" dirty="0"/>
              <a:t> </a:t>
            </a:r>
          </a:p>
          <a:p>
            <a:pPr marL="0" indent="0">
              <a:buNone/>
            </a:pPr>
            <a:r>
              <a:rPr lang="uk-UA" sz="3200" dirty="0"/>
              <a:t>• Розуміння реалій ринку </a:t>
            </a:r>
          </a:p>
          <a:p>
            <a:pPr marL="0" indent="0">
              <a:buNone/>
            </a:pPr>
            <a:r>
              <a:rPr lang="uk-UA" sz="3200" dirty="0"/>
              <a:t>• Наявність бізнес-моделі </a:t>
            </a:r>
          </a:p>
          <a:p>
            <a:pPr marL="0" indent="0">
              <a:buNone/>
            </a:pPr>
            <a:r>
              <a:rPr lang="uk-UA" sz="3200" dirty="0"/>
              <a:t>• Обґрунтованість інвестицій </a:t>
            </a:r>
          </a:p>
          <a:p>
            <a:pPr marL="0" indent="0">
              <a:buNone/>
            </a:pPr>
            <a:r>
              <a:rPr lang="uk-UA" sz="3200" dirty="0"/>
              <a:t>• Глибина опрацювання </a:t>
            </a:r>
            <a:r>
              <a:rPr lang="uk-UA" sz="3200" dirty="0" err="1"/>
              <a:t>проєкту</a:t>
            </a:r>
            <a:r>
              <a:rPr lang="uk-UA" sz="3200" dirty="0"/>
              <a:t> </a:t>
            </a:r>
          </a:p>
          <a:p>
            <a:pPr marL="0" indent="0">
              <a:buNone/>
            </a:pPr>
            <a:r>
              <a:rPr lang="uk-UA" sz="3200" dirty="0"/>
              <a:t>• Здатність дуже коротко висловити ідею </a:t>
            </a:r>
            <a:r>
              <a:rPr lang="uk-UA" sz="3200" dirty="0" err="1"/>
              <a:t>проєкту</a:t>
            </a:r>
            <a:r>
              <a:rPr lang="uk-UA" sz="3200" dirty="0"/>
              <a:t>. </a:t>
            </a:r>
          </a:p>
          <a:p>
            <a:pPr marL="0" indent="0">
              <a:buNone/>
            </a:pPr>
            <a:r>
              <a:rPr lang="uk-UA" sz="3200" dirty="0"/>
              <a:t>• Розуміння </a:t>
            </a:r>
            <a:r>
              <a:rPr lang="uk-UA" sz="3200" dirty="0" err="1"/>
              <a:t>стартапером</a:t>
            </a:r>
            <a:r>
              <a:rPr lang="uk-UA" sz="3200" dirty="0"/>
              <a:t> потреб інвестора </a:t>
            </a:r>
          </a:p>
          <a:p>
            <a:pPr marL="0" indent="0">
              <a:buNone/>
            </a:pPr>
            <a:r>
              <a:rPr lang="uk-UA" sz="3200" dirty="0"/>
              <a:t>• Вміння презентувати </a:t>
            </a:r>
            <a:r>
              <a:rPr lang="uk-UA" sz="3200" dirty="0" err="1"/>
              <a:t>проєкт</a:t>
            </a:r>
            <a:r>
              <a:rPr lang="uk-UA" sz="3200" dirty="0"/>
              <a:t> яскраво та оригінально</a:t>
            </a:r>
          </a:p>
        </p:txBody>
      </p:sp>
    </p:spTree>
    <p:extLst>
      <p:ext uri="{BB962C8B-B14F-4D97-AF65-F5344CB8AC3E}">
        <p14:creationId xmlns:p14="http://schemas.microsoft.com/office/powerpoint/2010/main" val="4655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F7567-8624-A907-17D1-0E383BB0C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16280"/>
          </a:xfrm>
        </p:spPr>
        <p:txBody>
          <a:bodyPr>
            <a:noAutofit/>
          </a:bodyPr>
          <a:lstStyle/>
          <a:p>
            <a:r>
              <a:rPr lang="ru-RU" sz="2000" dirty="0"/>
              <a:t>КОНКУРЕНТІВ ТРЕБА ШУКАТИ НЕ З ТОЧКИ ЗОРУ РЕАЛІЗАЦІЇ ПРОДУКТУ, А З ТОЧКИ ЗОРУ ВИРІШЕННЯ ПРОБЛЕМИ ПОТЕНЦІЙНОГО КЛІЄНТА </a:t>
            </a:r>
            <a:endParaRPr lang="uk-UA" sz="2000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A3D3C702-FDBF-46A2-360A-C16884723E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340883"/>
              </p:ext>
            </p:extLst>
          </p:nvPr>
        </p:nvGraphicFramePr>
        <p:xfrm>
          <a:off x="0" y="716281"/>
          <a:ext cx="11369041" cy="625341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730240">
                  <a:extLst>
                    <a:ext uri="{9D8B030D-6E8A-4147-A177-3AD203B41FA5}">
                      <a16:colId xmlns:a16="http://schemas.microsoft.com/office/drawing/2014/main" val="647810826"/>
                    </a:ext>
                  </a:extLst>
                </a:gridCol>
                <a:gridCol w="2441883">
                  <a:extLst>
                    <a:ext uri="{9D8B030D-6E8A-4147-A177-3AD203B41FA5}">
                      <a16:colId xmlns:a16="http://schemas.microsoft.com/office/drawing/2014/main" val="1251420290"/>
                    </a:ext>
                  </a:extLst>
                </a:gridCol>
                <a:gridCol w="1599084">
                  <a:extLst>
                    <a:ext uri="{9D8B030D-6E8A-4147-A177-3AD203B41FA5}">
                      <a16:colId xmlns:a16="http://schemas.microsoft.com/office/drawing/2014/main" val="3654517242"/>
                    </a:ext>
                  </a:extLst>
                </a:gridCol>
                <a:gridCol w="1597834">
                  <a:extLst>
                    <a:ext uri="{9D8B030D-6E8A-4147-A177-3AD203B41FA5}">
                      <a16:colId xmlns:a16="http://schemas.microsoft.com/office/drawing/2014/main" val="1548008550"/>
                    </a:ext>
                  </a:extLst>
                </a:gridCol>
              </a:tblGrid>
              <a:tr h="20892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Показники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Значення показників (оцінюються балами від 0 до 5)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013666"/>
                  </a:ext>
                </a:extLst>
              </a:tr>
              <a:tr h="20892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досліджуване під­приємство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конкурент А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конкурент В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285421499"/>
                  </a:ext>
                </a:extLst>
              </a:tr>
              <a:tr h="1671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 </a:t>
                      </a:r>
                      <a:r>
                        <a:rPr lang="uk-UA" sz="1400" b="1" dirty="0">
                          <a:effectLst/>
                        </a:rPr>
                        <a:t>Продукт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якість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технічні параметри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престиж торгової марки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упаковка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</a:t>
                      </a:r>
                      <a:r>
                        <a:rPr lang="uk-UA" sz="1400" dirty="0" err="1">
                          <a:effectLst/>
                        </a:rPr>
                        <a:t>ремонтоздатність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гарантійний термін експлуатації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-- надійність, захищеність патентами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 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119191234"/>
                  </a:ext>
                </a:extLst>
              </a:tr>
              <a:tr h="1044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 </a:t>
                      </a:r>
                      <a:r>
                        <a:rPr lang="uk-UA" sz="1400" b="1" dirty="0">
                          <a:effectLst/>
                        </a:rPr>
                        <a:t>Ціна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розмір прейскурантної ціни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розмір знижок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терміни патентів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умови кредитування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881841288"/>
                  </a:ext>
                </a:extLst>
              </a:tr>
              <a:tr h="12535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b="1" dirty="0">
                          <a:effectLst/>
                        </a:rPr>
                        <a:t>3 Збут (продаж)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кваліфікація торговельних представ­ників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раціональність структури каналів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охоплення ринку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розвиток складських площ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система транспортування продукції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 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1772804457"/>
                  </a:ext>
                </a:extLst>
              </a:tr>
              <a:tr h="16897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 4 Просування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розвиток реклами: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індивідуальний (персональний) продаж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стимулювання споживача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презентації товарів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 знижки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демонстрації товарів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премії торговельним посередникам</a:t>
                      </a: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2505106986"/>
                  </a:ext>
                </a:extLst>
              </a:tr>
              <a:tr h="64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400" dirty="0">
                          <a:effectLst/>
                        </a:rPr>
                        <a:t>Сумарна </a:t>
                      </a:r>
                      <a:r>
                        <a:rPr lang="uk-UA" sz="400" dirty="0" err="1">
                          <a:effectLst/>
                        </a:rPr>
                        <a:t>кілкість</a:t>
                      </a:r>
                      <a:r>
                        <a:rPr lang="uk-UA" sz="400" dirty="0">
                          <a:effectLst/>
                        </a:rPr>
                        <a:t> балів</a:t>
                      </a:r>
                      <a:endParaRPr lang="uk-UA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uk-UA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uk-UA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400" dirty="0">
                          <a:effectLst/>
                        </a:rPr>
                        <a:t> </a:t>
                      </a:r>
                      <a:endParaRPr lang="uk-UA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6" marR="9066" marT="0" marB="0"/>
                </a:tc>
                <a:extLst>
                  <a:ext uri="{0D108BD9-81ED-4DB2-BD59-A6C34878D82A}">
                    <a16:rowId xmlns:a16="http://schemas.microsoft.com/office/drawing/2014/main" val="2416007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76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>
            <a:extLst>
              <a:ext uri="{FF2B5EF4-FFF2-40B4-BE49-F238E27FC236}">
                <a16:creationId xmlns:a16="http://schemas.microsoft.com/office/drawing/2014/main" id="{469EB84D-0DBE-A80D-E2C0-F12D3F786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2926"/>
            <a:ext cx="9144000" cy="577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8883B3E-2C0B-92E6-70D7-B34F640B01D8}"/>
              </a:ext>
            </a:extLst>
          </p:cNvPr>
          <p:cNvSpPr txBox="1"/>
          <p:nvPr/>
        </p:nvSpPr>
        <p:spPr>
          <a:xfrm>
            <a:off x="2895600" y="0"/>
            <a:ext cx="9220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це сукупність матеріальних та нематеріальних характеристик і властивостей, які задовольняють потреби споживача (матеріальні вироби, послуги, ідеї, місця, об’єкти, технології, земля тощо)</a:t>
            </a: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98" name="Group 130">
            <a:extLst>
              <a:ext uri="{FF2B5EF4-FFF2-40B4-BE49-F238E27FC236}">
                <a16:creationId xmlns:a16="http://schemas.microsoft.com/office/drawing/2014/main" id="{3B5E5AE0-0EF0-FDA2-2488-F8DA94C7E2DF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525450759"/>
              </p:ext>
            </p:extLst>
          </p:nvPr>
        </p:nvGraphicFramePr>
        <p:xfrm>
          <a:off x="640080" y="213360"/>
          <a:ext cx="10881360" cy="6560123"/>
        </p:xfrm>
        <a:graphic>
          <a:graphicData uri="http://schemas.openxmlformats.org/drawingml/2006/table">
            <a:tbl>
              <a:tblPr/>
              <a:tblGrid>
                <a:gridCol w="2176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Впровадження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Зростання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Зрілості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Спаду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45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Мета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Проникнення на ринок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Розширення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меж ринку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Збереження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переваг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Підготовка до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переходу на випуск нового товару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8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Збут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Низький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Швидке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зростання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Досягає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максимуму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Зменшується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Прибуток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Відсутній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Зростає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Максимальний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(зменшується)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Низький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8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Конкуренція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Незначна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Зростає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Велика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Зменшується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Ціна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Висока або низька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Діапазон цін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Знижується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Мінімальна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78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Витрати на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просування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товару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Дуже високі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Високі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Стабілізуються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Зменшуються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6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Зміст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реклами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Інформування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Створення прихильності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Нагадування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Відсутнє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3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Споживачі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Новатори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Рання більшість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Масовий ринок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Консерватори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>
            <a:extLst>
              <a:ext uri="{FF2B5EF4-FFF2-40B4-BE49-F238E27FC236}">
                <a16:creationId xmlns:a16="http://schemas.microsoft.com/office/drawing/2014/main" id="{13BE8DDF-27A6-106C-B7DB-5AAB537BA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4" y="1"/>
            <a:ext cx="8027987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E65A3A-79AF-4030-3B41-3B68AB42A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365125"/>
            <a:ext cx="11948160" cy="655955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ПРОАНАЛІЗУЙТЕ СВІЙ </a:t>
            </a:r>
            <a:r>
              <a:rPr lang="ru-RU" b="1" dirty="0"/>
              <a:t>ПРОДУКТ</a:t>
            </a:r>
            <a:r>
              <a:rPr lang="ru-RU" dirty="0"/>
              <a:t> ТА ДАЙТЕ ВІДПОВІДІ НА ЗАПИТАННЯ: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27F0A1-6B07-C2C4-6C82-3D4BA0A8E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1264920"/>
            <a:ext cx="11567160" cy="5440679"/>
          </a:xfrm>
        </p:spPr>
        <p:txBody>
          <a:bodyPr>
            <a:normAutofit/>
          </a:bodyPr>
          <a:lstStyle/>
          <a:p>
            <a:r>
              <a:rPr lang="ru-RU" dirty="0" err="1"/>
              <a:t>Чому</a:t>
            </a:r>
            <a:r>
              <a:rPr lang="ru-RU" dirty="0"/>
              <a:t> люди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 Ваш продукт? </a:t>
            </a:r>
          </a:p>
          <a:p>
            <a:pPr marL="0" indent="0">
              <a:buNone/>
            </a:pPr>
            <a:r>
              <a:rPr lang="ru-RU" dirty="0"/>
              <a:t>• Як вони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обходилися</a:t>
            </a:r>
            <a:r>
              <a:rPr lang="ru-RU" dirty="0"/>
              <a:t> без </a:t>
            </a:r>
            <a:r>
              <a:rPr lang="ru-RU" dirty="0" err="1"/>
              <a:t>нього</a:t>
            </a:r>
            <a:r>
              <a:rPr lang="ru-RU" dirty="0"/>
              <a:t>?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зможуть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продукту з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продукту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і </a:t>
            </a:r>
            <a:r>
              <a:rPr lang="ru-RU" dirty="0" err="1"/>
              <a:t>чому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Чи</a:t>
            </a:r>
            <a:r>
              <a:rPr lang="ru-RU" dirty="0"/>
              <a:t> дозволить Ваш продукт </a:t>
            </a:r>
            <a:r>
              <a:rPr lang="ru-RU" dirty="0" err="1"/>
              <a:t>утримати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зможете</a:t>
            </a:r>
            <a:r>
              <a:rPr lang="ru-RU" dirty="0"/>
              <a:t> Ви </a:t>
            </a:r>
            <a:r>
              <a:rPr lang="ru-RU" dirty="0" err="1"/>
              <a:t>масштабувати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стартап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• Як </a:t>
            </a:r>
            <a:r>
              <a:rPr lang="ru-RU" dirty="0" err="1"/>
              <a:t>довго</a:t>
            </a:r>
            <a:r>
              <a:rPr lang="ru-RU" dirty="0"/>
              <a:t> Ви </a:t>
            </a:r>
            <a:r>
              <a:rPr lang="ru-RU" dirty="0" err="1"/>
              <a:t>зможете</a:t>
            </a:r>
            <a:r>
              <a:rPr lang="ru-RU" dirty="0"/>
              <a:t> </a:t>
            </a:r>
            <a:r>
              <a:rPr lang="ru-RU" dirty="0" err="1"/>
              <a:t>протриматися</a:t>
            </a:r>
            <a:r>
              <a:rPr lang="ru-RU" dirty="0"/>
              <a:t> на ринку, коли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гідно</a:t>
            </a:r>
            <a:r>
              <a:rPr lang="ru-RU" dirty="0"/>
              <a:t> </a:t>
            </a:r>
            <a:r>
              <a:rPr lang="ru-RU" dirty="0" err="1"/>
              <a:t>оцінять</a:t>
            </a:r>
            <a:r>
              <a:rPr lang="ru-RU" dirty="0"/>
              <a:t> Ваш продукт? </a:t>
            </a:r>
          </a:p>
          <a:p>
            <a:pPr marL="0" indent="0">
              <a:buNone/>
            </a:pPr>
            <a:r>
              <a:rPr lang="ru-RU" dirty="0"/>
              <a:t>• Як Ви </a:t>
            </a:r>
            <a:r>
              <a:rPr lang="ru-RU" dirty="0" err="1"/>
              <a:t>позиціонуватимите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продукт?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5607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762C9-CF47-BFEA-C62C-EFD6377A2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33" y="365126"/>
            <a:ext cx="11654443" cy="1014788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маркетингу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 набір інструментів, які менеджмент може використовувати для здійснення впливів на продаж і попит. 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D98433-0E49-2AE5-E107-4ED30AF27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33" y="1379914"/>
            <a:ext cx="11454937" cy="5336769"/>
          </a:xfrm>
        </p:spPr>
        <p:txBody>
          <a:bodyPr>
            <a:noAutofit/>
          </a:bodyPr>
          <a:lstStyle/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точки зору продавця він називається “4Р” (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Дж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Маккарті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uk-UA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просування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promotion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точки зору покупця (Р. </a:t>
            </a:r>
            <a:r>
              <a:rPr lang="uk-UA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Лотернборн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запропонував концепцію “4С”: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нужди, потреби і запити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Customer needs and wants</a:t>
            </a:r>
            <a:r>
              <a:rPr lang="uk-UA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покупця </a:t>
            </a:r>
            <a:r>
              <a:rPr lang="uk-UA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pl-PL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Cost</a:t>
            </a:r>
            <a:r>
              <a:rPr lang="uk-UA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зручність (</a:t>
            </a:r>
            <a:r>
              <a:rPr lang="pl-PL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Convenience</a:t>
            </a:r>
            <a:r>
              <a:rPr lang="uk-U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  <a:tabLst>
                <a:tab pos="45720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комунікації (</a:t>
            </a:r>
            <a:r>
              <a:rPr lang="pl-PL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Communication</a:t>
            </a:r>
            <a:r>
              <a:rPr lang="uk-U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pl-PL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361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28D0CB-2FB5-D870-6843-6AB4CB5F5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uk-UA" dirty="0"/>
              <a:t>«</a:t>
            </a:r>
            <a:r>
              <a:rPr lang="uk-UA" b="1" dirty="0"/>
              <a:t>Успіх - це здатність йти від однієї невдачі до іншої без втрати ентузіазму». </a:t>
            </a:r>
            <a:br>
              <a:rPr lang="uk-UA" b="1" dirty="0"/>
            </a:br>
            <a:r>
              <a:rPr lang="uk-UA" dirty="0"/>
              <a:t>(</a:t>
            </a:r>
            <a:r>
              <a:rPr lang="uk-UA" dirty="0" err="1"/>
              <a:t>Уінстон</a:t>
            </a:r>
            <a:r>
              <a:rPr lang="uk-UA" dirty="0"/>
              <a:t> Черчилль)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D8AF93-841C-5A00-1A7F-A4327F679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99124" cy="4351338"/>
          </a:xfrm>
        </p:spPr>
        <p:txBody>
          <a:bodyPr>
            <a:normAutofit lnSpcReduction="10000"/>
          </a:bodyPr>
          <a:lstStyle/>
          <a:p>
            <a:r>
              <a:rPr lang="uk-UA" b="1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Старта́п</a:t>
            </a:r>
            <a:r>
              <a:rPr lang="uk-UA" b="1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стартап-компанія </a:t>
            </a:r>
            <a:r>
              <a:rPr lang="uk-UA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— нещодавно створена компанія, що будує свій бізнес на основі інновацій або інноваційних технологій, не вийшла на ринок або почала на нього виходити і що володіє обмеженими ресурсами. </a:t>
            </a:r>
          </a:p>
          <a:p>
            <a:r>
              <a:rPr lang="uk-UA" b="1" dirty="0"/>
              <a:t>Основні характеристики </a:t>
            </a:r>
            <a:r>
              <a:rPr lang="uk-UA" b="1" dirty="0" err="1"/>
              <a:t>страртапу</a:t>
            </a:r>
            <a:r>
              <a:rPr lang="uk-UA" dirty="0"/>
              <a:t>:</a:t>
            </a:r>
          </a:p>
          <a:p>
            <a:r>
              <a:rPr lang="ru-RU" dirty="0" err="1"/>
              <a:t>Інновації</a:t>
            </a:r>
            <a:r>
              <a:rPr lang="ru-RU" dirty="0"/>
              <a:t>. </a:t>
            </a:r>
            <a:r>
              <a:rPr lang="ru-RU" dirty="0" err="1"/>
              <a:t>Підприємець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на ринку абсолютно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не </a:t>
            </a:r>
            <a:r>
              <a:rPr lang="ru-RU" dirty="0" err="1"/>
              <a:t>продавалися</a:t>
            </a:r>
            <a:r>
              <a:rPr lang="ru-RU" dirty="0"/>
              <a:t>; </a:t>
            </a:r>
          </a:p>
          <a:p>
            <a:r>
              <a:rPr lang="ru-RU" dirty="0" err="1"/>
              <a:t>Масштабованість</a:t>
            </a:r>
            <a:r>
              <a:rPr lang="ru-RU" dirty="0"/>
              <a:t>. Проект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розвиватися</a:t>
            </a:r>
            <a:r>
              <a:rPr lang="ru-RU" dirty="0"/>
              <a:t> </a:t>
            </a:r>
            <a:r>
              <a:rPr lang="ru-RU" dirty="0" err="1"/>
              <a:t>експоненціально</a:t>
            </a:r>
            <a:r>
              <a:rPr lang="ru-RU" dirty="0"/>
              <a:t>, а не </a:t>
            </a:r>
            <a:r>
              <a:rPr lang="ru-RU" dirty="0" err="1"/>
              <a:t>лінійно</a:t>
            </a:r>
            <a:r>
              <a:rPr lang="ru-RU" dirty="0"/>
              <a:t> –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більшим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росте</a:t>
            </a:r>
            <a:endParaRPr lang="uk-UA" dirty="0"/>
          </a:p>
          <a:p>
            <a:r>
              <a:rPr lang="uk-UA" dirty="0"/>
              <a:t>У стартапі </a:t>
            </a:r>
            <a:r>
              <a:rPr lang="uk-UA" dirty="0" err="1"/>
              <a:t>монетизується</a:t>
            </a:r>
            <a:r>
              <a:rPr lang="uk-UA" dirty="0"/>
              <a:t> технологія</a:t>
            </a:r>
          </a:p>
        </p:txBody>
      </p:sp>
    </p:spTree>
    <p:extLst>
      <p:ext uri="{BB962C8B-B14F-4D97-AF65-F5344CB8AC3E}">
        <p14:creationId xmlns:p14="http://schemas.microsoft.com/office/powerpoint/2010/main" val="2097329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CE7E5A-60BD-D462-E63D-2FE24873E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0"/>
            <a:ext cx="11689080" cy="1798320"/>
          </a:xfrm>
        </p:spPr>
        <p:txBody>
          <a:bodyPr>
            <a:noAutofit/>
          </a:bodyPr>
          <a:lstStyle/>
          <a:p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Цінова політика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комплекс заходів щодо визначення початкової ціни на товар, знижок і умов оплати, цінової стратегії і тактики, які задовольняють потреби споживачів і забезпечують досягнення цілей фірми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C976BF-BC08-4F6D-AD3C-7A6ADB0F5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1661160"/>
            <a:ext cx="11826240" cy="4937760"/>
          </a:xfrm>
        </p:spPr>
        <p:txBody>
          <a:bodyPr>
            <a:normAutofit fontScale="92500" lnSpcReduction="20000"/>
          </a:bodyPr>
          <a:lstStyle/>
          <a:p>
            <a:pPr marL="457200" indent="0" algn="just">
              <a:lnSpc>
                <a:spcPct val="90000"/>
              </a:lnSpc>
              <a:buNone/>
              <a:tabLst>
                <a:tab pos="571500" algn="l"/>
              </a:tabLst>
            </a:pPr>
            <a:r>
              <a:rPr lang="uk-UA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Цілі ціноутворення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­"/>
            </a:pP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максимізація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заданої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віддачі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інвестований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орієнтовані на збут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(максимальна виручка, збільшення частки ринку);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 з конкурентами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(стабілізація цін, позиціювання товару щодо конкурентів).</a:t>
            </a:r>
          </a:p>
          <a:p>
            <a:pPr marL="457200" indent="0" algn="just">
              <a:lnSpc>
                <a:spcPct val="90000"/>
              </a:lnSpc>
              <a:buNone/>
            </a:pPr>
            <a:endParaRPr lang="uk-UA" b="1" spc="-15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 algn="just">
              <a:lnSpc>
                <a:spcPct val="90000"/>
              </a:lnSpc>
              <a:buNone/>
            </a:pPr>
            <a:r>
              <a:rPr lang="uk-UA" b="1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Фактори, що впливають на ціну: 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(внутрішні);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попит (зовнішні);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конкуренція (зовнішні).</a:t>
            </a:r>
          </a:p>
          <a:p>
            <a:pPr marL="0" lvl="0" indent="0" algn="just">
              <a:lnSpc>
                <a:spcPct val="90000"/>
              </a:lnSpc>
              <a:buNone/>
            </a:pPr>
            <a:r>
              <a:rPr lang="uk-UA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11055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CEE48E-4B64-CDE4-6F31-5ECAF626EC92}"/>
              </a:ext>
            </a:extLst>
          </p:cNvPr>
          <p:cNvSpPr txBox="1"/>
          <p:nvPr/>
        </p:nvSpPr>
        <p:spPr>
          <a:xfrm>
            <a:off x="1158240" y="69552"/>
            <a:ext cx="98755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Точка </a:t>
            </a:r>
            <a:r>
              <a:rPr lang="ru-RU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беззбитковості</a:t>
            </a:r>
            <a:r>
              <a:rPr lang="ru-RU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 кількість товарів,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дохід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дорівнює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повним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витратам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формулою:</a:t>
            </a:r>
            <a:endParaRPr lang="uk-UA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A18AC9-14D2-56D1-9758-F1FA891208DB}"/>
              </a:ext>
            </a:extLst>
          </p:cNvPr>
          <p:cNvSpPr txBox="1"/>
          <p:nvPr/>
        </p:nvSpPr>
        <p:spPr>
          <a:xfrm>
            <a:off x="7848600" y="1259661"/>
            <a:ext cx="4287050" cy="2317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705" indent="323850" algn="just">
              <a:lnSpc>
                <a:spcPct val="90000"/>
              </a:lnSpc>
              <a:spcAft>
                <a:spcPts val="6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ТБЗ – точка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беззбитковості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323850" algn="just">
              <a:lnSpc>
                <a:spcPct val="90000"/>
              </a:lnSpc>
              <a:spcAft>
                <a:spcPts val="6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ФВ –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умовно-постійні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323850" algn="just">
              <a:lnSpc>
                <a:spcPct val="90000"/>
              </a:lnSpc>
              <a:spcAft>
                <a:spcPts val="6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 –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ціна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323850" algn="just">
              <a:lnSpc>
                <a:spcPct val="90000"/>
              </a:lnSpc>
              <a:spcAft>
                <a:spcPts val="6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 –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умовно-змінні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/од. пр.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8223DE0-1CAA-F301-EEAC-3EDB7C969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487" y="1679356"/>
            <a:ext cx="16178326" cy="1007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1A3A8A52-7F18-9129-C24F-D320753743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094665"/>
              </p:ext>
            </p:extLst>
          </p:nvPr>
        </p:nvGraphicFramePr>
        <p:xfrm>
          <a:off x="3837964" y="1259661"/>
          <a:ext cx="2049513" cy="923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939800" imgH="419100" progId="Equation.3">
                  <p:embed/>
                </p:oleObj>
              </mc:Choice>
              <mc:Fallback>
                <p:oleObj r:id="rId2" imgW="9398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964" y="1259661"/>
                        <a:ext cx="2049513" cy="923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7">
            <a:extLst>
              <a:ext uri="{FF2B5EF4-FFF2-40B4-BE49-F238E27FC236}">
                <a16:creationId xmlns:a16="http://schemas.microsoft.com/office/drawing/2014/main" id="{072E9421-B9E6-D994-C87E-2725088B9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4898" y="2602687"/>
            <a:ext cx="7860784" cy="425531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2966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171CEFF-818F-1186-B12D-A33FB99A411D}"/>
              </a:ext>
            </a:extLst>
          </p:cNvPr>
          <p:cNvGrpSpPr>
            <a:grpSpLocks/>
          </p:cNvGrpSpPr>
          <p:nvPr/>
        </p:nvGrpSpPr>
        <p:grpSpPr bwMode="auto">
          <a:xfrm>
            <a:off x="396240" y="0"/>
            <a:ext cx="11353800" cy="6858000"/>
            <a:chOff x="0" y="0"/>
            <a:chExt cx="5760" cy="4320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id="{CEB8F676-5106-F557-9814-841BB58CD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2" y="1661"/>
              <a:ext cx="1315" cy="9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80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ЦІНОВІ</a:t>
              </a:r>
            </a:p>
            <a:p>
              <a:pPr algn="ctr"/>
              <a:r>
                <a:rPr lang="uk-UA" altLang="uk-UA" sz="280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СТРАТЕГІЇ</a:t>
              </a:r>
            </a:p>
          </p:txBody>
        </p:sp>
        <p:sp>
          <p:nvSpPr>
            <p:cNvPr id="4" name="Oval 5">
              <a:extLst>
                <a:ext uri="{FF2B5EF4-FFF2-40B4-BE49-F238E27FC236}">
                  <a16:creationId xmlns:a16="http://schemas.microsoft.com/office/drawing/2014/main" id="{6F202A83-66A8-42A0-6212-475A90243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09"/>
              <a:ext cx="1655" cy="8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 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проникнення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(</a:t>
              </a:r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низьких цін)</a:t>
              </a:r>
              <a:endParaRPr lang="uk-UA" altLang="uk-UA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5" name="Oval 6">
              <a:extLst>
                <a:ext uri="{FF2B5EF4-FFF2-40B4-BE49-F238E27FC236}">
                  <a16:creationId xmlns:a16="http://schemas.microsoft.com/office/drawing/2014/main" id="{A9E1E370-8A01-6704-E245-3A92F1E3C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9" y="935"/>
              <a:ext cx="1701" cy="81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престижних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цін</a:t>
              </a:r>
            </a:p>
          </p:txBody>
        </p:sp>
        <p:sp>
          <p:nvSpPr>
            <p:cNvPr id="6" name="Oval 7">
              <a:extLst>
                <a:ext uri="{FF2B5EF4-FFF2-40B4-BE49-F238E27FC236}">
                  <a16:creationId xmlns:a16="http://schemas.microsoft.com/office/drawing/2014/main" id="{161298C7-D6FA-6A8A-9744-C4817CC5C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" y="0"/>
              <a:ext cx="1814" cy="8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 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поступового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зниження цін</a:t>
              </a:r>
            </a:p>
          </p:txBody>
        </p:sp>
        <p:sp>
          <p:nvSpPr>
            <p:cNvPr id="7" name="Oval 8">
              <a:extLst>
                <a:ext uri="{FF2B5EF4-FFF2-40B4-BE49-F238E27FC236}">
                  <a16:creationId xmlns:a16="http://schemas.microsoft.com/office/drawing/2014/main" id="{0E8D7E7E-3062-2EB4-0518-ABE3923E4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9" y="1979"/>
              <a:ext cx="1701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психологічного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ціноутворення</a:t>
              </a:r>
            </a:p>
          </p:txBody>
        </p:sp>
        <p:sp>
          <p:nvSpPr>
            <p:cNvPr id="8" name="Oval 9">
              <a:extLst>
                <a:ext uri="{FF2B5EF4-FFF2-40B4-BE49-F238E27FC236}">
                  <a16:creationId xmlns:a16="http://schemas.microsoft.com/office/drawing/2014/main" id="{9851AC63-161C-84F8-0A29-417596897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3203"/>
              <a:ext cx="1723" cy="111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стабільних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цін</a:t>
              </a:r>
            </a:p>
          </p:txBody>
        </p:sp>
        <p:sp>
          <p:nvSpPr>
            <p:cNvPr id="9" name="Oval 10">
              <a:extLst>
                <a:ext uri="{FF2B5EF4-FFF2-40B4-BE49-F238E27FC236}">
                  <a16:creationId xmlns:a16="http://schemas.microsoft.com/office/drawing/2014/main" id="{10E6A270-BAA8-97F7-78FC-218319A78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797"/>
              <a:ext cx="1701" cy="99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 “зняття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вершків”</a:t>
              </a:r>
            </a:p>
            <a:p>
              <a:pPr algn="ctr"/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(високих цін)</a:t>
              </a:r>
            </a:p>
          </p:txBody>
        </p:sp>
        <p:sp>
          <p:nvSpPr>
            <p:cNvPr id="10" name="Oval 11">
              <a:extLst>
                <a:ext uri="{FF2B5EF4-FFF2-40B4-BE49-F238E27FC236}">
                  <a16:creationId xmlns:a16="http://schemas.microsoft.com/office/drawing/2014/main" id="{899492A6-C71E-73EC-2265-D0054A651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158"/>
              <a:ext cx="1973" cy="11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 ціноут-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ворення в межах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товарної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номенклатури</a:t>
              </a:r>
            </a:p>
          </p:txBody>
        </p:sp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C56921E3-5811-64AA-680F-8D2A43770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0"/>
              <a:ext cx="1724" cy="8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дискримінаційних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цін</a:t>
              </a:r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7126C0A7-5942-8B57-5393-6B56354BB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9" y="2976"/>
              <a:ext cx="1791" cy="9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uk-UA" altLang="uk-UA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Стратегія гнучких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(еластичних)</a:t>
              </a:r>
            </a:p>
            <a:p>
              <a:pPr algn="ctr"/>
              <a:r>
                <a:rPr lang="uk-UA" altLang="uk-UA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цін</a:t>
              </a:r>
            </a:p>
          </p:txBody>
        </p:sp>
        <p:sp>
          <p:nvSpPr>
            <p:cNvPr id="13" name="Line 14">
              <a:extLst>
                <a:ext uri="{FF2B5EF4-FFF2-40B4-BE49-F238E27FC236}">
                  <a16:creationId xmlns:a16="http://schemas.microsoft.com/office/drawing/2014/main" id="{B1A20689-9E79-61A9-95A7-B4A4040A61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" y="845"/>
              <a:ext cx="499" cy="816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787B10F5-F5C7-B822-B05E-0B4B02A6DD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0" y="1570"/>
              <a:ext cx="590" cy="2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6A1A4E6E-91D6-EE86-EB20-5E9C7CBB7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0" y="2160"/>
              <a:ext cx="499" cy="181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EB7410EB-362E-201A-4A78-ABAB9B7FD0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0" y="2659"/>
              <a:ext cx="454" cy="544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CED68428-95A2-457C-F9BE-90B43E7C1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659"/>
              <a:ext cx="0" cy="544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42B81BAC-B260-D1AD-AC6D-5F73E76713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46" y="2659"/>
              <a:ext cx="544" cy="59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9" name="Line 20">
              <a:extLst>
                <a:ext uri="{FF2B5EF4-FFF2-40B4-BE49-F238E27FC236}">
                  <a16:creationId xmlns:a16="http://schemas.microsoft.com/office/drawing/2014/main" id="{53E54295-65A7-416F-3133-F6E4DA1C1B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1" y="2160"/>
              <a:ext cx="544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4714CC98-8A88-0354-8850-BD3AB78D7C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10" y="1389"/>
              <a:ext cx="590" cy="2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690C8EE9-BDCA-35B9-5459-C40B02C31F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00" y="845"/>
              <a:ext cx="453" cy="816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215922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C33769-2757-EF7D-C49F-CA70873D9438}"/>
              </a:ext>
            </a:extLst>
          </p:cNvPr>
          <p:cNvSpPr txBox="1"/>
          <p:nvPr/>
        </p:nvSpPr>
        <p:spPr>
          <a:xfrm>
            <a:off x="975360" y="0"/>
            <a:ext cx="10744200" cy="164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23850" algn="just">
              <a:lnSpc>
                <a:spcPct val="90000"/>
              </a:lnSpc>
            </a:pP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 продажу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це діяльність фірми щодо планування, реалізації та контролю руху товарів від виробника до кінцевого споживача з метою задоволення потреб споживачів та отримання фірмою прибутку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CE63C4-9093-A266-8DD4-D2022CAD306D}"/>
              </a:ext>
            </a:extLst>
          </p:cNvPr>
          <p:cNvSpPr txBox="1"/>
          <p:nvPr/>
        </p:nvSpPr>
        <p:spPr>
          <a:xfrm>
            <a:off x="975360" y="1643527"/>
            <a:ext cx="925068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altLang="uk-UA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ШІСТЬ ПРАВИЛ ЛОГІСТИКИ</a:t>
            </a:r>
          </a:p>
          <a:p>
            <a:pPr algn="l"/>
            <a:endParaRPr lang="uk-UA" altLang="uk-UA" sz="2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l"/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1) вантаж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 необхідний товар;</a:t>
            </a:r>
          </a:p>
          <a:p>
            <a:pPr algn="l"/>
            <a:endParaRPr lang="uk-UA" altLang="uk-UA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якість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необхідної якості; </a:t>
            </a:r>
          </a:p>
          <a:p>
            <a:pPr algn="l"/>
            <a:endParaRPr lang="uk-UA" altLang="uk-UA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3) </a:t>
            </a:r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кількість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у необхідній кількості; </a:t>
            </a:r>
          </a:p>
          <a:p>
            <a:pPr algn="l"/>
            <a:endParaRPr lang="uk-UA" altLang="uk-UA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4) </a:t>
            </a:r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час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має бути доставлений в необхідний час; </a:t>
            </a:r>
          </a:p>
          <a:p>
            <a:pPr algn="l"/>
            <a:endParaRPr lang="uk-UA" altLang="uk-UA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5) </a:t>
            </a:r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місце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у необхідне місце; </a:t>
            </a:r>
          </a:p>
          <a:p>
            <a:pPr algn="l"/>
            <a:endParaRPr lang="uk-UA" altLang="uk-UA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6) </a:t>
            </a:r>
            <a:r>
              <a:rPr lang="uk-UA" alt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витрати</a:t>
            </a:r>
            <a:r>
              <a:rPr lang="uk-UA" altLang="uk-UA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з мінімальними витратами</a:t>
            </a:r>
          </a:p>
        </p:txBody>
      </p:sp>
    </p:spTree>
    <p:extLst>
      <p:ext uri="{BB962C8B-B14F-4D97-AF65-F5344CB8AC3E}">
        <p14:creationId xmlns:p14="http://schemas.microsoft.com/office/powerpoint/2010/main" val="2028365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6" name="Group 24">
            <a:extLst>
              <a:ext uri="{FF2B5EF4-FFF2-40B4-BE49-F238E27FC236}">
                <a16:creationId xmlns:a16="http://schemas.microsoft.com/office/drawing/2014/main" id="{56570398-54DB-6C11-9221-D1239F37E0CF}"/>
              </a:ext>
            </a:extLst>
          </p:cNvPr>
          <p:cNvGrpSpPr>
            <a:grpSpLocks/>
          </p:cNvGrpSpPr>
          <p:nvPr/>
        </p:nvGrpSpPr>
        <p:grpSpPr bwMode="auto">
          <a:xfrm>
            <a:off x="1249680" y="260350"/>
            <a:ext cx="10363200" cy="6597650"/>
            <a:chOff x="204" y="164"/>
            <a:chExt cx="5352" cy="4156"/>
          </a:xfrm>
        </p:grpSpPr>
        <p:sp>
          <p:nvSpPr>
            <p:cNvPr id="8196" name="Rectangle 4">
              <a:extLst>
                <a:ext uri="{FF2B5EF4-FFF2-40B4-BE49-F238E27FC236}">
                  <a16:creationId xmlns:a16="http://schemas.microsoft.com/office/drawing/2014/main" id="{62F865BE-7AEE-4289-0DD4-BD8938E22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164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Виробник</a:t>
              </a:r>
            </a:p>
          </p:txBody>
        </p:sp>
        <p:sp>
          <p:nvSpPr>
            <p:cNvPr id="8199" name="Rectangle 7">
              <a:extLst>
                <a:ext uri="{FF2B5EF4-FFF2-40B4-BE49-F238E27FC236}">
                  <a16:creationId xmlns:a16="http://schemas.microsoft.com/office/drawing/2014/main" id="{B4D38AF2-B70B-98EB-5172-C359E1DC1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" y="164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Виробник</a:t>
              </a:r>
            </a:p>
          </p:txBody>
        </p:sp>
        <p:sp>
          <p:nvSpPr>
            <p:cNvPr id="8200" name="Rectangle 8">
              <a:extLst>
                <a:ext uri="{FF2B5EF4-FFF2-40B4-BE49-F238E27FC236}">
                  <a16:creationId xmlns:a16="http://schemas.microsoft.com/office/drawing/2014/main" id="{A777F92E-43FE-5565-03FA-359C858CD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9" y="164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Виробник</a:t>
              </a:r>
            </a:p>
          </p:txBody>
        </p:sp>
        <p:sp>
          <p:nvSpPr>
            <p:cNvPr id="8201" name="Rectangle 9">
              <a:extLst>
                <a:ext uri="{FF2B5EF4-FFF2-40B4-BE49-F238E27FC236}">
                  <a16:creationId xmlns:a16="http://schemas.microsoft.com/office/drawing/2014/main" id="{2A2A8E63-F4F4-C2BE-8816-256A2779D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3067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Споживач</a:t>
              </a:r>
            </a:p>
          </p:txBody>
        </p:sp>
        <p:sp>
          <p:nvSpPr>
            <p:cNvPr id="8202" name="Rectangle 10">
              <a:extLst>
                <a:ext uri="{FF2B5EF4-FFF2-40B4-BE49-F238E27FC236}">
                  <a16:creationId xmlns:a16="http://schemas.microsoft.com/office/drawing/2014/main" id="{5086ADE3-D234-4687-19A9-73AE5EAAA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" y="3113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Споживач</a:t>
              </a:r>
            </a:p>
          </p:txBody>
        </p:sp>
        <p:sp>
          <p:nvSpPr>
            <p:cNvPr id="8203" name="Rectangle 11">
              <a:extLst>
                <a:ext uri="{FF2B5EF4-FFF2-40B4-BE49-F238E27FC236}">
                  <a16:creationId xmlns:a16="http://schemas.microsoft.com/office/drawing/2014/main" id="{1DAF30C2-B3A7-3D2C-7A44-DD81F9809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9" y="3113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Споживач</a:t>
              </a:r>
            </a:p>
          </p:txBody>
        </p:sp>
        <p:sp>
          <p:nvSpPr>
            <p:cNvPr id="8204" name="Line 12">
              <a:extLst>
                <a:ext uri="{FF2B5EF4-FFF2-40B4-BE49-F238E27FC236}">
                  <a16:creationId xmlns:a16="http://schemas.microsoft.com/office/drawing/2014/main" id="{4E323F7E-1016-0022-25AF-041BC95E6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0" y="754"/>
              <a:ext cx="0" cy="231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05" name="Rectangle 13">
              <a:extLst>
                <a:ext uri="{FF2B5EF4-FFF2-40B4-BE49-F238E27FC236}">
                  <a16:creationId xmlns:a16="http://schemas.microsoft.com/office/drawing/2014/main" id="{4663410F-38F4-FF2C-62F0-84DA46EEC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" y="2160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Роздрібний</a:t>
              </a:r>
            </a:p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торговець</a:t>
              </a:r>
            </a:p>
          </p:txBody>
        </p:sp>
        <p:sp>
          <p:nvSpPr>
            <p:cNvPr id="8206" name="Rectangle 14">
              <a:extLst>
                <a:ext uri="{FF2B5EF4-FFF2-40B4-BE49-F238E27FC236}">
                  <a16:creationId xmlns:a16="http://schemas.microsoft.com/office/drawing/2014/main" id="{700C86A2-DE67-01CB-995C-1D3B0B730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9" y="2160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Роздрібний</a:t>
              </a:r>
            </a:p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торговець</a:t>
              </a:r>
            </a:p>
          </p:txBody>
        </p:sp>
        <p:sp>
          <p:nvSpPr>
            <p:cNvPr id="8207" name="Line 15">
              <a:extLst>
                <a:ext uri="{FF2B5EF4-FFF2-40B4-BE49-F238E27FC236}">
                  <a16:creationId xmlns:a16="http://schemas.microsoft.com/office/drawing/2014/main" id="{0B0DFDEA-F7A8-3D32-72E6-44E2F4F4B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750"/>
              <a:ext cx="0" cy="36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08" name="Line 16">
              <a:extLst>
                <a:ext uri="{FF2B5EF4-FFF2-40B4-BE49-F238E27FC236}">
                  <a16:creationId xmlns:a16="http://schemas.microsoft.com/office/drawing/2014/main" id="{B61E085D-1F05-6A8B-7CC5-4981BC40C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0" y="2750"/>
              <a:ext cx="0" cy="36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09" name="Rectangle 17">
              <a:extLst>
                <a:ext uri="{FF2B5EF4-FFF2-40B4-BE49-F238E27FC236}">
                  <a16:creationId xmlns:a16="http://schemas.microsoft.com/office/drawing/2014/main" id="{6EC885F0-40DA-C3D2-CFB7-4B71BBC89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4" y="1117"/>
              <a:ext cx="1497" cy="59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Оптовий</a:t>
              </a:r>
            </a:p>
            <a:p>
              <a:r>
                <a:rPr lang="uk-UA" altLang="uk-UA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торговець</a:t>
              </a:r>
            </a:p>
          </p:txBody>
        </p:sp>
        <p:sp>
          <p:nvSpPr>
            <p:cNvPr id="8210" name="Line 18">
              <a:extLst>
                <a:ext uri="{FF2B5EF4-FFF2-40B4-BE49-F238E27FC236}">
                  <a16:creationId xmlns:a16="http://schemas.microsoft.com/office/drawing/2014/main" id="{08112AD8-6099-A38C-1DCD-F29C498BB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5" y="1706"/>
              <a:ext cx="0" cy="454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11" name="Line 19">
              <a:extLst>
                <a:ext uri="{FF2B5EF4-FFF2-40B4-BE49-F238E27FC236}">
                  <a16:creationId xmlns:a16="http://schemas.microsoft.com/office/drawing/2014/main" id="{AC7FF3DC-D223-F158-4DF0-EC3B35DB4E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5" y="754"/>
              <a:ext cx="0" cy="363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12" name="Line 20">
              <a:extLst>
                <a:ext uri="{FF2B5EF4-FFF2-40B4-BE49-F238E27FC236}">
                  <a16:creationId xmlns:a16="http://schemas.microsoft.com/office/drawing/2014/main" id="{4D875C5C-AB09-B62A-40DE-26B72BB693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7" y="799"/>
              <a:ext cx="23" cy="1361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13" name="Rectangle 21">
              <a:extLst>
                <a:ext uri="{FF2B5EF4-FFF2-40B4-BE49-F238E27FC236}">
                  <a16:creationId xmlns:a16="http://schemas.microsoft.com/office/drawing/2014/main" id="{DA7040E5-DF0F-0805-275E-4BD149171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748"/>
              <a:ext cx="1587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Канал нульового рівня</a:t>
              </a:r>
            </a:p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(прямого маркетингу)</a:t>
              </a:r>
            </a:p>
          </p:txBody>
        </p:sp>
        <p:sp>
          <p:nvSpPr>
            <p:cNvPr id="8214" name="Rectangle 22">
              <a:extLst>
                <a:ext uri="{FF2B5EF4-FFF2-40B4-BE49-F238E27FC236}">
                  <a16:creationId xmlns:a16="http://schemas.microsoft.com/office/drawing/2014/main" id="{979450C5-4910-1542-9797-B27C0FCEF8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6" y="3748"/>
              <a:ext cx="1587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Однорівневий </a:t>
              </a:r>
            </a:p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канал</a:t>
              </a:r>
            </a:p>
          </p:txBody>
        </p:sp>
        <p:sp>
          <p:nvSpPr>
            <p:cNvPr id="8215" name="Rectangle 23">
              <a:extLst>
                <a:ext uri="{FF2B5EF4-FFF2-40B4-BE49-F238E27FC236}">
                  <a16:creationId xmlns:a16="http://schemas.microsoft.com/office/drawing/2014/main" id="{06DC3D98-B591-770E-8FDA-1AB829148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9" y="3748"/>
              <a:ext cx="1587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Дворівневий </a:t>
              </a:r>
            </a:p>
            <a:p>
              <a:r>
                <a:rPr lang="uk-UA" altLang="uk-UA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канал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DB4E10-7D00-0866-6DB7-617C761DE829}"/>
              </a:ext>
            </a:extLst>
          </p:cNvPr>
          <p:cNvSpPr txBox="1"/>
          <p:nvPr/>
        </p:nvSpPr>
        <p:spPr>
          <a:xfrm>
            <a:off x="792480" y="168786"/>
            <a:ext cx="110642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23850" algn="just">
              <a:lnSpc>
                <a:spcPct val="90000"/>
              </a:lnSpc>
            </a:pP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Маркетингова політика просування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 будь-яку діяльність, спрямовану на інформування, переконання та нагадування споживачам про свої товари, стимулювання їх збуту і створення позитивного іміджу фірми, її товарів і послуг в очах громадськості.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94743-C9C4-9891-E839-9C852734B185}"/>
              </a:ext>
            </a:extLst>
          </p:cNvPr>
          <p:cNvSpPr txBox="1"/>
          <p:nvPr/>
        </p:nvSpPr>
        <p:spPr>
          <a:xfrm>
            <a:off x="381000" y="1795566"/>
            <a:ext cx="11612880" cy="347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23850" algn="just">
              <a:lnSpc>
                <a:spcPct val="90000"/>
              </a:lnSpc>
            </a:pP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Складові  маркетингової політики просування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323850" algn="just">
              <a:lnSpc>
                <a:spcPct val="90000"/>
              </a:lnSpc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реклама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будь-яка платна неособиста форма розповсюдження інформації про фірму і її товари;</a:t>
            </a:r>
          </a:p>
          <a:p>
            <a:pPr indent="323850" algn="just">
              <a:lnSpc>
                <a:spcPct val="90000"/>
              </a:lnSpc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паблік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рілейшнз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(зв’язки з громадськістю), діяльність, що спрямована на формування позитивного іміджу (репутації) фірми в очах споживачів, їх доброзичливого ставлення до фірми і її товарів;</a:t>
            </a:r>
          </a:p>
          <a:p>
            <a:pPr indent="323850" algn="just">
              <a:lnSpc>
                <a:spcPct val="90000"/>
              </a:lnSpc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персональний продаж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усне представлення товару в ході бесіди з одним чи декількома потенційними покупцями задля продажу;</a:t>
            </a:r>
          </a:p>
          <a:p>
            <a:pPr indent="323850" algn="just">
              <a:lnSpc>
                <a:spcPct val="90000"/>
              </a:lnSpc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стимулювання збуту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короткочасні спонукальні заходи заохочення споживачів до купівлі (знижки, розпродажі, лотереї тощо).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6FC77E-B3AE-48E4-181A-DADD4535E262}"/>
              </a:ext>
            </a:extLst>
          </p:cNvPr>
          <p:cNvSpPr txBox="1"/>
          <p:nvPr/>
        </p:nvSpPr>
        <p:spPr>
          <a:xfrm>
            <a:off x="358140" y="5599685"/>
            <a:ext cx="11475720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tabLst>
                <a:tab pos="-304800" algn="l"/>
              </a:tabLs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 просування товару</a:t>
            </a:r>
          </a:p>
          <a:p>
            <a:pPr marL="342900" lvl="0" indent="-342900" algn="just">
              <a:lnSpc>
                <a:spcPct val="90000"/>
              </a:lnSpc>
              <a:buFont typeface="Times New Roman" panose="02020603050405020304" pitchFamily="18" charset="0"/>
              <a:buChar char="-"/>
              <a:tabLst>
                <a:tab pos="-304800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проштовхування</a:t>
            </a:r>
          </a:p>
          <a:p>
            <a:pPr marL="342900" lvl="0" indent="-342900" algn="just">
              <a:lnSpc>
                <a:spcPct val="90000"/>
              </a:lnSpc>
              <a:buFont typeface="Times New Roman" panose="02020603050405020304" pitchFamily="18" charset="0"/>
              <a:buChar char="-"/>
              <a:tabLst>
                <a:tab pos="-304800" algn="l"/>
              </a:tabLst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притягування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E7B40-8716-C054-6438-968E98D34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"/>
            <a:ext cx="10515600" cy="655955"/>
          </a:xfrm>
        </p:spPr>
        <p:txBody>
          <a:bodyPr>
            <a:normAutofit fontScale="90000"/>
          </a:bodyPr>
          <a:lstStyle/>
          <a:p>
            <a:r>
              <a:rPr lang="pl-PL" dirty="0"/>
              <a:t>SWOT-</a:t>
            </a:r>
            <a:r>
              <a:rPr lang="uk-UA" dirty="0"/>
              <a:t>аналіз стартапу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A8AA9D0C-A8A4-8F85-8636-0210D258D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316699"/>
              </p:ext>
            </p:extLst>
          </p:nvPr>
        </p:nvGraphicFramePr>
        <p:xfrm>
          <a:off x="457200" y="681037"/>
          <a:ext cx="11384280" cy="599408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895015">
                  <a:extLst>
                    <a:ext uri="{9D8B030D-6E8A-4147-A177-3AD203B41FA5}">
                      <a16:colId xmlns:a16="http://schemas.microsoft.com/office/drawing/2014/main" val="2038863100"/>
                    </a:ext>
                  </a:extLst>
                </a:gridCol>
                <a:gridCol w="1374465">
                  <a:extLst>
                    <a:ext uri="{9D8B030D-6E8A-4147-A177-3AD203B41FA5}">
                      <a16:colId xmlns:a16="http://schemas.microsoft.com/office/drawing/2014/main" val="959107035"/>
                    </a:ext>
                  </a:extLst>
                </a:gridCol>
                <a:gridCol w="2593545">
                  <a:extLst>
                    <a:ext uri="{9D8B030D-6E8A-4147-A177-3AD203B41FA5}">
                      <a16:colId xmlns:a16="http://schemas.microsoft.com/office/drawing/2014/main" val="3928177499"/>
                    </a:ext>
                  </a:extLst>
                </a:gridCol>
                <a:gridCol w="1521255">
                  <a:extLst>
                    <a:ext uri="{9D8B030D-6E8A-4147-A177-3AD203B41FA5}">
                      <a16:colId xmlns:a16="http://schemas.microsoft.com/office/drawing/2014/main" val="1027043740"/>
                    </a:ext>
                  </a:extLst>
                </a:gridCol>
              </a:tblGrid>
              <a:tr h="4117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Фактори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Ваговий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коефіцієнт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en-US" sz="1400" dirty="0">
                          <a:effectLst/>
                        </a:rPr>
                        <a:t>k</a:t>
                      </a:r>
                      <a:r>
                        <a:rPr lang="ru-RU" sz="1400" baseline="-25000" dirty="0">
                          <a:effectLst/>
                        </a:rPr>
                        <a:t>i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Оцінка впливу</a:t>
                      </a:r>
                      <a:r>
                        <a:rPr lang="uk-UA" sz="1400">
                          <a:effectLst/>
                        </a:rPr>
                        <a:t> на підприємство</a:t>
                      </a:r>
                      <a:r>
                        <a:rPr lang="ru-RU" sz="1400">
                          <a:effectLst/>
                        </a:rPr>
                        <a:t>, R</a:t>
                      </a:r>
                      <a:r>
                        <a:rPr lang="ru-RU" sz="1400" baseline="-25000">
                          <a:effectLst/>
                        </a:rPr>
                        <a:t>j</a:t>
                      </a:r>
                      <a:r>
                        <a:rPr lang="uk-UA" sz="1400" baseline="-25000">
                          <a:effectLst/>
                        </a:rPr>
                        <a:t> , </a:t>
                      </a:r>
                      <a:r>
                        <a:rPr lang="uk-UA" sz="1400">
                          <a:effectLst/>
                        </a:rPr>
                        <a:t> (1 – 5) бали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Сумарна оцінка, </a:t>
                      </a:r>
                      <a:r>
                        <a:rPr lang="ru-RU" sz="1400">
                          <a:effectLst/>
                        </a:rPr>
                        <a:t>A</a:t>
                      </a:r>
                      <a:r>
                        <a:rPr lang="ru-RU" sz="1400" baseline="-25000">
                          <a:effectLst/>
                        </a:rPr>
                        <a:t>ij</a:t>
                      </a:r>
                      <a:r>
                        <a:rPr lang="uk-UA" sz="1400">
                          <a:effectLst/>
                        </a:rPr>
                        <a:t> (</a:t>
                      </a:r>
                      <a:r>
                        <a:rPr lang="ru-RU" sz="1400">
                          <a:effectLst/>
                        </a:rPr>
                        <a:t>A</a:t>
                      </a:r>
                      <a:r>
                        <a:rPr lang="ru-RU" sz="1400" baseline="-25000">
                          <a:effectLst/>
                        </a:rPr>
                        <a:t>ij</a:t>
                      </a:r>
                      <a:r>
                        <a:rPr lang="uk-UA" sz="1400">
                          <a:effectLst/>
                        </a:rPr>
                        <a:t>=</a:t>
                      </a:r>
                      <a:r>
                        <a:rPr lang="en-US" sz="1400">
                          <a:effectLst/>
                        </a:rPr>
                        <a:t>k</a:t>
                      </a:r>
                      <a:r>
                        <a:rPr lang="ru-RU" sz="1400" baseline="-25000">
                          <a:effectLst/>
                        </a:rPr>
                        <a:t>i</a:t>
                      </a:r>
                      <a:r>
                        <a:rPr lang="uk-UA" sz="1400">
                          <a:effectLst/>
                        </a:rPr>
                        <a:t>*</a:t>
                      </a:r>
                      <a:r>
                        <a:rPr lang="ru-RU" sz="1400">
                          <a:effectLst/>
                        </a:rPr>
                        <a:t>R</a:t>
                      </a:r>
                      <a:r>
                        <a:rPr lang="ru-RU" sz="1400" baseline="-25000">
                          <a:effectLst/>
                        </a:rPr>
                        <a:t>j</a:t>
                      </a:r>
                      <a:r>
                        <a:rPr lang="uk-UA" sz="1400">
                          <a:effectLst/>
                        </a:rPr>
                        <a:t>)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4011521983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140328069"/>
                  </a:ext>
                </a:extLst>
              </a:tr>
              <a:tr h="205899">
                <a:tc gridSpan="4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Сильні</a:t>
                      </a:r>
                      <a:r>
                        <a:rPr lang="ru-RU" sz="1400" b="1" dirty="0">
                          <a:effectLst/>
                        </a:rPr>
                        <a:t> </a:t>
                      </a:r>
                      <a:r>
                        <a:rPr lang="ru-RU" sz="1400" b="1" dirty="0" err="1">
                          <a:effectLst/>
                        </a:rPr>
                        <a:t>сторони</a:t>
                      </a:r>
                      <a:endParaRPr lang="uk-UA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091157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74930" algn="l"/>
                          <a:tab pos="1028700" algn="l"/>
                          <a:tab pos="4371975" algn="l"/>
                        </a:tabLst>
                      </a:pPr>
                      <a:r>
                        <a:rPr lang="ru-RU" sz="1400">
                          <a:effectLst/>
                        </a:rPr>
                        <a:t>досвід роботи в цій сфері;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4015944409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74930" algn="l"/>
                          <a:tab pos="102870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наявність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постійних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клієнтів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0,52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058890703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74930" algn="l"/>
                          <a:tab pos="1028700" algn="l"/>
                        </a:tabLst>
                      </a:pPr>
                      <a:r>
                        <a:rPr lang="ru-RU" sz="1400">
                          <a:effectLst/>
                        </a:rPr>
                        <a:t>наявність власних транспортних засобів;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0,09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0,18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425941843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74930" algn="l"/>
                          <a:tab pos="1028700" algn="l"/>
                          <a:tab pos="4371975" algn="l"/>
                        </a:tabLst>
                      </a:pPr>
                      <a:r>
                        <a:rPr lang="ru-RU" sz="1400" spc="25">
                          <a:effectLst/>
                        </a:rPr>
                        <a:t>висока якість надання послуг;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0,75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468924585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наявність висококваліфікованого персоналу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256548060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1400">
                          <a:effectLst/>
                        </a:rPr>
                        <a:t>збільшення обсягів продаж за рахунок реклами.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0,6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446141936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∑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3,6</a:t>
                      </a:r>
                      <a:r>
                        <a:rPr lang="uk-UA" sz="1400">
                          <a:effectLst/>
                        </a:rPr>
                        <a:t>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2467672811"/>
                  </a:ext>
                </a:extLst>
              </a:tr>
              <a:tr h="20589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Слабкі</a:t>
                      </a:r>
                      <a:r>
                        <a:rPr lang="ru-RU" sz="1400" b="1" dirty="0">
                          <a:effectLst/>
                        </a:rPr>
                        <a:t> </a:t>
                      </a:r>
                      <a:r>
                        <a:rPr lang="ru-RU" sz="1400" b="1" dirty="0" err="1">
                          <a:effectLst/>
                        </a:rPr>
                        <a:t>сторони</a:t>
                      </a:r>
                      <a:endParaRPr lang="uk-UA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091910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60325" algn="l"/>
                          <a:tab pos="102870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жорстка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конкуренція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2178878726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6032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обсяги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реалізації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послуг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мають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сезонний</a:t>
                      </a:r>
                      <a:r>
                        <a:rPr lang="ru-RU" sz="1400" dirty="0">
                          <a:effectLst/>
                        </a:rPr>
                        <a:t> характер;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0,8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908406110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60325" algn="l"/>
                        </a:tabLst>
                      </a:pPr>
                      <a:r>
                        <a:rPr lang="ru-RU" sz="1400">
                          <a:effectLst/>
                        </a:rPr>
                        <a:t>відсутність відділу логістики на підприємстві;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0,72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4212860713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∑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3,54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044709960"/>
                  </a:ext>
                </a:extLst>
              </a:tr>
              <a:tr h="20589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Можливості</a:t>
                      </a:r>
                      <a:endParaRPr lang="uk-UA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9083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збільшення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частки</a:t>
                      </a:r>
                      <a:r>
                        <a:rPr lang="ru-RU" sz="1400" dirty="0">
                          <a:effectLst/>
                        </a:rPr>
                        <a:t> ринку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0,1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880614299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400">
                          <a:effectLst/>
                        </a:rPr>
                        <a:t>проведення тренінгів, навчальних програм для персоналу;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534584945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розвиток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інформаційних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технологій</a:t>
                      </a:r>
                      <a:r>
                        <a:rPr lang="ru-RU" sz="1400" dirty="0">
                          <a:effectLst/>
                        </a:rPr>
                        <a:t>,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0,14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0,56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110241349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∑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1689118979"/>
                  </a:ext>
                </a:extLst>
              </a:tr>
              <a:tr h="20589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Загрози</a:t>
                      </a:r>
                      <a:endParaRPr lang="uk-UA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726117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поява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нових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конкурентів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0,56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516381752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розірвання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угод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постачальниками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чи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споживачами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0,24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795480344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зміна економічної ситуації в країні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0,42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800828556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зміна і зменшення попиту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0,52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2531401649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зниження загального рівня купівельної спроможності клієнтів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0,33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158327955"/>
                  </a:ext>
                </a:extLst>
              </a:tr>
              <a:tr h="2058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∑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3,28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987" marR="29987" marT="0" marB="0"/>
                </a:tc>
                <a:extLst>
                  <a:ext uri="{0D108BD9-81ED-4DB2-BD59-A6C34878D82A}">
                    <a16:rowId xmlns:a16="http://schemas.microsoft.com/office/drawing/2014/main" val="397680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90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EF9DC-1DE7-028B-157C-C32375C2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401"/>
          </a:xfrm>
        </p:spPr>
        <p:txBody>
          <a:bodyPr>
            <a:norm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-матриця </a:t>
            </a:r>
            <a:endParaRPr lang="uk-UA" sz="3200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1A2B422-E526-7875-0C7E-FBB8667752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473815"/>
              </p:ext>
            </p:extLst>
          </p:nvPr>
        </p:nvGraphicFramePr>
        <p:xfrm>
          <a:off x="838200" y="1035526"/>
          <a:ext cx="10515599" cy="55440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89190">
                  <a:extLst>
                    <a:ext uri="{9D8B030D-6E8A-4147-A177-3AD203B41FA5}">
                      <a16:colId xmlns:a16="http://schemas.microsoft.com/office/drawing/2014/main" val="3809182662"/>
                    </a:ext>
                  </a:extLst>
                </a:gridCol>
                <a:gridCol w="4556488">
                  <a:extLst>
                    <a:ext uri="{9D8B030D-6E8A-4147-A177-3AD203B41FA5}">
                      <a16:colId xmlns:a16="http://schemas.microsoft.com/office/drawing/2014/main" val="2727038559"/>
                    </a:ext>
                  </a:extLst>
                </a:gridCol>
                <a:gridCol w="3169921">
                  <a:extLst>
                    <a:ext uri="{9D8B030D-6E8A-4147-A177-3AD203B41FA5}">
                      <a16:colId xmlns:a16="http://schemas.microsoft.com/office/drawing/2014/main" val="227080817"/>
                    </a:ext>
                  </a:extLst>
                </a:gridCol>
              </a:tblGrid>
              <a:tr h="4981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u="sng" dirty="0">
                          <a:effectLst/>
                        </a:rPr>
                        <a:t>Сильні сторони - </a:t>
                      </a:r>
                      <a:r>
                        <a:rPr lang="uk-UA" sz="2400" dirty="0">
                          <a:effectLst/>
                        </a:rPr>
                        <a:t>3,65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541270" algn="l"/>
                          <a:tab pos="7381240" algn="l"/>
                        </a:tabLst>
                      </a:pPr>
                      <a:r>
                        <a:rPr lang="uk-UA" sz="2400" u="sng" dirty="0">
                          <a:effectLst/>
                        </a:rPr>
                        <a:t>Слабкі сторони - </a:t>
                      </a:r>
                      <a:r>
                        <a:rPr lang="uk-UA" sz="2400" dirty="0">
                          <a:effectLst/>
                        </a:rPr>
                        <a:t>3,54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extLst>
                  <a:ext uri="{0D108BD9-81ED-4DB2-BD59-A6C34878D82A}">
                    <a16:rowId xmlns:a16="http://schemas.microsoft.com/office/drawing/2014/main" val="930705800"/>
                  </a:ext>
                </a:extLst>
              </a:tr>
              <a:tr h="22457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u="sng">
                          <a:effectLst/>
                        </a:rPr>
                        <a:t>Можливості – 4,0  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en-US" sz="2400" dirty="0">
                          <a:effectLst/>
                        </a:rPr>
                        <a:t>maxi</a:t>
                      </a:r>
                      <a:r>
                        <a:rPr lang="uk-UA" sz="2400" dirty="0">
                          <a:effectLst/>
                        </a:rPr>
                        <a:t>-</a:t>
                      </a:r>
                      <a:r>
                        <a:rPr lang="en-US" sz="2400" dirty="0">
                          <a:effectLst/>
                        </a:rPr>
                        <a:t>maxi </a:t>
                      </a:r>
                      <a:endParaRPr lang="uk-UA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 Агресивна стратегія:    стратегія росту, диверсифікації, більш глибокого проникнення на ринок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u="none" strike="noStrike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en-US" sz="2400" dirty="0">
                          <a:effectLst/>
                        </a:rPr>
                        <a:t>mini</a:t>
                      </a:r>
                      <a:r>
                        <a:rPr lang="uk-UA" sz="2400" dirty="0">
                          <a:effectLst/>
                        </a:rPr>
                        <a:t>-</a:t>
                      </a:r>
                      <a:r>
                        <a:rPr lang="en-US" sz="2400" dirty="0">
                          <a:effectLst/>
                        </a:rPr>
                        <a:t>maxi</a:t>
                      </a:r>
                      <a:endParaRPr lang="uk-UA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endParaRPr lang="uk-UA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Стратегія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стабілізації</a:t>
                      </a:r>
                      <a:r>
                        <a:rPr lang="uk-UA" sz="2400" u="sng" dirty="0">
                          <a:effectLst/>
                        </a:rPr>
                        <a:t>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extLst>
                  <a:ext uri="{0D108BD9-81ED-4DB2-BD59-A6C34878D82A}">
                    <a16:rowId xmlns:a16="http://schemas.microsoft.com/office/drawing/2014/main" val="2260804145"/>
                  </a:ext>
                </a:extLst>
              </a:tr>
              <a:tr h="1461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 u="sng">
                          <a:effectLst/>
                        </a:rPr>
                        <a:t>Загрози - </a:t>
                      </a:r>
                      <a:r>
                        <a:rPr lang="uk-UA" sz="2400">
                          <a:effectLst/>
                        </a:rPr>
                        <a:t>3.28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en-US" sz="2400">
                          <a:effectLst/>
                        </a:rPr>
                        <a:t>maxi</a:t>
                      </a:r>
                      <a:r>
                        <a:rPr lang="uk-UA" sz="2400">
                          <a:effectLst/>
                        </a:rPr>
                        <a:t>-</a:t>
                      </a:r>
                      <a:r>
                        <a:rPr lang="en-US" sz="2400">
                          <a:effectLst/>
                        </a:rPr>
                        <a:t>mini</a:t>
                      </a:r>
                      <a:endParaRPr lang="uk-UA" sz="2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7381240" algn="l"/>
                        </a:tabLst>
                      </a:pPr>
                      <a:r>
                        <a:rPr lang="uk-UA" sz="2400">
                          <a:effectLst/>
                        </a:rPr>
                        <a:t>Стратегія підтримання існуючого стану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71395" algn="l"/>
                          <a:tab pos="2541270" algn="l"/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71395" algn="l"/>
                          <a:tab pos="2541270" algn="l"/>
                          <a:tab pos="7381240" algn="l"/>
                        </a:tabLst>
                      </a:pPr>
                      <a:r>
                        <a:rPr lang="en-US" sz="2400" dirty="0">
                          <a:effectLst/>
                        </a:rPr>
                        <a:t>mini-mini</a:t>
                      </a:r>
                      <a:endParaRPr lang="uk-UA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71395" algn="l"/>
                          <a:tab pos="2541270" algn="l"/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71395" algn="l"/>
                          <a:tab pos="2541270" algn="l"/>
                          <a:tab pos="7381240" algn="l"/>
                        </a:tabLst>
                      </a:pPr>
                      <a:r>
                        <a:rPr lang="uk-UA" sz="2400" dirty="0">
                          <a:effectLst/>
                        </a:rPr>
                        <a:t>Стратегія виживання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7945" marT="0" marB="0"/>
                </a:tc>
                <a:extLst>
                  <a:ext uri="{0D108BD9-81ED-4DB2-BD59-A6C34878D82A}">
                    <a16:rowId xmlns:a16="http://schemas.microsoft.com/office/drawing/2014/main" val="3949664153"/>
                  </a:ext>
                </a:extLst>
              </a:tr>
            </a:tbl>
          </a:graphicData>
        </a:graphic>
      </p:graphicFrame>
      <p:cxnSp>
        <p:nvCxnSpPr>
          <p:cNvPr id="5" name="Прямая со стрелкой 15">
            <a:extLst>
              <a:ext uri="{FF2B5EF4-FFF2-40B4-BE49-F238E27FC236}">
                <a16:creationId xmlns:a16="http://schemas.microsoft.com/office/drawing/2014/main" id="{F5A5D48A-AC24-CE1A-238B-AC979337CDDC}"/>
              </a:ext>
            </a:extLst>
          </p:cNvPr>
          <p:cNvCxnSpPr/>
          <p:nvPr/>
        </p:nvCxnSpPr>
        <p:spPr>
          <a:xfrm>
            <a:off x="7740650" y="10204450"/>
            <a:ext cx="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16">
            <a:extLst>
              <a:ext uri="{FF2B5EF4-FFF2-40B4-BE49-F238E27FC236}">
                <a16:creationId xmlns:a16="http://schemas.microsoft.com/office/drawing/2014/main" id="{7EF2F6EC-EA2F-7AB9-1768-94EE9A7723FF}"/>
              </a:ext>
            </a:extLst>
          </p:cNvPr>
          <p:cNvCxnSpPr/>
          <p:nvPr/>
        </p:nvCxnSpPr>
        <p:spPr>
          <a:xfrm>
            <a:off x="6142038" y="10494963"/>
            <a:ext cx="16033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21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A4F03-7277-8333-1592-779BEEA3E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78" y="18255"/>
            <a:ext cx="11959244" cy="779767"/>
          </a:xfrm>
        </p:spPr>
        <p:txBody>
          <a:bodyPr>
            <a:normAutofit/>
          </a:bodyPr>
          <a:lstStyle/>
          <a:p>
            <a:r>
              <a:rPr lang="ru-RU" sz="4000" b="1" dirty="0"/>
              <a:t>Причин </a:t>
            </a:r>
            <a:r>
              <a:rPr lang="ru-RU" sz="4000" b="1" dirty="0" err="1"/>
              <a:t>провалів</a:t>
            </a:r>
            <a:r>
              <a:rPr lang="ru-RU" sz="4000" b="1" dirty="0"/>
              <a:t> </a:t>
            </a:r>
            <a:r>
              <a:rPr lang="ru-RU" sz="4000" b="1" dirty="0" err="1"/>
              <a:t>стартапів</a:t>
            </a:r>
            <a:r>
              <a:rPr lang="ru-RU" sz="4000" b="1" dirty="0"/>
              <a:t> (за </a:t>
            </a:r>
            <a:r>
              <a:rPr lang="ru-RU" sz="4000" b="1" dirty="0" err="1"/>
              <a:t>матеріалами</a:t>
            </a:r>
            <a:r>
              <a:rPr lang="ru-RU" sz="4000" b="1" dirty="0"/>
              <a:t> CB </a:t>
            </a:r>
            <a:r>
              <a:rPr lang="ru-RU" sz="4000" b="1" dirty="0" err="1"/>
              <a:t>Insights</a:t>
            </a:r>
            <a:r>
              <a:rPr lang="ru-RU" sz="4000" b="1" dirty="0"/>
              <a:t>) 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59A056-90CF-7188-3415-63A556710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2578" y="798022"/>
            <a:ext cx="5827222" cy="6059978"/>
          </a:xfrm>
        </p:spPr>
        <p:txBody>
          <a:bodyPr>
            <a:normAutofit fontScale="92500"/>
          </a:bodyPr>
          <a:lstStyle/>
          <a:p>
            <a:r>
              <a:rPr lang="ru-RU" dirty="0"/>
              <a:t>42% </a:t>
            </a:r>
            <a:r>
              <a:rPr lang="ru-RU" dirty="0" err="1"/>
              <a:t>стартапів</a:t>
            </a:r>
            <a:r>
              <a:rPr lang="ru-RU" dirty="0"/>
              <a:t> просто не </a:t>
            </a:r>
            <a:r>
              <a:rPr lang="ru-RU" dirty="0" err="1"/>
              <a:t>потрібні</a:t>
            </a:r>
            <a:r>
              <a:rPr lang="ru-RU" dirty="0"/>
              <a:t> ринку </a:t>
            </a:r>
          </a:p>
          <a:p>
            <a:r>
              <a:rPr lang="ru-RU" dirty="0"/>
              <a:t>У 29% </a:t>
            </a:r>
            <a:r>
              <a:rPr lang="ru-RU" dirty="0" err="1"/>
              <a:t>проєктів</a:t>
            </a:r>
            <a:r>
              <a:rPr lang="ru-RU" dirty="0"/>
              <a:t> </a:t>
            </a:r>
            <a:r>
              <a:rPr lang="ru-RU" dirty="0" err="1"/>
              <a:t>закінчилися</a:t>
            </a:r>
            <a:r>
              <a:rPr lang="ru-RU" dirty="0"/>
              <a:t> </a:t>
            </a:r>
            <a:r>
              <a:rPr lang="ru-RU" dirty="0" err="1"/>
              <a:t>гроші</a:t>
            </a:r>
            <a:endParaRPr lang="ru-RU" dirty="0"/>
          </a:p>
          <a:p>
            <a:r>
              <a:rPr lang="ru-RU" dirty="0"/>
              <a:t>У 23% </a:t>
            </a:r>
            <a:r>
              <a:rPr lang="ru-RU" dirty="0" err="1"/>
              <a:t>стартапів</a:t>
            </a:r>
            <a:r>
              <a:rPr lang="ru-RU" dirty="0"/>
              <a:t> - </a:t>
            </a:r>
            <a:r>
              <a:rPr lang="ru-RU" dirty="0" err="1"/>
              <a:t>погана</a:t>
            </a:r>
            <a:r>
              <a:rPr lang="ru-RU" dirty="0"/>
              <a:t> команда</a:t>
            </a:r>
          </a:p>
          <a:p>
            <a:r>
              <a:rPr lang="ru-RU" dirty="0"/>
              <a:t>19% </a:t>
            </a:r>
            <a:r>
              <a:rPr lang="ru-RU" dirty="0" err="1"/>
              <a:t>проєктів</a:t>
            </a:r>
            <a:r>
              <a:rPr lang="ru-RU" dirty="0"/>
              <a:t> </a:t>
            </a:r>
            <a:r>
              <a:rPr lang="ru-RU" dirty="0" err="1"/>
              <a:t>витісняють</a:t>
            </a:r>
            <a:r>
              <a:rPr lang="ru-RU" dirty="0"/>
              <a:t> з ринку</a:t>
            </a:r>
          </a:p>
          <a:p>
            <a:r>
              <a:rPr lang="ru-RU" dirty="0"/>
              <a:t>У 18% проблем</a:t>
            </a:r>
            <a:r>
              <a:rPr lang="uk-UA" dirty="0"/>
              <a:t>и</a:t>
            </a:r>
            <a:r>
              <a:rPr lang="ru-RU" dirty="0"/>
              <a:t> з </a:t>
            </a:r>
            <a:r>
              <a:rPr lang="ru-RU" dirty="0" err="1"/>
              <a:t>ціноутворенням</a:t>
            </a:r>
            <a:endParaRPr lang="ru-RU" dirty="0"/>
          </a:p>
          <a:p>
            <a:r>
              <a:rPr lang="ru-RU" dirty="0"/>
              <a:t>У 17% </a:t>
            </a:r>
            <a:r>
              <a:rPr lang="ru-RU" dirty="0" err="1"/>
              <a:t>стартапів</a:t>
            </a:r>
            <a:r>
              <a:rPr lang="ru-RU" dirty="0"/>
              <a:t> </a:t>
            </a:r>
            <a:r>
              <a:rPr lang="ru-RU" dirty="0" err="1"/>
              <a:t>поганий</a:t>
            </a:r>
            <a:r>
              <a:rPr lang="ru-RU" dirty="0"/>
              <a:t> продукт</a:t>
            </a:r>
          </a:p>
          <a:p>
            <a:r>
              <a:rPr lang="ru-RU" dirty="0"/>
              <a:t>У 17% </a:t>
            </a:r>
            <a:r>
              <a:rPr lang="ru-RU" dirty="0" err="1"/>
              <a:t>стартапів</a:t>
            </a:r>
            <a:r>
              <a:rPr lang="ru-RU" dirty="0"/>
              <a:t> </a:t>
            </a:r>
            <a:r>
              <a:rPr lang="ru-RU" dirty="0" err="1"/>
              <a:t>погана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-модель</a:t>
            </a:r>
          </a:p>
          <a:p>
            <a:r>
              <a:rPr lang="uk-UA" dirty="0"/>
              <a:t>14% - відсутність маркетингового плану</a:t>
            </a:r>
            <a:endParaRPr lang="ru-RU" dirty="0"/>
          </a:p>
          <a:p>
            <a:r>
              <a:rPr lang="uk-UA" dirty="0"/>
              <a:t>14% не вивчили клієнта</a:t>
            </a:r>
          </a:p>
          <a:p>
            <a:r>
              <a:rPr lang="uk-UA" dirty="0"/>
              <a:t>У 13% несвоєчасний продукт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2A56681-DF1B-9083-7F3C-2744C63F4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02036" y="798022"/>
            <a:ext cx="6289964" cy="6041723"/>
          </a:xfrm>
        </p:spPr>
        <p:txBody>
          <a:bodyPr>
            <a:normAutofit fontScale="92500"/>
          </a:bodyPr>
          <a:lstStyle/>
          <a:p>
            <a:r>
              <a:rPr lang="uk-UA" dirty="0"/>
              <a:t>13% загубили фокус </a:t>
            </a:r>
          </a:p>
          <a:p>
            <a:r>
              <a:rPr lang="ru-RU" dirty="0"/>
              <a:t>13% </a:t>
            </a:r>
            <a:r>
              <a:rPr lang="ru-RU" dirty="0" err="1"/>
              <a:t>псують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як з </a:t>
            </a:r>
            <a:r>
              <a:rPr lang="ru-RU" dirty="0" err="1"/>
              <a:t>інвесторами</a:t>
            </a:r>
            <a:r>
              <a:rPr lang="ru-RU" dirty="0"/>
              <a:t>, так і </a:t>
            </a:r>
            <a:r>
              <a:rPr lang="ru-RU" dirty="0" err="1"/>
              <a:t>всередені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endParaRPr lang="ru-RU" dirty="0"/>
          </a:p>
          <a:p>
            <a:r>
              <a:rPr lang="ru-RU" dirty="0"/>
              <a:t>10% </a:t>
            </a:r>
            <a:r>
              <a:rPr lang="ru-RU" dirty="0" err="1"/>
              <a:t>зробили</a:t>
            </a:r>
            <a:r>
              <a:rPr lang="ru-RU" dirty="0"/>
              <a:t> </a:t>
            </a:r>
            <a:r>
              <a:rPr lang="ru-RU" dirty="0" err="1"/>
              <a:t>невдалий</a:t>
            </a:r>
            <a:r>
              <a:rPr lang="ru-RU" dirty="0"/>
              <a:t> </a:t>
            </a:r>
            <a:r>
              <a:rPr lang="ru-RU" dirty="0" err="1"/>
              <a:t>півот</a:t>
            </a:r>
            <a:r>
              <a:rPr lang="ru-RU" dirty="0"/>
              <a:t> (поворот)</a:t>
            </a:r>
            <a:endParaRPr lang="uk-UA" dirty="0"/>
          </a:p>
          <a:p>
            <a:r>
              <a:rPr lang="ru-RU" dirty="0"/>
              <a:t>7% </a:t>
            </a:r>
            <a:r>
              <a:rPr lang="ru-RU" dirty="0" err="1"/>
              <a:t>своєчасно</a:t>
            </a:r>
            <a:r>
              <a:rPr lang="ru-RU" dirty="0"/>
              <a:t> не </a:t>
            </a:r>
            <a:r>
              <a:rPr lang="ru-RU" dirty="0" err="1"/>
              <a:t>зробили</a:t>
            </a:r>
            <a:r>
              <a:rPr lang="ru-RU" dirty="0"/>
              <a:t> </a:t>
            </a:r>
            <a:r>
              <a:rPr lang="ru-RU" dirty="0" err="1"/>
              <a:t>півот</a:t>
            </a:r>
            <a:r>
              <a:rPr lang="ru-RU" dirty="0"/>
              <a:t> </a:t>
            </a:r>
          </a:p>
          <a:p>
            <a:r>
              <a:rPr lang="uk-UA" dirty="0"/>
              <a:t>9% не вистачило ентузіазму</a:t>
            </a:r>
          </a:p>
          <a:p>
            <a:r>
              <a:rPr lang="ru-RU" dirty="0"/>
              <a:t>9% </a:t>
            </a:r>
            <a:r>
              <a:rPr lang="ru-RU" dirty="0" err="1"/>
              <a:t>зазнають</a:t>
            </a:r>
            <a:r>
              <a:rPr lang="ru-RU" dirty="0"/>
              <a:t> </a:t>
            </a:r>
            <a:r>
              <a:rPr lang="ru-RU" dirty="0" err="1"/>
              <a:t>фіаско</a:t>
            </a:r>
            <a:r>
              <a:rPr lang="ru-RU" dirty="0"/>
              <a:t> через </a:t>
            </a:r>
            <a:r>
              <a:rPr lang="ru-RU" dirty="0" err="1"/>
              <a:t>невдалу</a:t>
            </a:r>
            <a:r>
              <a:rPr lang="ru-RU" dirty="0"/>
              <a:t> </a:t>
            </a:r>
            <a:r>
              <a:rPr lang="ru-RU" dirty="0" err="1"/>
              <a:t>локацію</a:t>
            </a:r>
            <a:endParaRPr lang="uk-UA" dirty="0"/>
          </a:p>
          <a:p>
            <a:r>
              <a:rPr lang="uk-UA" dirty="0"/>
              <a:t>8% не цікаві інвесторам</a:t>
            </a:r>
          </a:p>
          <a:p>
            <a:r>
              <a:rPr lang="ru-RU" dirty="0"/>
              <a:t>8% </a:t>
            </a:r>
            <a:r>
              <a:rPr lang="ru-RU" dirty="0" err="1"/>
              <a:t>проєктів</a:t>
            </a:r>
            <a:r>
              <a:rPr lang="ru-RU" dirty="0"/>
              <a:t> </a:t>
            </a:r>
            <a:r>
              <a:rPr lang="ru-RU" dirty="0" err="1"/>
              <a:t>з’їдають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endParaRPr lang="ru-RU" dirty="0"/>
          </a:p>
          <a:p>
            <a:r>
              <a:rPr lang="ru-RU" dirty="0"/>
              <a:t>8% не </a:t>
            </a:r>
            <a:r>
              <a:rPr lang="ru-RU" dirty="0" err="1"/>
              <a:t>використовували</a:t>
            </a:r>
            <a:r>
              <a:rPr lang="ru-RU" dirty="0"/>
              <a:t> </a:t>
            </a:r>
            <a:r>
              <a:rPr lang="ru-RU" dirty="0" err="1"/>
              <a:t>соцмережі</a:t>
            </a:r>
            <a:r>
              <a:rPr lang="ru-RU" dirty="0"/>
              <a:t> та </a:t>
            </a:r>
            <a:r>
              <a:rPr lang="ru-RU" dirty="0" err="1"/>
              <a:t>нетворкінг</a:t>
            </a:r>
            <a:endParaRPr lang="ru-RU" dirty="0"/>
          </a:p>
          <a:p>
            <a:r>
              <a:rPr lang="uk-UA" dirty="0"/>
              <a:t>8% просто перегоріли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852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5E2B8-ED7D-AC8D-C871-7DF625953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СТАРТАП = МАРКЕТИНГ + ІННОВАЦІЇ + ВДАЛИЙ ЗБІГ ОБСТАВИН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EA66330-8204-3597-03B3-8C14440E5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1825624"/>
            <a:ext cx="11305309" cy="5032375"/>
          </a:xfrm>
        </p:spPr>
        <p:txBody>
          <a:bodyPr>
            <a:normAutofit/>
          </a:bodyPr>
          <a:lstStyle/>
          <a:p>
            <a:r>
              <a:rPr lang="ru-RU" sz="4000" dirty="0"/>
              <a:t>≥ 60% </a:t>
            </a:r>
            <a:r>
              <a:rPr lang="ru-RU" sz="4000" dirty="0" err="1"/>
              <a:t>стартапів</a:t>
            </a:r>
            <a:r>
              <a:rPr lang="ru-RU" sz="4000" dirty="0"/>
              <a:t> </a:t>
            </a:r>
            <a:r>
              <a:rPr lang="ru-RU" sz="4000" dirty="0" err="1"/>
              <a:t>зазнають</a:t>
            </a:r>
            <a:r>
              <a:rPr lang="ru-RU" sz="4000" dirty="0"/>
              <a:t> краху через </a:t>
            </a:r>
            <a:r>
              <a:rPr lang="ru-RU" sz="4000" dirty="0" err="1"/>
              <a:t>проблеми</a:t>
            </a:r>
            <a:r>
              <a:rPr lang="ru-RU" sz="4000" dirty="0"/>
              <a:t> з маркетингу </a:t>
            </a:r>
          </a:p>
          <a:p>
            <a:r>
              <a:rPr lang="ru-RU" sz="3600" dirty="0" err="1"/>
              <a:t>Завдання</a:t>
            </a:r>
            <a:r>
              <a:rPr lang="ru-RU" sz="3600" dirty="0"/>
              <a:t> будь-</a:t>
            </a:r>
            <a:r>
              <a:rPr lang="ru-RU" sz="3600" dirty="0" err="1"/>
              <a:t>якого</a:t>
            </a:r>
            <a:r>
              <a:rPr lang="ru-RU" sz="3600" dirty="0"/>
              <a:t> стартапу - </a:t>
            </a:r>
            <a:r>
              <a:rPr lang="ru-RU" sz="3600" dirty="0" err="1"/>
              <a:t>перетворити</a:t>
            </a:r>
            <a:r>
              <a:rPr lang="ru-RU" sz="3600" dirty="0"/>
              <a:t> </a:t>
            </a:r>
            <a:r>
              <a:rPr lang="ru-RU" sz="3600" dirty="0" err="1"/>
              <a:t>інноваційну</a:t>
            </a:r>
            <a:r>
              <a:rPr lang="ru-RU" sz="3600" dirty="0"/>
              <a:t> </a:t>
            </a:r>
            <a:r>
              <a:rPr lang="ru-RU" sz="3600" dirty="0" err="1"/>
              <a:t>розробку</a:t>
            </a:r>
            <a:r>
              <a:rPr lang="ru-RU" sz="3600" dirty="0"/>
              <a:t> на продукт</a:t>
            </a:r>
          </a:p>
          <a:p>
            <a:r>
              <a:rPr lang="ru-RU" sz="3600" dirty="0"/>
              <a:t>«</a:t>
            </a:r>
            <a:r>
              <a:rPr lang="ru-RU" sz="3600" dirty="0" err="1"/>
              <a:t>Ціль</a:t>
            </a:r>
            <a:r>
              <a:rPr lang="ru-RU" sz="3600" dirty="0"/>
              <a:t> маркетингу – </a:t>
            </a:r>
            <a:r>
              <a:rPr lang="ru-RU" sz="3600" dirty="0" err="1"/>
              <a:t>зробити</a:t>
            </a:r>
            <a:r>
              <a:rPr lang="ru-RU" sz="3600" dirty="0"/>
              <a:t> </a:t>
            </a:r>
            <a:r>
              <a:rPr lang="ru-RU" sz="3600" dirty="0" err="1"/>
              <a:t>зусилля</a:t>
            </a:r>
            <a:r>
              <a:rPr lang="ru-RU" sz="3600" dirty="0"/>
              <a:t> </a:t>
            </a:r>
            <a:r>
              <a:rPr lang="ru-RU" sz="3600" dirty="0" err="1"/>
              <a:t>зі</a:t>
            </a:r>
            <a:r>
              <a:rPr lang="ru-RU" sz="3600" dirty="0"/>
              <a:t> </a:t>
            </a:r>
            <a:r>
              <a:rPr lang="ru-RU" sz="3600" dirty="0" err="1"/>
              <a:t>збуту</a:t>
            </a:r>
            <a:r>
              <a:rPr lang="ru-RU" sz="3600" dirty="0"/>
              <a:t> </a:t>
            </a:r>
            <a:r>
              <a:rPr lang="ru-RU" sz="3600" dirty="0" err="1"/>
              <a:t>непотрібними</a:t>
            </a:r>
            <a:r>
              <a:rPr lang="ru-RU" sz="3600" dirty="0"/>
              <a:t>.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ціль</a:t>
            </a:r>
            <a:r>
              <a:rPr lang="ru-RU" sz="3600" dirty="0"/>
              <a:t> - так добре </a:t>
            </a:r>
            <a:r>
              <a:rPr lang="ru-RU" sz="3600" dirty="0" err="1"/>
              <a:t>пізнати</a:t>
            </a:r>
            <a:r>
              <a:rPr lang="ru-RU" sz="3600" dirty="0"/>
              <a:t> та </a:t>
            </a:r>
            <a:r>
              <a:rPr lang="ru-RU" sz="3600" dirty="0" err="1"/>
              <a:t>зрозуміти</a:t>
            </a:r>
            <a:r>
              <a:rPr lang="ru-RU" sz="3600" dirty="0"/>
              <a:t> </a:t>
            </a:r>
            <a:r>
              <a:rPr lang="ru-RU" sz="3600" dirty="0" err="1"/>
              <a:t>клієнта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товар,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послуга</a:t>
            </a:r>
            <a:r>
              <a:rPr lang="ru-RU" sz="3600" dirty="0"/>
              <a:t> </a:t>
            </a:r>
            <a:r>
              <a:rPr lang="ru-RU" sz="3600" dirty="0" err="1"/>
              <a:t>будуть</a:t>
            </a:r>
            <a:r>
              <a:rPr lang="ru-RU" sz="3600" dirty="0"/>
              <a:t> точно </a:t>
            </a:r>
            <a:r>
              <a:rPr lang="ru-RU" sz="3600" dirty="0" err="1"/>
              <a:t>підходити</a:t>
            </a:r>
            <a:r>
              <a:rPr lang="ru-RU" sz="3600" dirty="0"/>
              <a:t> </a:t>
            </a:r>
            <a:r>
              <a:rPr lang="ru-RU" sz="3600" dirty="0" err="1"/>
              <a:t>останньому</a:t>
            </a:r>
            <a:r>
              <a:rPr lang="ru-RU" sz="3600" dirty="0"/>
              <a:t> і </a:t>
            </a:r>
            <a:r>
              <a:rPr lang="ru-RU" sz="3600" dirty="0" err="1"/>
              <a:t>продавати</a:t>
            </a:r>
            <a:r>
              <a:rPr lang="ru-RU" sz="3600" dirty="0"/>
              <a:t> себе </a:t>
            </a:r>
            <a:r>
              <a:rPr lang="ru-RU" sz="3600" dirty="0" err="1"/>
              <a:t>самі</a:t>
            </a:r>
            <a:r>
              <a:rPr lang="ru-RU" sz="3600" dirty="0"/>
              <a:t>». </a:t>
            </a:r>
          </a:p>
          <a:p>
            <a:pPr marL="0" indent="0" algn="r">
              <a:buNone/>
            </a:pPr>
            <a:r>
              <a:rPr lang="ru-RU" dirty="0"/>
              <a:t>(</a:t>
            </a:r>
            <a:r>
              <a:rPr lang="ru-RU" dirty="0" err="1"/>
              <a:t>Пітер</a:t>
            </a:r>
            <a:r>
              <a:rPr lang="ru-RU" dirty="0"/>
              <a:t> Друкер)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521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B61D7-949A-B47E-E17D-582F8D5E7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012523"/>
          </a:xfrm>
        </p:spPr>
        <p:txBody>
          <a:bodyPr/>
          <a:lstStyle/>
          <a:p>
            <a:r>
              <a:rPr lang="uk-UA" b="1" dirty="0"/>
              <a:t>Маркетинговий план має включати: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E073BE-8AC9-EA48-3B8B-14F2496E3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7775"/>
            <a:ext cx="10515600" cy="5785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• </a:t>
            </a:r>
            <a:r>
              <a:rPr lang="uk-UA" sz="3600" dirty="0"/>
              <a:t>опис поточної ситуації </a:t>
            </a:r>
          </a:p>
          <a:p>
            <a:pPr marL="0" indent="0">
              <a:buNone/>
            </a:pPr>
            <a:r>
              <a:rPr lang="uk-UA" sz="3600" dirty="0"/>
              <a:t>• </a:t>
            </a:r>
            <a:r>
              <a:rPr lang="pl-PL" sz="3600" dirty="0"/>
              <a:t>SWOT- </a:t>
            </a:r>
            <a:r>
              <a:rPr lang="uk-UA" sz="3600" dirty="0"/>
              <a:t>аналіз </a:t>
            </a:r>
            <a:r>
              <a:rPr lang="uk-UA" sz="3600" dirty="0" err="1"/>
              <a:t>проєкту</a:t>
            </a:r>
            <a:r>
              <a:rPr lang="uk-UA" sz="3600" dirty="0"/>
              <a:t> </a:t>
            </a:r>
          </a:p>
          <a:p>
            <a:pPr marL="0" indent="0">
              <a:buNone/>
            </a:pPr>
            <a:r>
              <a:rPr lang="uk-UA" sz="3600" dirty="0"/>
              <a:t>• опис товару-пропозиції </a:t>
            </a:r>
          </a:p>
          <a:p>
            <a:pPr marL="0" indent="0">
              <a:buNone/>
            </a:pPr>
            <a:r>
              <a:rPr lang="uk-UA" sz="3600" dirty="0"/>
              <a:t>• позиціонування товару на ринку </a:t>
            </a:r>
          </a:p>
          <a:p>
            <a:pPr marL="0" indent="0">
              <a:buNone/>
            </a:pPr>
            <a:r>
              <a:rPr lang="uk-UA" sz="3600" dirty="0"/>
              <a:t>• аналіз конкурентів та конкурентну стратегію </a:t>
            </a:r>
          </a:p>
          <a:p>
            <a:pPr marL="0" indent="0">
              <a:buNone/>
            </a:pPr>
            <a:r>
              <a:rPr lang="uk-UA" sz="3600" dirty="0"/>
              <a:t>• канали виходу на цільову аудиторію </a:t>
            </a:r>
          </a:p>
          <a:p>
            <a:pPr marL="0" indent="0">
              <a:buNone/>
            </a:pPr>
            <a:r>
              <a:rPr lang="uk-UA" sz="3600" dirty="0"/>
              <a:t>• бюджет </a:t>
            </a:r>
          </a:p>
          <a:p>
            <a:pPr marL="0" indent="0">
              <a:buNone/>
            </a:pPr>
            <a:r>
              <a:rPr lang="uk-UA" sz="3600" dirty="0"/>
              <a:t>• календар та терміни </a:t>
            </a:r>
          </a:p>
          <a:p>
            <a:pPr marL="0" indent="0">
              <a:buNone/>
            </a:pPr>
            <a:r>
              <a:rPr lang="uk-UA" sz="3600" dirty="0"/>
              <a:t>• зону відповідальності</a:t>
            </a:r>
          </a:p>
        </p:txBody>
      </p:sp>
    </p:spTree>
    <p:extLst>
      <p:ext uri="{BB962C8B-B14F-4D97-AF65-F5344CB8AC3E}">
        <p14:creationId xmlns:p14="http://schemas.microsoft.com/office/powerpoint/2010/main" val="145420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3201C-C353-F6DA-1C4C-B90DDCBA6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261" y="216131"/>
            <a:ext cx="11538065" cy="1064029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Маркетингове дослідження –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проектування, збір, обробка та аналіз даних, які потрібні для вивчення конкретної маркетингової проблеми.</a:t>
            </a:r>
            <a:b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0D44C6-9ED0-A9CA-0317-63760872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1132126" cy="5577840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Напрямки маркетингових досліджень: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ринку:</a:t>
            </a: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вивчення кон’юнктури ринку;(</a:t>
            </a:r>
            <a:r>
              <a:rPr lang="uk-UA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виробництва, попит, ціни)</a:t>
            </a:r>
            <a:endParaRPr lang="uk-UA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місткості ринку;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 = п × П × Ц</a:t>
            </a:r>
            <a:endParaRPr lang="uk-UA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частки ринку підприємства; </a:t>
            </a:r>
            <a:r>
              <a:rPr lang="uk-UA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uk-UA" sz="3000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3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 </a:t>
            </a:r>
            <a:r>
              <a:rPr lang="uk-UA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Озі</a:t>
            </a:r>
            <a:r>
              <a:rPr lang="uk-UA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/М</a:t>
            </a:r>
            <a:endParaRPr lang="uk-UA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90000"/>
              </a:lnSpc>
              <a:buFont typeface="Courier New" panose="02070309020205020404" pitchFamily="49" charset="0"/>
              <a:buChar char="­"/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коротко- та довготермінові прогнози кон’юнктури ринку.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споживачів (поведінка, сегментація …);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товару (якість, ціна, сервіс, етап життєвого циклу…);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конкурентів;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постачальників;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посередників;</a:t>
            </a:r>
          </a:p>
          <a:p>
            <a:pPr indent="323850" algn="just">
              <a:lnSpc>
                <a:spcPct val="90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внутрішнього середовища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292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30" name="Group 14">
            <a:extLst>
              <a:ext uri="{FF2B5EF4-FFF2-40B4-BE49-F238E27FC236}">
                <a16:creationId xmlns:a16="http://schemas.microsoft.com/office/drawing/2014/main" id="{83079A8B-D977-57AA-BC64-4A2A29B0C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36526"/>
            <a:ext cx="8928100" cy="6172200"/>
            <a:chOff x="0" y="86"/>
            <a:chExt cx="5624" cy="3888"/>
          </a:xfrm>
        </p:grpSpPr>
        <p:sp>
          <p:nvSpPr>
            <p:cNvPr id="9220" name="Rectangle 4">
              <a:extLst>
                <a:ext uri="{FF2B5EF4-FFF2-40B4-BE49-F238E27FC236}">
                  <a16:creationId xmlns:a16="http://schemas.microsoft.com/office/drawing/2014/main" id="{DD584D31-575B-E8EA-F2E0-4373B780A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86"/>
              <a:ext cx="4218" cy="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400" b="1" i="1" dirty="0">
                  <a:solidFill>
                    <a:srgbClr val="000000"/>
                  </a:solidFill>
                </a:rPr>
                <a:t>Визначення проблеми і </a:t>
              </a:r>
            </a:p>
            <a:p>
              <a:pPr algn="ctr"/>
              <a:r>
                <a:rPr lang="uk-UA" altLang="uk-UA" sz="3400" b="1" i="1" dirty="0">
                  <a:solidFill>
                    <a:srgbClr val="000000"/>
                  </a:solidFill>
                </a:rPr>
                <a:t>Формування цілей дослідження</a:t>
              </a:r>
            </a:p>
          </p:txBody>
        </p:sp>
        <p:sp>
          <p:nvSpPr>
            <p:cNvPr id="9221" name="Rectangle 5">
              <a:extLst>
                <a:ext uri="{FF2B5EF4-FFF2-40B4-BE49-F238E27FC236}">
                  <a16:creationId xmlns:a16="http://schemas.microsoft.com/office/drawing/2014/main" id="{AEE3F2D1-DE1E-49B2-CCB1-91B5F4C9B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1071"/>
              <a:ext cx="4218" cy="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000" b="1" i="1" dirty="0">
                  <a:solidFill>
                    <a:srgbClr val="000000"/>
                  </a:solidFill>
                </a:rPr>
                <a:t>Збирання і аналіз вторинної інформації</a:t>
              </a:r>
            </a:p>
            <a:p>
              <a:pPr algn="ctr"/>
              <a:r>
                <a:rPr lang="uk-UA" altLang="uk-UA" sz="3000" b="1" i="1" dirty="0">
                  <a:solidFill>
                    <a:srgbClr val="000000"/>
                  </a:solidFill>
                </a:rPr>
                <a:t>(“Кабінетні” дослідження)</a:t>
              </a:r>
            </a:p>
          </p:txBody>
        </p:sp>
        <p:sp>
          <p:nvSpPr>
            <p:cNvPr id="9223" name="Rectangle 7">
              <a:extLst>
                <a:ext uri="{FF2B5EF4-FFF2-40B4-BE49-F238E27FC236}">
                  <a16:creationId xmlns:a16="http://schemas.microsoft.com/office/drawing/2014/main" id="{5795D3CF-7B0F-83CF-926F-0B57DFF12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2160"/>
              <a:ext cx="4218" cy="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uk-UA" altLang="uk-UA" sz="3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 algn="ctr"/>
              <a:r>
                <a:rPr lang="uk-UA" altLang="uk-UA" sz="3000" b="1" i="1" dirty="0">
                  <a:solidFill>
                    <a:srgbClr val="000000"/>
                  </a:solidFill>
                </a:rPr>
                <a:t>Збирання і аналіз первинної інформації</a:t>
              </a:r>
            </a:p>
            <a:p>
              <a:pPr algn="ctr"/>
              <a:r>
                <a:rPr lang="uk-UA" altLang="uk-UA" sz="3000" b="1" i="1" dirty="0">
                  <a:solidFill>
                    <a:srgbClr val="000000"/>
                  </a:solidFill>
                </a:rPr>
                <a:t>(“Польові” дослідження)</a:t>
              </a:r>
            </a:p>
            <a:p>
              <a:pPr algn="ctr"/>
              <a:endParaRPr lang="uk-UA" altLang="uk-UA" sz="3000" b="1" i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9224" name="Rectangle 8">
              <a:extLst>
                <a:ext uri="{FF2B5EF4-FFF2-40B4-BE49-F238E27FC236}">
                  <a16:creationId xmlns:a16="http://schemas.microsoft.com/office/drawing/2014/main" id="{E61F34F5-6E10-0C46-BF20-B76BEBAA5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3294"/>
              <a:ext cx="4218" cy="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600" b="1" i="1" dirty="0">
                  <a:solidFill>
                    <a:srgbClr val="000000"/>
                  </a:solidFill>
                </a:rPr>
                <a:t>Підготовка та подання звіту</a:t>
              </a:r>
            </a:p>
          </p:txBody>
        </p:sp>
        <p:sp>
          <p:nvSpPr>
            <p:cNvPr id="9225" name="AutoShape 9">
              <a:extLst>
                <a:ext uri="{FF2B5EF4-FFF2-40B4-BE49-F238E27FC236}">
                  <a16:creationId xmlns:a16="http://schemas.microsoft.com/office/drawing/2014/main" id="{0CA63812-7178-B71D-3EFB-90C0B7F66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346"/>
              <a:ext cx="567" cy="1225"/>
            </a:xfrm>
            <a:prstGeom prst="curvedLeftArrow">
              <a:avLst>
                <a:gd name="adj1" fmla="val 43210"/>
                <a:gd name="adj2" fmla="val 8642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9226" name="AutoShape 10">
              <a:extLst>
                <a:ext uri="{FF2B5EF4-FFF2-40B4-BE49-F238E27FC236}">
                  <a16:creationId xmlns:a16="http://schemas.microsoft.com/office/drawing/2014/main" id="{7B3E3094-208F-293D-20A0-E0745170A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478"/>
              <a:ext cx="567" cy="1225"/>
            </a:xfrm>
            <a:prstGeom prst="curvedLeftArrow">
              <a:avLst>
                <a:gd name="adj1" fmla="val 43210"/>
                <a:gd name="adj2" fmla="val 8642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9227" name="AutoShape 11">
              <a:extLst>
                <a:ext uri="{FF2B5EF4-FFF2-40B4-BE49-F238E27FC236}">
                  <a16:creationId xmlns:a16="http://schemas.microsoft.com/office/drawing/2014/main" id="{5D36CF2B-3ABA-9BE3-C5DE-937350AA5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298"/>
              <a:ext cx="612" cy="1270"/>
            </a:xfrm>
            <a:prstGeom prst="curvedRightArrow">
              <a:avLst>
                <a:gd name="adj1" fmla="val 41503"/>
                <a:gd name="adj2" fmla="val 83007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80" name="Group 16">
            <a:extLst>
              <a:ext uri="{FF2B5EF4-FFF2-40B4-BE49-F238E27FC236}">
                <a16:creationId xmlns:a16="http://schemas.microsoft.com/office/drawing/2014/main" id="{5198A998-72BC-4E3E-4841-22190A2A2D7F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0"/>
            <a:ext cx="7416800" cy="6808788"/>
            <a:chOff x="476" y="0"/>
            <a:chExt cx="4672" cy="4289"/>
          </a:xfrm>
        </p:grpSpPr>
        <p:sp>
          <p:nvSpPr>
            <p:cNvPr id="11268" name="Oval 4">
              <a:extLst>
                <a:ext uri="{FF2B5EF4-FFF2-40B4-BE49-F238E27FC236}">
                  <a16:creationId xmlns:a16="http://schemas.microsoft.com/office/drawing/2014/main" id="{1BDBF412-F447-372C-A820-530F91D81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" y="0"/>
              <a:ext cx="3039" cy="111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6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Методи </a:t>
              </a:r>
            </a:p>
            <a:p>
              <a:pPr algn="ctr"/>
              <a:r>
                <a:rPr lang="uk-UA" altLang="uk-UA" sz="36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збирання первинної</a:t>
              </a:r>
            </a:p>
            <a:p>
              <a:pPr algn="ctr"/>
              <a:r>
                <a:rPr lang="uk-UA" altLang="uk-UA" sz="36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інформації</a:t>
              </a:r>
            </a:p>
          </p:txBody>
        </p:sp>
        <p:sp>
          <p:nvSpPr>
            <p:cNvPr id="11269" name="Oval 5">
              <a:extLst>
                <a:ext uri="{FF2B5EF4-FFF2-40B4-BE49-F238E27FC236}">
                  <a16:creationId xmlns:a16="http://schemas.microsoft.com/office/drawing/2014/main" id="{F4DDABEA-7A16-8310-203E-44C7098A7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1207"/>
              <a:ext cx="1542" cy="95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Спостереження</a:t>
              </a:r>
            </a:p>
          </p:txBody>
        </p:sp>
        <p:sp>
          <p:nvSpPr>
            <p:cNvPr id="11270" name="Oval 6">
              <a:extLst>
                <a:ext uri="{FF2B5EF4-FFF2-40B4-BE49-F238E27FC236}">
                  <a16:creationId xmlns:a16="http://schemas.microsoft.com/office/drawing/2014/main" id="{D9124423-A05D-55C4-B454-94BDB4609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387"/>
              <a:ext cx="1542" cy="95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Експеримент</a:t>
              </a:r>
            </a:p>
          </p:txBody>
        </p:sp>
        <p:sp>
          <p:nvSpPr>
            <p:cNvPr id="11271" name="Oval 7">
              <a:extLst>
                <a:ext uri="{FF2B5EF4-FFF2-40B4-BE49-F238E27FC236}">
                  <a16:creationId xmlns:a16="http://schemas.microsoft.com/office/drawing/2014/main" id="{C95B89CF-5715-FE16-E703-E74272597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2432"/>
              <a:ext cx="1542" cy="95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Імітація</a:t>
              </a:r>
            </a:p>
          </p:txBody>
        </p:sp>
        <p:sp>
          <p:nvSpPr>
            <p:cNvPr id="11272" name="Oval 8">
              <a:extLst>
                <a:ext uri="{FF2B5EF4-FFF2-40B4-BE49-F238E27FC236}">
                  <a16:creationId xmlns:a16="http://schemas.microsoft.com/office/drawing/2014/main" id="{1A95A518-B131-96A0-3B12-ABAE8C558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1207"/>
              <a:ext cx="1542" cy="95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200" b="1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“Панель”</a:t>
              </a:r>
            </a:p>
          </p:txBody>
        </p:sp>
        <p:sp>
          <p:nvSpPr>
            <p:cNvPr id="11273" name="Oval 9">
              <a:extLst>
                <a:ext uri="{FF2B5EF4-FFF2-40B4-BE49-F238E27FC236}">
                  <a16:creationId xmlns:a16="http://schemas.microsoft.com/office/drawing/2014/main" id="{0CB9CD83-6160-902C-BAE9-3CBFCF7BD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" y="3336"/>
              <a:ext cx="1542" cy="95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32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Опитування</a:t>
              </a:r>
            </a:p>
          </p:txBody>
        </p:sp>
        <p:sp>
          <p:nvSpPr>
            <p:cNvPr id="11274" name="Line 10">
              <a:extLst>
                <a:ext uri="{FF2B5EF4-FFF2-40B4-BE49-F238E27FC236}">
                  <a16:creationId xmlns:a16="http://schemas.microsoft.com/office/drawing/2014/main" id="{42D37A57-8A79-5DC0-2AC7-601E327C3F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09" y="1162"/>
              <a:ext cx="771" cy="36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1276" name="Line 12">
              <a:extLst>
                <a:ext uri="{FF2B5EF4-FFF2-40B4-BE49-F238E27FC236}">
                  <a16:creationId xmlns:a16="http://schemas.microsoft.com/office/drawing/2014/main" id="{705316C7-3126-BE96-91DC-0F2A08B6A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162"/>
              <a:ext cx="726" cy="31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1277" name="Line 13">
              <a:extLst>
                <a:ext uri="{FF2B5EF4-FFF2-40B4-BE49-F238E27FC236}">
                  <a16:creationId xmlns:a16="http://schemas.microsoft.com/office/drawing/2014/main" id="{0685B262-256B-BE08-30A4-D3A8C5CECB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1207"/>
              <a:ext cx="816" cy="9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1278" name="Line 14">
              <a:extLst>
                <a:ext uri="{FF2B5EF4-FFF2-40B4-BE49-F238E27FC236}">
                  <a16:creationId xmlns:a16="http://schemas.microsoft.com/office/drawing/2014/main" id="{DE83FEE3-3E0B-8A3C-036B-0DD472F30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207"/>
              <a:ext cx="680" cy="9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1279" name="Line 15">
              <a:extLst>
                <a:ext uri="{FF2B5EF4-FFF2-40B4-BE49-F238E27FC236}">
                  <a16:creationId xmlns:a16="http://schemas.microsoft.com/office/drawing/2014/main" id="{FC5FC068-BF12-1BA2-7C1F-1101AAF020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253"/>
              <a:ext cx="0" cy="190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B460BF-2EC4-BDC4-8E33-58CF9A96F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465512"/>
            <a:ext cx="11719560" cy="6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Для того, </a:t>
            </a:r>
            <a:r>
              <a:rPr lang="ru-RU" sz="4400" dirty="0" err="1"/>
              <a:t>щоб</a:t>
            </a:r>
            <a:r>
              <a:rPr lang="ru-RU" sz="4400" dirty="0"/>
              <a:t> </a:t>
            </a:r>
            <a:r>
              <a:rPr lang="ru-RU" sz="4400" dirty="0" err="1"/>
              <a:t>визначити</a:t>
            </a:r>
            <a:r>
              <a:rPr lang="ru-RU" sz="4400" dirty="0"/>
              <a:t> свою </a:t>
            </a:r>
            <a:r>
              <a:rPr lang="ru-RU" sz="4400" dirty="0" err="1"/>
              <a:t>бізнес</a:t>
            </a:r>
            <a:r>
              <a:rPr lang="ru-RU" sz="4400" dirty="0"/>
              <a:t>-модель, </a:t>
            </a:r>
            <a:r>
              <a:rPr lang="ru-RU" sz="4400" dirty="0" err="1"/>
              <a:t>необхідно</a:t>
            </a:r>
            <a:r>
              <a:rPr lang="ru-RU" sz="4400" dirty="0"/>
              <a:t> </a:t>
            </a:r>
            <a:r>
              <a:rPr lang="ru-RU" sz="4400" dirty="0" err="1"/>
              <a:t>відповісти</a:t>
            </a:r>
            <a:r>
              <a:rPr lang="ru-RU" sz="4400" dirty="0"/>
              <a:t> на два </a:t>
            </a:r>
            <a:r>
              <a:rPr lang="ru-RU" sz="4400" dirty="0" err="1"/>
              <a:t>запитання</a:t>
            </a:r>
            <a:r>
              <a:rPr lang="ru-RU" sz="4400" dirty="0"/>
              <a:t>: </a:t>
            </a:r>
          </a:p>
          <a:p>
            <a:r>
              <a:rPr lang="ru-RU" sz="4400" dirty="0"/>
              <a:t>У </a:t>
            </a:r>
            <a:r>
              <a:rPr lang="ru-RU" sz="4400" dirty="0" err="1"/>
              <a:t>чиїх</a:t>
            </a:r>
            <a:r>
              <a:rPr lang="ru-RU" sz="4400" dirty="0"/>
              <a:t> кишенях лежать </a:t>
            </a:r>
            <a:r>
              <a:rPr lang="ru-RU" sz="4400" dirty="0" err="1"/>
              <a:t>Ваші</a:t>
            </a:r>
            <a:r>
              <a:rPr lang="ru-RU" sz="4400" dirty="0"/>
              <a:t> </a:t>
            </a:r>
            <a:r>
              <a:rPr lang="ru-RU" sz="4400" dirty="0" err="1"/>
              <a:t>гроші</a:t>
            </a:r>
            <a:r>
              <a:rPr lang="ru-RU" sz="4400" dirty="0"/>
              <a:t>? </a:t>
            </a:r>
          </a:p>
          <a:p>
            <a:r>
              <a:rPr lang="ru-RU" sz="4400" dirty="0" err="1"/>
              <a:t>Що</a:t>
            </a:r>
            <a:r>
              <a:rPr lang="ru-RU" sz="4400" dirty="0"/>
              <a:t> </a:t>
            </a:r>
            <a:r>
              <a:rPr lang="ru-RU" sz="4400" dirty="0" err="1"/>
              <a:t>потрібно</a:t>
            </a:r>
            <a:r>
              <a:rPr lang="ru-RU" sz="4400" dirty="0"/>
              <a:t> </a:t>
            </a:r>
            <a:r>
              <a:rPr lang="ru-RU" sz="4400" dirty="0" err="1"/>
              <a:t>зробити</a:t>
            </a:r>
            <a:r>
              <a:rPr lang="ru-RU" sz="4400" dirty="0"/>
              <a:t>, </a:t>
            </a:r>
            <a:r>
              <a:rPr lang="ru-RU" sz="4400" dirty="0" err="1"/>
              <a:t>щоб</a:t>
            </a:r>
            <a:r>
              <a:rPr lang="ru-RU" sz="4400" dirty="0"/>
              <a:t> вони </a:t>
            </a:r>
            <a:r>
              <a:rPr lang="ru-RU" sz="4400" dirty="0" err="1"/>
              <a:t>перекочували</a:t>
            </a:r>
            <a:r>
              <a:rPr lang="ru-RU" sz="4400" dirty="0"/>
              <a:t> до </a:t>
            </a:r>
            <a:r>
              <a:rPr lang="ru-RU" sz="4400" dirty="0" err="1"/>
              <a:t>Вашої</a:t>
            </a:r>
            <a:r>
              <a:rPr lang="ru-RU" sz="4400" dirty="0"/>
              <a:t> </a:t>
            </a:r>
            <a:r>
              <a:rPr lang="ru-RU" sz="4400" dirty="0" err="1"/>
              <a:t>кишені</a:t>
            </a:r>
            <a:r>
              <a:rPr lang="ru-RU" sz="4400" dirty="0"/>
              <a:t>? </a:t>
            </a:r>
          </a:p>
          <a:p>
            <a:pPr marL="0" indent="0" algn="r">
              <a:buNone/>
            </a:pPr>
            <a:r>
              <a:rPr lang="ru-RU" dirty="0"/>
              <a:t>(Гай </a:t>
            </a:r>
            <a:r>
              <a:rPr lang="ru-RU" dirty="0" err="1"/>
              <a:t>Кавасакі</a:t>
            </a:r>
            <a:r>
              <a:rPr lang="ru-RU" dirty="0"/>
              <a:t>)</a:t>
            </a:r>
          </a:p>
          <a:p>
            <a:pPr marL="0" indent="0" algn="just">
              <a:buNone/>
            </a:pPr>
            <a:r>
              <a:rPr lang="ru-RU" sz="3600" dirty="0"/>
              <a:t>«</a:t>
            </a:r>
            <a:r>
              <a:rPr lang="ru-RU" sz="3600" dirty="0" err="1"/>
              <a:t>Хоча</a:t>
            </a:r>
            <a:r>
              <a:rPr lang="ru-RU" sz="3600" dirty="0"/>
              <a:t> </a:t>
            </a:r>
            <a:r>
              <a:rPr lang="ru-RU" sz="3600" dirty="0" err="1"/>
              <a:t>стартапи</a:t>
            </a:r>
            <a:r>
              <a:rPr lang="ru-RU" sz="3600" dirty="0"/>
              <a:t> і </a:t>
            </a:r>
            <a:r>
              <a:rPr lang="ru-RU" sz="3600" dirty="0" err="1"/>
              <a:t>змагаються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собою за </a:t>
            </a:r>
            <a:r>
              <a:rPr lang="ru-RU" sz="3600" dirty="0" err="1"/>
              <a:t>фінансування</a:t>
            </a:r>
            <a:r>
              <a:rPr lang="ru-RU" sz="3600" dirty="0"/>
              <a:t> та </a:t>
            </a:r>
            <a:r>
              <a:rPr lang="ru-RU" sz="3600" dirty="0" err="1"/>
              <a:t>технічні</a:t>
            </a:r>
            <a:r>
              <a:rPr lang="ru-RU" sz="3600" dirty="0"/>
              <a:t> </a:t>
            </a:r>
            <a:r>
              <a:rPr lang="ru-RU" sz="3600" dirty="0" err="1"/>
              <a:t>ресурси</a:t>
            </a:r>
            <a:r>
              <a:rPr lang="ru-RU" sz="3600" dirty="0"/>
              <a:t>, перемогу </a:t>
            </a:r>
            <a:r>
              <a:rPr lang="ru-RU" sz="3600" dirty="0" err="1"/>
              <a:t>здобуває</a:t>
            </a:r>
            <a:r>
              <a:rPr lang="ru-RU" sz="3600" dirty="0"/>
              <a:t> той, </a:t>
            </a:r>
            <a:r>
              <a:rPr lang="ru-RU" sz="3600" dirty="0" err="1"/>
              <a:t>хто</a:t>
            </a:r>
            <a:r>
              <a:rPr lang="ru-RU" sz="3600" dirty="0"/>
              <a:t> </a:t>
            </a:r>
            <a:r>
              <a:rPr lang="ru-RU" sz="3600" dirty="0" err="1"/>
              <a:t>розуміє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змушує</a:t>
            </a:r>
            <a:r>
              <a:rPr lang="ru-RU" sz="3600" dirty="0"/>
              <a:t> </a:t>
            </a:r>
            <a:r>
              <a:rPr lang="ru-RU" sz="3600" dirty="0" err="1"/>
              <a:t>споживачів</a:t>
            </a:r>
            <a:r>
              <a:rPr lang="ru-RU" sz="3600" dirty="0"/>
              <a:t> </a:t>
            </a:r>
            <a:r>
              <a:rPr lang="ru-RU" sz="3600" dirty="0" err="1"/>
              <a:t>купувати</a:t>
            </a:r>
            <a:r>
              <a:rPr lang="ru-RU" sz="3600" dirty="0"/>
              <a:t>.»</a:t>
            </a:r>
          </a:p>
          <a:p>
            <a:pPr marL="0" indent="0" algn="r">
              <a:buNone/>
            </a:pPr>
            <a:r>
              <a:rPr lang="ru-RU" sz="2200" i="0" dirty="0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«Стартап. </a:t>
            </a:r>
            <a:r>
              <a:rPr lang="ru-RU" sz="2200" i="0" dirty="0" err="1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Настільна</a:t>
            </a:r>
            <a:r>
              <a:rPr lang="ru-RU" sz="2200" i="0" dirty="0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 книга </a:t>
            </a:r>
            <a:r>
              <a:rPr lang="ru-RU" sz="2200" i="0" dirty="0" err="1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засновника</a:t>
            </a:r>
            <a:r>
              <a:rPr lang="ru-RU" sz="2200" i="0" dirty="0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» — </a:t>
            </a:r>
            <a:r>
              <a:rPr lang="ru-RU" sz="2200" i="0" dirty="0" err="1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Стів</a:t>
            </a:r>
            <a:r>
              <a:rPr lang="ru-RU" sz="2200" i="0" dirty="0">
                <a:solidFill>
                  <a:srgbClr val="263238"/>
                </a:solidFill>
                <a:effectLst/>
                <a:latin typeface="Montserrat" panose="00000500000000000000" pitchFamily="2" charset="-52"/>
              </a:rPr>
              <a:t> Бланк, Боб Дорф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119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24395</TotalTime>
  <Words>1995</Words>
  <Application>Microsoft Office PowerPoint</Application>
  <PresentationFormat>Широкий екран</PresentationFormat>
  <Paragraphs>507</Paragraphs>
  <Slides>27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10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9" baseType="lpstr">
      <vt:lpstr>Arial</vt:lpstr>
      <vt:lpstr>Arial</vt:lpstr>
      <vt:lpstr>Bookman Old Style</vt:lpstr>
      <vt:lpstr>Calibri</vt:lpstr>
      <vt:lpstr>Calibri Light</vt:lpstr>
      <vt:lpstr>Courier New</vt:lpstr>
      <vt:lpstr>Montserrat</vt:lpstr>
      <vt:lpstr>Roboto</vt:lpstr>
      <vt:lpstr>Times New Roman</vt:lpstr>
      <vt:lpstr>Wingdings</vt:lpstr>
      <vt:lpstr>Тема Office</vt:lpstr>
      <vt:lpstr>Equation.3</vt:lpstr>
      <vt:lpstr>Тема Маркетинг стартапу</vt:lpstr>
      <vt:lpstr>«Успіх - це здатність йти від однієї невдачі до іншої без втрати ентузіазму».  (Уінстон Черчилль) </vt:lpstr>
      <vt:lpstr>Причин провалів стартапів (за матеріалами CB Insights) </vt:lpstr>
      <vt:lpstr>СТАРТАП = МАРКЕТИНГ + ІННОВАЦІЇ + ВДАЛИЙ ЗБІГ ОБСТАВИН </vt:lpstr>
      <vt:lpstr>Маркетинговий план має включати: </vt:lpstr>
      <vt:lpstr>Маркетингове дослідження – проектування, збір, обробка та аналіз даних, які потрібні для вивчення конкретної маркетингової проблеми. </vt:lpstr>
      <vt:lpstr>Презентація PowerPoint</vt:lpstr>
      <vt:lpstr>Презентація PowerPoint</vt:lpstr>
      <vt:lpstr>Презентація PowerPoint</vt:lpstr>
      <vt:lpstr>Аналіз бізнес-моделі</vt:lpstr>
      <vt:lpstr>Презентація PowerPoint</vt:lpstr>
      <vt:lpstr>Презентація PowerPoint</vt:lpstr>
      <vt:lpstr>За результатами опитування інвесторів виявилося, що факторами успіху є:</vt:lpstr>
      <vt:lpstr>КОНКУРЕНТІВ ТРЕБА ШУКАТИ НЕ З ТОЧКИ ЗОРУ РЕАЛІЗАЦІЇ ПРОДУКТУ, А З ТОЧКИ ЗОРУ ВИРІШЕННЯ ПРОБЛЕМИ ПОТЕНЦІЙНОГО КЛІЄНТА </vt:lpstr>
      <vt:lpstr>Презентація PowerPoint</vt:lpstr>
      <vt:lpstr>Презентація PowerPoint</vt:lpstr>
      <vt:lpstr>Презентація PowerPoint</vt:lpstr>
      <vt:lpstr>ПРОАНАЛІЗУЙТЕ СВІЙ ПРОДУКТ ТА ДАЙТЕ ВІДПОВІДІ НА ЗАПИТАННЯ:</vt:lpstr>
      <vt:lpstr>Комплекс маркетингу -  набір інструментів, які менеджмент може використовувати для здійснення впливів на продаж і попит. </vt:lpstr>
      <vt:lpstr>Цінова політика – комплекс заходів щодо визначення початкової ціни на товар, знижок і умов оплати, цінової стратегії і тактики, які задовольняють потреби споживачів і забезпечують досягнення цілей фірми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SWOT-аналіз стартапу</vt:lpstr>
      <vt:lpstr>SWOT-матриця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Маркетинг стартапу</dc:title>
  <dc:creator>ThinkPad</dc:creator>
  <cp:lastModifiedBy>ThinkPad</cp:lastModifiedBy>
  <cp:revision>9</cp:revision>
  <dcterms:created xsi:type="dcterms:W3CDTF">2023-11-05T11:21:45Z</dcterms:created>
  <dcterms:modified xsi:type="dcterms:W3CDTF">2025-09-29T21:02:47Z</dcterms:modified>
</cp:coreProperties>
</file>