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1028" r:id="rId10"/>
    <p:sldId id="1114" r:id="rId11"/>
    <p:sldId id="264" r:id="rId12"/>
    <p:sldId id="265" r:id="rId13"/>
    <p:sldId id="308" r:id="rId14"/>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92" autoAdjust="0"/>
    <p:restoredTop sz="94660"/>
  </p:normalViewPr>
  <p:slideViewPr>
    <p:cSldViewPr snapToGrid="0">
      <p:cViewPr varScale="1">
        <p:scale>
          <a:sx n="67" d="100"/>
          <a:sy n="67" d="100"/>
        </p:scale>
        <p:origin x="60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0A2791-AC11-4737-A971-0D465B8DFBAE}" type="datetimeFigureOut">
              <a:rPr lang="hu-HU" smtClean="0"/>
              <a:t>2021. 04. 06.</a:t>
            </a:fld>
            <a:endParaRPr lang="hu-HU"/>
          </a:p>
        </p:txBody>
      </p:sp>
      <p:sp>
        <p:nvSpPr>
          <p:cNvPr id="4" name="Diakép hely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8F8889-F513-4097-A0CA-E9B20D81924E}" type="slidenum">
              <a:rPr lang="hu-HU" smtClean="0"/>
              <a:t>‹№›</a:t>
            </a:fld>
            <a:endParaRPr lang="hu-HU"/>
          </a:p>
        </p:txBody>
      </p:sp>
    </p:spTree>
    <p:extLst>
      <p:ext uri="{BB962C8B-B14F-4D97-AF65-F5344CB8AC3E}">
        <p14:creationId xmlns:p14="http://schemas.microsoft.com/office/powerpoint/2010/main" val="620697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122363"/>
            <a:ext cx="9144000" cy="2387600"/>
          </a:xfrm>
        </p:spPr>
        <p:txBody>
          <a:bodyPr anchor="b"/>
          <a:lstStyle>
            <a:lvl1pPr algn="ctr">
              <a:defRPr sz="6000"/>
            </a:lvl1pPr>
          </a:lstStyle>
          <a:p>
            <a:r>
              <a:rPr lang="hu-HU"/>
              <a:t>Mintacím szerkesztése</a:t>
            </a:r>
          </a:p>
        </p:txBody>
      </p:sp>
      <p:sp>
        <p:nvSpPr>
          <p:cNvPr id="3" name="Alcím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a:t>Alcím mintájának szerkesztése</a:t>
            </a:r>
          </a:p>
        </p:txBody>
      </p:sp>
    </p:spTree>
    <p:extLst>
      <p:ext uri="{BB962C8B-B14F-4D97-AF65-F5344CB8AC3E}">
        <p14:creationId xmlns:p14="http://schemas.microsoft.com/office/powerpoint/2010/main" val="2716087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Függőleges szöveg helye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Tree>
    <p:extLst>
      <p:ext uri="{BB962C8B-B14F-4D97-AF65-F5344CB8AC3E}">
        <p14:creationId xmlns:p14="http://schemas.microsoft.com/office/powerpoint/2010/main" val="2590858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8724900" y="365125"/>
            <a:ext cx="2628900" cy="5811838"/>
          </a:xfrm>
        </p:spPr>
        <p:txBody>
          <a:bodyPr vert="eaVert"/>
          <a:lstStyle/>
          <a:p>
            <a:r>
              <a:rPr lang="hu-HU"/>
              <a:t>Mintacím szerkesztése</a:t>
            </a:r>
          </a:p>
        </p:txBody>
      </p:sp>
      <p:sp>
        <p:nvSpPr>
          <p:cNvPr id="3" name="Függőleges szöveg helye 2"/>
          <p:cNvSpPr>
            <a:spLocks noGrp="1"/>
          </p:cNvSpPr>
          <p:nvPr>
            <p:ph type="body" orient="vert" idx="1"/>
          </p:nvPr>
        </p:nvSpPr>
        <p:spPr>
          <a:xfrm>
            <a:off x="838200" y="365125"/>
            <a:ext cx="7734300" cy="5811838"/>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Tree>
    <p:extLst>
      <p:ext uri="{BB962C8B-B14F-4D97-AF65-F5344CB8AC3E}">
        <p14:creationId xmlns:p14="http://schemas.microsoft.com/office/powerpoint/2010/main" val="3819318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Mintacím szerkesztése</a:t>
            </a:r>
          </a:p>
        </p:txBody>
      </p:sp>
      <p:sp>
        <p:nvSpPr>
          <p:cNvPr id="3" name="Tartalom helye 2"/>
          <p:cNvSpPr>
            <a:spLocks noGrp="1"/>
          </p:cNvSpPr>
          <p:nvPr>
            <p:ph idx="1"/>
          </p:nvPr>
        </p:nvSpPr>
        <p:spPr>
          <a:xfrm>
            <a:off x="838200" y="1480841"/>
            <a:ext cx="10515600" cy="5162719"/>
          </a:xfrm>
        </p:spPr>
        <p:txBody>
          <a:body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Tree>
    <p:extLst>
      <p:ext uri="{BB962C8B-B14F-4D97-AF65-F5344CB8AC3E}">
        <p14:creationId xmlns:p14="http://schemas.microsoft.com/office/powerpoint/2010/main" val="4013313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831850" y="1709738"/>
            <a:ext cx="10515600" cy="2852737"/>
          </a:xfrm>
        </p:spPr>
        <p:txBody>
          <a:bodyPr anchor="b"/>
          <a:lstStyle>
            <a:lvl1pPr>
              <a:defRPr sz="6000"/>
            </a:lvl1pPr>
          </a:lstStyle>
          <a:p>
            <a:r>
              <a:rPr lang="hu-HU"/>
              <a:t>Mintacím szerkesztése</a:t>
            </a:r>
          </a:p>
        </p:txBody>
      </p:sp>
      <p:sp>
        <p:nvSpPr>
          <p:cNvPr id="3" name="Szöveg hely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a:t>Mintaszöveg szerkesztése</a:t>
            </a:r>
          </a:p>
        </p:txBody>
      </p:sp>
      <p:sp>
        <p:nvSpPr>
          <p:cNvPr id="4" name="Dátum helye 3"/>
          <p:cNvSpPr>
            <a:spLocks noGrp="1"/>
          </p:cNvSpPr>
          <p:nvPr>
            <p:ph type="dt" sz="half" idx="10"/>
          </p:nvPr>
        </p:nvSpPr>
        <p:spPr>
          <a:xfrm>
            <a:off x="838200" y="6356350"/>
            <a:ext cx="2743200" cy="365125"/>
          </a:xfrm>
          <a:prstGeom prst="rect">
            <a:avLst/>
          </a:prstGeom>
        </p:spPr>
        <p:txBody>
          <a:bodyPr/>
          <a:lstStyle/>
          <a:p>
            <a:fld id="{1B7BA497-DDA1-43A8-80E7-BA9D9BB22D54}" type="datetimeFigureOut">
              <a:rPr lang="hu-HU" smtClean="0"/>
              <a:t>2021. 04. 06.</a:t>
            </a:fld>
            <a:endParaRPr lang="hu-HU"/>
          </a:p>
        </p:txBody>
      </p:sp>
      <p:sp>
        <p:nvSpPr>
          <p:cNvPr id="5" name="Élőláb helye 4"/>
          <p:cNvSpPr>
            <a:spLocks noGrp="1"/>
          </p:cNvSpPr>
          <p:nvPr>
            <p:ph type="ftr" sz="quarter" idx="11"/>
          </p:nvPr>
        </p:nvSpPr>
        <p:spPr>
          <a:xfrm>
            <a:off x="4038600" y="6356350"/>
            <a:ext cx="4114800" cy="365125"/>
          </a:xfrm>
          <a:prstGeom prst="rect">
            <a:avLst/>
          </a:prstGeom>
        </p:spPr>
        <p:txBody>
          <a:bodyPr/>
          <a:lstStyle/>
          <a:p>
            <a:endParaRPr lang="hu-HU"/>
          </a:p>
        </p:txBody>
      </p:sp>
      <p:sp>
        <p:nvSpPr>
          <p:cNvPr id="6" name="Dia számának helye 5"/>
          <p:cNvSpPr>
            <a:spLocks noGrp="1"/>
          </p:cNvSpPr>
          <p:nvPr>
            <p:ph type="sldNum" sz="quarter" idx="12"/>
          </p:nvPr>
        </p:nvSpPr>
        <p:spPr>
          <a:xfrm>
            <a:off x="8610600" y="6356350"/>
            <a:ext cx="2743200" cy="365125"/>
          </a:xfrm>
          <a:prstGeom prst="rect">
            <a:avLst/>
          </a:prstGeom>
        </p:spPr>
        <p:txBody>
          <a:bodyPr/>
          <a:lstStyle/>
          <a:p>
            <a:fld id="{8E30E73D-F95A-4E20-86D8-06EC17AFEB05}" type="slidenum">
              <a:rPr lang="hu-HU" smtClean="0"/>
              <a:t>‹№›</a:t>
            </a:fld>
            <a:endParaRPr lang="hu-HU"/>
          </a:p>
        </p:txBody>
      </p:sp>
    </p:spTree>
    <p:extLst>
      <p:ext uri="{BB962C8B-B14F-4D97-AF65-F5344CB8AC3E}">
        <p14:creationId xmlns:p14="http://schemas.microsoft.com/office/powerpoint/2010/main" val="3419647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sz="half" idx="1"/>
          </p:nvPr>
        </p:nvSpPr>
        <p:spPr>
          <a:xfrm>
            <a:off x="838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p:cNvSpPr>
            <a:spLocks noGrp="1"/>
          </p:cNvSpPr>
          <p:nvPr>
            <p:ph sz="half" idx="2"/>
          </p:nvPr>
        </p:nvSpPr>
        <p:spPr>
          <a:xfrm>
            <a:off x="6172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Tree>
    <p:extLst>
      <p:ext uri="{BB962C8B-B14F-4D97-AF65-F5344CB8AC3E}">
        <p14:creationId xmlns:p14="http://schemas.microsoft.com/office/powerpoint/2010/main" val="1962444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839788" y="365125"/>
            <a:ext cx="10515600" cy="1325563"/>
          </a:xfrm>
        </p:spPr>
        <p:txBody>
          <a:bodyPr/>
          <a:lstStyle/>
          <a:p>
            <a:r>
              <a:rPr lang="hu-HU"/>
              <a:t>Mintacím szerkesztése</a:t>
            </a:r>
          </a:p>
        </p:txBody>
      </p:sp>
      <p:sp>
        <p:nvSpPr>
          <p:cNvPr id="3" name="Szöveg hely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p:cNvSpPr>
            <a:spLocks noGrp="1"/>
          </p:cNvSpPr>
          <p:nvPr>
            <p:ph sz="half" idx="2"/>
          </p:nvPr>
        </p:nvSpPr>
        <p:spPr>
          <a:xfrm>
            <a:off x="839788" y="2505075"/>
            <a:ext cx="5157787"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p:cNvSpPr>
            <a:spLocks noGrp="1"/>
          </p:cNvSpPr>
          <p:nvPr>
            <p:ph sz="quarter" idx="4"/>
          </p:nvPr>
        </p:nvSpPr>
        <p:spPr>
          <a:xfrm>
            <a:off x="6172200" y="2505075"/>
            <a:ext cx="5183188"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Tree>
    <p:extLst>
      <p:ext uri="{BB962C8B-B14F-4D97-AF65-F5344CB8AC3E}">
        <p14:creationId xmlns:p14="http://schemas.microsoft.com/office/powerpoint/2010/main" val="3080191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Tree>
    <p:extLst>
      <p:ext uri="{BB962C8B-B14F-4D97-AF65-F5344CB8AC3E}">
        <p14:creationId xmlns:p14="http://schemas.microsoft.com/office/powerpoint/2010/main" val="4199623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a:xfrm>
            <a:off x="838200" y="6356350"/>
            <a:ext cx="2743200" cy="365125"/>
          </a:xfrm>
          <a:prstGeom prst="rect">
            <a:avLst/>
          </a:prstGeom>
        </p:spPr>
        <p:txBody>
          <a:bodyPr/>
          <a:lstStyle/>
          <a:p>
            <a:fld id="{1B7BA497-DDA1-43A8-80E7-BA9D9BB22D54}" type="datetimeFigureOut">
              <a:rPr lang="hu-HU" smtClean="0"/>
              <a:t>2021. 04. 06.</a:t>
            </a:fld>
            <a:endParaRPr lang="hu-HU"/>
          </a:p>
        </p:txBody>
      </p:sp>
      <p:sp>
        <p:nvSpPr>
          <p:cNvPr id="3" name="Élőláb helye 2"/>
          <p:cNvSpPr>
            <a:spLocks noGrp="1"/>
          </p:cNvSpPr>
          <p:nvPr>
            <p:ph type="ftr" sz="quarter" idx="11"/>
          </p:nvPr>
        </p:nvSpPr>
        <p:spPr>
          <a:xfrm>
            <a:off x="4038600" y="6356350"/>
            <a:ext cx="4114800" cy="365125"/>
          </a:xfrm>
          <a:prstGeom prst="rect">
            <a:avLst/>
          </a:prstGeom>
        </p:spPr>
        <p:txBody>
          <a:bodyPr/>
          <a:lstStyle/>
          <a:p>
            <a:endParaRPr lang="hu-HU"/>
          </a:p>
        </p:txBody>
      </p:sp>
      <p:sp>
        <p:nvSpPr>
          <p:cNvPr id="4" name="Dia számának helye 3"/>
          <p:cNvSpPr>
            <a:spLocks noGrp="1"/>
          </p:cNvSpPr>
          <p:nvPr>
            <p:ph type="sldNum" sz="quarter" idx="12"/>
          </p:nvPr>
        </p:nvSpPr>
        <p:spPr>
          <a:xfrm>
            <a:off x="8610600" y="6356350"/>
            <a:ext cx="2743200" cy="365125"/>
          </a:xfrm>
          <a:prstGeom prst="rect">
            <a:avLst/>
          </a:prstGeom>
        </p:spPr>
        <p:txBody>
          <a:bodyPr/>
          <a:lstStyle/>
          <a:p>
            <a:fld id="{8E30E73D-F95A-4E20-86D8-06EC17AFEB05}" type="slidenum">
              <a:rPr lang="hu-HU" smtClean="0"/>
              <a:t>‹№›</a:t>
            </a:fld>
            <a:endParaRPr lang="hu-HU"/>
          </a:p>
        </p:txBody>
      </p:sp>
    </p:spTree>
    <p:extLst>
      <p:ext uri="{BB962C8B-B14F-4D97-AF65-F5344CB8AC3E}">
        <p14:creationId xmlns:p14="http://schemas.microsoft.com/office/powerpoint/2010/main" val="676514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Tartalom hely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Tree>
    <p:extLst>
      <p:ext uri="{BB962C8B-B14F-4D97-AF65-F5344CB8AC3E}">
        <p14:creationId xmlns:p14="http://schemas.microsoft.com/office/powerpoint/2010/main" val="2540524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Kép hely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Tree>
    <p:extLst>
      <p:ext uri="{BB962C8B-B14F-4D97-AF65-F5344CB8AC3E}">
        <p14:creationId xmlns:p14="http://schemas.microsoft.com/office/powerpoint/2010/main" val="1962759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jpg"/><Relationship Id="rId2" Type="http://schemas.openxmlformats.org/officeDocument/2006/relationships/slideLayout" Target="../slideLayouts/slideLayout2.xml"/><Relationship Id="rId16"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838200" y="846849"/>
            <a:ext cx="10515600" cy="513019"/>
          </a:xfrm>
          <a:prstGeom prst="rect">
            <a:avLst/>
          </a:prstGeom>
        </p:spPr>
        <p:txBody>
          <a:bodyPr vert="horz" lIns="91440" tIns="45720" rIns="91440" bIns="45720" rtlCol="0" anchor="ctr">
            <a:normAutofit/>
          </a:bodyPr>
          <a:lstStyle/>
          <a:p>
            <a:r>
              <a:rPr lang="hu-HU" dirty="0"/>
              <a:t>Mintacím szerkesztése</a:t>
            </a:r>
          </a:p>
        </p:txBody>
      </p:sp>
      <p:sp>
        <p:nvSpPr>
          <p:cNvPr id="3" name="Szöveg helye 2"/>
          <p:cNvSpPr>
            <a:spLocks noGrp="1"/>
          </p:cNvSpPr>
          <p:nvPr>
            <p:ph type="body" idx="1"/>
          </p:nvPr>
        </p:nvSpPr>
        <p:spPr>
          <a:xfrm>
            <a:off x="838200" y="1428652"/>
            <a:ext cx="10515600" cy="4403738"/>
          </a:xfrm>
          <a:prstGeom prst="rect">
            <a:avLst/>
          </a:prstGeom>
        </p:spPr>
        <p:txBody>
          <a:bodyPr vert="horz" lIns="91440" tIns="45720" rIns="91440" bIns="45720" rtlCol="0">
            <a:normAutofit/>
          </a:body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pic>
        <p:nvPicPr>
          <p:cNvPr id="8" name="Kép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472456" y="6427509"/>
            <a:ext cx="1719544" cy="429886"/>
          </a:xfrm>
          <a:prstGeom prst="rect">
            <a:avLst/>
          </a:prstGeom>
        </p:spPr>
      </p:pic>
      <p:pic>
        <p:nvPicPr>
          <p:cNvPr id="9" name="Kép 8"/>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0865582" y="5901174"/>
            <a:ext cx="1066857" cy="603582"/>
          </a:xfrm>
          <a:prstGeom prst="rect">
            <a:avLst/>
          </a:prstGeom>
        </p:spPr>
      </p:pic>
      <p:pic>
        <p:nvPicPr>
          <p:cNvPr id="10" name="Kép 9"/>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5555333" y="9894"/>
            <a:ext cx="2626051" cy="673725"/>
          </a:xfrm>
          <a:prstGeom prst="rect">
            <a:avLst/>
          </a:prstGeom>
        </p:spPr>
      </p:pic>
      <p:pic>
        <p:nvPicPr>
          <p:cNvPr id="11" name="Kép 10"/>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6986385" y="6168573"/>
            <a:ext cx="1569813" cy="473436"/>
          </a:xfrm>
          <a:prstGeom prst="rect">
            <a:avLst/>
          </a:prstGeom>
        </p:spPr>
      </p:pic>
      <p:pic>
        <p:nvPicPr>
          <p:cNvPr id="12" name="Kép 11"/>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47365" y="59627"/>
            <a:ext cx="4961605" cy="654368"/>
          </a:xfrm>
          <a:prstGeom prst="rect">
            <a:avLst/>
          </a:prstGeom>
        </p:spPr>
      </p:pic>
      <p:sp>
        <p:nvSpPr>
          <p:cNvPr id="13" name="Szövegdoboz 12"/>
          <p:cNvSpPr txBox="1"/>
          <p:nvPr userDrawn="1"/>
        </p:nvSpPr>
        <p:spPr>
          <a:xfrm>
            <a:off x="393353" y="5901174"/>
            <a:ext cx="6748701" cy="861774"/>
          </a:xfrm>
          <a:prstGeom prst="rect">
            <a:avLst/>
          </a:prstGeom>
          <a:noFill/>
        </p:spPr>
        <p:txBody>
          <a:bodyPr wrap="square" rtlCol="0">
            <a:spAutoFit/>
          </a:bodyPr>
          <a:lstStyle/>
          <a:p>
            <a:pPr algn="l"/>
            <a:r>
              <a:rPr lang="hu-HU" sz="1400" b="1" dirty="0"/>
              <a:t>Project HUSKROAUA/1702/6.1/0075</a:t>
            </a:r>
          </a:p>
          <a:p>
            <a:pPr algn="l"/>
            <a:r>
              <a:rPr lang="hu-HU" sz="1400" b="1" dirty="0" err="1"/>
              <a:t>Cross-Border</a:t>
            </a:r>
            <a:r>
              <a:rPr lang="hu-HU" sz="1400" b="1" baseline="0" dirty="0"/>
              <a:t> Network of </a:t>
            </a:r>
            <a:r>
              <a:rPr lang="hu-HU" sz="1400" b="1" baseline="0" dirty="0" err="1"/>
              <a:t>Energy</a:t>
            </a:r>
            <a:r>
              <a:rPr lang="hu-HU" sz="1400" b="1" baseline="0" dirty="0"/>
              <a:t> </a:t>
            </a:r>
            <a:r>
              <a:rPr lang="hu-HU" sz="1400" b="1" baseline="0" dirty="0" err="1"/>
              <a:t>Sustainable</a:t>
            </a:r>
            <a:r>
              <a:rPr lang="hu-HU" sz="1400" b="1" baseline="0" dirty="0"/>
              <a:t> </a:t>
            </a:r>
            <a:r>
              <a:rPr lang="hu-HU" sz="1400" b="1" baseline="0" dirty="0" err="1"/>
              <a:t>Universities</a:t>
            </a:r>
            <a:endParaRPr lang="hu-HU" sz="1400" b="1" baseline="0" dirty="0"/>
          </a:p>
          <a:p>
            <a:pPr algn="l"/>
            <a:r>
              <a:rPr lang="hu-HU" sz="1400" b="1" baseline="0" dirty="0"/>
              <a:t>(NET4SENERGY)</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800" dirty="0"/>
              <a:t>The EU is </a:t>
            </a:r>
            <a:r>
              <a:rPr lang="hu-HU" sz="800" dirty="0" err="1"/>
              <a:t>not</a:t>
            </a:r>
            <a:r>
              <a:rPr lang="hu-HU" sz="800" dirty="0"/>
              <a:t> </a:t>
            </a:r>
            <a:r>
              <a:rPr lang="hu-HU" sz="800" dirty="0" err="1"/>
              <a:t>responsible</a:t>
            </a:r>
            <a:r>
              <a:rPr lang="hu-HU" sz="800" dirty="0"/>
              <a:t> </a:t>
            </a:r>
            <a:r>
              <a:rPr lang="hu-HU" sz="800" dirty="0" err="1"/>
              <a:t>for</a:t>
            </a:r>
            <a:r>
              <a:rPr lang="hu-HU" sz="800" dirty="0"/>
              <a:t> </a:t>
            </a:r>
            <a:r>
              <a:rPr lang="hu-HU" sz="800" dirty="0" err="1"/>
              <a:t>the</a:t>
            </a:r>
            <a:r>
              <a:rPr lang="hu-HU" sz="800" dirty="0"/>
              <a:t> </a:t>
            </a:r>
            <a:r>
              <a:rPr lang="hu-HU" sz="800" dirty="0" err="1"/>
              <a:t>contents</a:t>
            </a:r>
            <a:r>
              <a:rPr lang="hu-HU" sz="800" dirty="0"/>
              <a:t> of </a:t>
            </a:r>
            <a:r>
              <a:rPr lang="hu-HU" sz="800" dirty="0" err="1"/>
              <a:t>communication</a:t>
            </a:r>
            <a:r>
              <a:rPr lang="hu-HU" sz="800" dirty="0"/>
              <a:t> </a:t>
            </a:r>
            <a:r>
              <a:rPr lang="hu-HU" sz="800" dirty="0" err="1"/>
              <a:t>materials</a:t>
            </a:r>
            <a:r>
              <a:rPr lang="hu-HU" sz="800" dirty="0"/>
              <a:t> </a:t>
            </a:r>
            <a:r>
              <a:rPr lang="hu-HU" sz="800" dirty="0" err="1"/>
              <a:t>prepared</a:t>
            </a:r>
            <a:r>
              <a:rPr lang="hu-HU" sz="800" dirty="0"/>
              <a:t> </a:t>
            </a:r>
            <a:r>
              <a:rPr lang="hu-HU" sz="800" dirty="0" err="1"/>
              <a:t>by</a:t>
            </a:r>
            <a:r>
              <a:rPr lang="hu-HU" sz="800" dirty="0"/>
              <a:t> </a:t>
            </a:r>
            <a:r>
              <a:rPr lang="hu-HU" sz="800" dirty="0" err="1"/>
              <a:t>grant</a:t>
            </a:r>
            <a:r>
              <a:rPr lang="hu-HU" sz="800" dirty="0"/>
              <a:t> </a:t>
            </a:r>
            <a:r>
              <a:rPr lang="hu-HU" sz="800" dirty="0" err="1"/>
              <a:t>beneficiaries</a:t>
            </a:r>
            <a:endParaRPr lang="hu-HU" sz="800" dirty="0"/>
          </a:p>
        </p:txBody>
      </p:sp>
      <p:sp>
        <p:nvSpPr>
          <p:cNvPr id="14" name="Szövegdoboz 13"/>
          <p:cNvSpPr txBox="1"/>
          <p:nvPr userDrawn="1"/>
        </p:nvSpPr>
        <p:spPr>
          <a:xfrm>
            <a:off x="8460259" y="9894"/>
            <a:ext cx="3593759" cy="707886"/>
          </a:xfrm>
          <a:prstGeom prst="rect">
            <a:avLst/>
          </a:prstGeom>
          <a:noFill/>
        </p:spPr>
        <p:txBody>
          <a:bodyPr wrap="square" rtlCol="0">
            <a:spAutoFit/>
          </a:bodyPr>
          <a:lstStyle/>
          <a:p>
            <a:pPr algn="r"/>
            <a:r>
              <a:rPr lang="hu-HU" sz="1000" b="1" dirty="0"/>
              <a:t>Lead </a:t>
            </a:r>
            <a:r>
              <a:rPr lang="hu-HU" sz="1000" b="1" dirty="0" err="1"/>
              <a:t>beneficiary</a:t>
            </a:r>
            <a:r>
              <a:rPr lang="hu-HU" sz="1000" b="1" dirty="0"/>
              <a:t>: </a:t>
            </a:r>
            <a:r>
              <a:rPr lang="hu-HU" sz="1000" b="1" dirty="0" err="1"/>
              <a:t>Ivano-Frankivsk</a:t>
            </a:r>
            <a:r>
              <a:rPr lang="hu-HU" sz="1000" b="1" dirty="0"/>
              <a:t> National </a:t>
            </a:r>
          </a:p>
          <a:p>
            <a:pPr algn="r"/>
            <a:r>
              <a:rPr lang="hu-HU" sz="1000" b="1" dirty="0" err="1"/>
              <a:t>Technical</a:t>
            </a:r>
            <a:r>
              <a:rPr lang="hu-HU" sz="1000" b="1" dirty="0"/>
              <a:t> University of </a:t>
            </a:r>
            <a:r>
              <a:rPr lang="hu-HU" sz="1000" b="1" dirty="0" err="1"/>
              <a:t>Oil</a:t>
            </a:r>
            <a:r>
              <a:rPr lang="hu-HU" sz="1000" b="1" dirty="0"/>
              <a:t> and </a:t>
            </a:r>
            <a:r>
              <a:rPr lang="hu-HU" sz="1000" b="1" dirty="0" err="1"/>
              <a:t>Gas</a:t>
            </a:r>
            <a:endParaRPr lang="hu-HU" sz="1000" b="1" dirty="0"/>
          </a:p>
          <a:p>
            <a:pPr algn="r"/>
            <a:r>
              <a:rPr lang="hu-HU" sz="1000" b="1" dirty="0"/>
              <a:t>Project </a:t>
            </a:r>
            <a:r>
              <a:rPr lang="hu-HU" sz="1000" b="1" dirty="0" err="1"/>
              <a:t>coordinator</a:t>
            </a:r>
            <a:r>
              <a:rPr lang="hu-HU" sz="1000" b="1" dirty="0"/>
              <a:t>: Prof. Maksym</a:t>
            </a:r>
            <a:r>
              <a:rPr lang="hu-HU" sz="1000" b="1" baseline="0" dirty="0"/>
              <a:t> Karpash</a:t>
            </a:r>
          </a:p>
          <a:p>
            <a:pPr algn="r"/>
            <a:r>
              <a:rPr lang="hu-HU" sz="1000" b="1" baseline="0" dirty="0" err="1"/>
              <a:t>mkarpash</a:t>
            </a:r>
            <a:r>
              <a:rPr lang="hu-HU" sz="1000" b="1" baseline="0" dirty="0"/>
              <a:t>@</a:t>
            </a:r>
            <a:r>
              <a:rPr lang="hu-HU" sz="1000" b="1" baseline="0" dirty="0" err="1"/>
              <a:t>nung.edu.ua</a:t>
            </a:r>
            <a:endParaRPr lang="hu-HU" sz="1000" b="1" dirty="0"/>
          </a:p>
        </p:txBody>
      </p:sp>
    </p:spTree>
    <p:extLst>
      <p:ext uri="{BB962C8B-B14F-4D97-AF65-F5344CB8AC3E}">
        <p14:creationId xmlns:p14="http://schemas.microsoft.com/office/powerpoint/2010/main" val="611093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behineh-sazan.ir/wp-content/uploads/2017/01/Wayne-C-Turner-and-William-J-Kennedy-Barney-L-Capehart-Guide-to-Energy-Management-7th-Edition-Distributed-by-Taylor-Francis-Fairmont-Press-2012r.pdf" TargetMode="External"/><Relationship Id="rId2" Type="http://schemas.openxmlformats.org/officeDocument/2006/relationships/hyperlink" Target="https://www.interreg-central.eu/Content.Node/TOGETHER/CE51-TOGETHER--D.T2.1.5-Energy-Management-in-public-building.pdf" TargetMode="External"/><Relationship Id="rId1" Type="http://schemas.openxmlformats.org/officeDocument/2006/relationships/slideLayout" Target="../slideLayouts/slideLayout2.xml"/><Relationship Id="rId4" Type="http://schemas.openxmlformats.org/officeDocument/2006/relationships/hyperlink" Target="https://www.researchgate.net/publication/265376051_The_Increasing_Importance_of_Energy_Management_in_Corporate_Resource_Management_Particurarly_with_Regard_to_Energy-Intensive_Industrie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ím 3"/>
          <p:cNvSpPr>
            <a:spLocks noGrp="1"/>
          </p:cNvSpPr>
          <p:nvPr>
            <p:ph type="ctrTitle"/>
          </p:nvPr>
        </p:nvSpPr>
        <p:spPr/>
        <p:txBody>
          <a:bodyPr/>
          <a:lstStyle/>
          <a:p>
            <a:r>
              <a:rPr lang="hu-HU" dirty="0">
                <a:solidFill>
                  <a:srgbClr val="C00000"/>
                </a:solidFill>
              </a:rPr>
              <a:t>Energy Management in Public </a:t>
            </a:r>
            <a:r>
              <a:rPr lang="en-US" dirty="0">
                <a:solidFill>
                  <a:srgbClr val="C00000"/>
                </a:solidFill>
              </a:rPr>
              <a:t>Institutions</a:t>
            </a:r>
            <a:endParaRPr lang="hu-HU" dirty="0">
              <a:solidFill>
                <a:srgbClr val="C00000"/>
              </a:solidFill>
            </a:endParaRPr>
          </a:p>
        </p:txBody>
      </p:sp>
      <p:sp>
        <p:nvSpPr>
          <p:cNvPr id="5" name="Alcím 4"/>
          <p:cNvSpPr>
            <a:spLocks noGrp="1"/>
          </p:cNvSpPr>
          <p:nvPr>
            <p:ph type="subTitle" idx="1"/>
          </p:nvPr>
        </p:nvSpPr>
        <p:spPr/>
        <p:txBody>
          <a:bodyPr/>
          <a:lstStyle/>
          <a:p>
            <a:r>
              <a:rPr lang="hu-HU" dirty="0"/>
              <a:t>Learning material</a:t>
            </a:r>
            <a:endParaRPr lang="uk-UA" dirty="0"/>
          </a:p>
          <a:p>
            <a:r>
              <a:rPr lang="en-US" sz="3600" dirty="0">
                <a:solidFill>
                  <a:srgbClr val="C00000"/>
                </a:solidFill>
              </a:rPr>
              <a:t>Module 1</a:t>
            </a:r>
            <a:endParaRPr lang="hu-HU" sz="3600" dirty="0"/>
          </a:p>
        </p:txBody>
      </p:sp>
    </p:spTree>
    <p:extLst>
      <p:ext uri="{BB962C8B-B14F-4D97-AF65-F5344CB8AC3E}">
        <p14:creationId xmlns:p14="http://schemas.microsoft.com/office/powerpoint/2010/main" val="1355681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8FFD9-F58B-4B51-9E9B-82303C5059F7}"/>
              </a:ext>
            </a:extLst>
          </p:cNvPr>
          <p:cNvSpPr>
            <a:spLocks noGrp="1"/>
          </p:cNvSpPr>
          <p:nvPr>
            <p:ph type="title"/>
          </p:nvPr>
        </p:nvSpPr>
        <p:spPr/>
        <p:txBody>
          <a:bodyPr>
            <a:normAutofit fontScale="90000"/>
          </a:bodyPr>
          <a:lstStyle/>
          <a:p>
            <a:r>
              <a:rPr lang="en-US" dirty="0">
                <a:solidFill>
                  <a:srgbClr val="C00000"/>
                </a:solidFill>
              </a:rPr>
              <a:t>Introduction - Why manage energy?</a:t>
            </a:r>
            <a:endParaRPr lang="ro-RO" dirty="0">
              <a:solidFill>
                <a:srgbClr val="C00000"/>
              </a:solidFill>
            </a:endParaRPr>
          </a:p>
        </p:txBody>
      </p:sp>
      <p:sp>
        <p:nvSpPr>
          <p:cNvPr id="5" name="TextBox 4">
            <a:extLst>
              <a:ext uri="{FF2B5EF4-FFF2-40B4-BE49-F238E27FC236}">
                <a16:creationId xmlns:a16="http://schemas.microsoft.com/office/drawing/2014/main" id="{D0ED3572-3027-46FD-9ADE-B77A2677960F}"/>
              </a:ext>
            </a:extLst>
          </p:cNvPr>
          <p:cNvSpPr txBox="1"/>
          <p:nvPr/>
        </p:nvSpPr>
        <p:spPr>
          <a:xfrm>
            <a:off x="7686675" y="4256825"/>
            <a:ext cx="5029200" cy="1754326"/>
          </a:xfrm>
          <a:prstGeom prst="rect">
            <a:avLst/>
          </a:prstGeom>
          <a:noFill/>
        </p:spPr>
        <p:txBody>
          <a:bodyPr wrap="square" rtlCol="0">
            <a:spAutoFit/>
          </a:bodyPr>
          <a:lstStyle/>
          <a:p>
            <a:r>
              <a:rPr lang="en-US" b="1" u="sng" dirty="0"/>
              <a:t>Indirect benefits</a:t>
            </a:r>
          </a:p>
          <a:p>
            <a:pPr marL="285750" indent="-285750">
              <a:buFont typeface="Arial" panose="020B0604020202020204" pitchFamily="34" charset="0"/>
              <a:buChar char="•"/>
            </a:pPr>
            <a:r>
              <a:rPr lang="en-US" dirty="0"/>
              <a:t>Positive publicity</a:t>
            </a:r>
          </a:p>
          <a:p>
            <a:pPr marL="285750" indent="-285750">
              <a:buFont typeface="Arial" panose="020B0604020202020204" pitchFamily="34" charset="0"/>
              <a:buChar char="•"/>
            </a:pPr>
            <a:r>
              <a:rPr lang="en-US" dirty="0"/>
              <a:t>Improved corporate image</a:t>
            </a:r>
          </a:p>
          <a:p>
            <a:pPr marL="285750" indent="-285750">
              <a:buFont typeface="Arial" panose="020B0604020202020204" pitchFamily="34" charset="0"/>
              <a:buChar char="•"/>
            </a:pPr>
            <a:r>
              <a:rPr lang="en-US" dirty="0"/>
              <a:t>Improved operational efficiencies</a:t>
            </a:r>
          </a:p>
          <a:p>
            <a:pPr marL="285750" indent="-285750">
              <a:buFont typeface="Arial" panose="020B0604020202020204" pitchFamily="34" charset="0"/>
              <a:buChar char="•"/>
            </a:pPr>
            <a:r>
              <a:rPr lang="en-US" dirty="0"/>
              <a:t>Improved maintenance practices</a:t>
            </a:r>
          </a:p>
          <a:p>
            <a:pPr marL="285750" indent="-285750">
              <a:buFont typeface="Arial" panose="020B0604020202020204" pitchFamily="34" charset="0"/>
              <a:buChar char="•"/>
            </a:pPr>
            <a:r>
              <a:rPr lang="en-US" dirty="0"/>
              <a:t>Improved safety and health</a:t>
            </a:r>
          </a:p>
        </p:txBody>
      </p:sp>
      <p:sp>
        <p:nvSpPr>
          <p:cNvPr id="6" name="TextBox 5">
            <a:extLst>
              <a:ext uri="{FF2B5EF4-FFF2-40B4-BE49-F238E27FC236}">
                <a16:creationId xmlns:a16="http://schemas.microsoft.com/office/drawing/2014/main" id="{3ECEC018-2164-49B8-B743-A396770C7373}"/>
              </a:ext>
            </a:extLst>
          </p:cNvPr>
          <p:cNvSpPr txBox="1"/>
          <p:nvPr/>
        </p:nvSpPr>
        <p:spPr>
          <a:xfrm>
            <a:off x="933450" y="1359868"/>
            <a:ext cx="9382125" cy="3139321"/>
          </a:xfrm>
          <a:prstGeom prst="rect">
            <a:avLst/>
          </a:prstGeom>
          <a:noFill/>
        </p:spPr>
        <p:txBody>
          <a:bodyPr wrap="square" rtlCol="0">
            <a:spAutoFit/>
          </a:bodyPr>
          <a:lstStyle/>
          <a:p>
            <a:r>
              <a:rPr lang="en-US" b="1" u="sng" dirty="0"/>
              <a:t>Direct benefits</a:t>
            </a:r>
          </a:p>
          <a:p>
            <a:pPr marL="285750" indent="-285750">
              <a:buFont typeface="Arial" panose="020B0604020202020204" pitchFamily="34" charset="0"/>
              <a:buChar char="•"/>
            </a:pPr>
            <a:r>
              <a:rPr lang="en-US" dirty="0"/>
              <a:t>Energy cost savings</a:t>
            </a:r>
          </a:p>
          <a:p>
            <a:pPr marL="285750" indent="-285750">
              <a:buFont typeface="Arial" panose="020B0604020202020204" pitchFamily="34" charset="0"/>
              <a:buChar char="•"/>
            </a:pPr>
            <a:r>
              <a:rPr lang="en-US" dirty="0"/>
              <a:t>Prioritization of no cost and low-cost energy saving opportunities in day to day operations</a:t>
            </a:r>
          </a:p>
          <a:p>
            <a:pPr marL="285750" indent="-285750">
              <a:buFont typeface="Arial" panose="020B0604020202020204" pitchFamily="34" charset="0"/>
              <a:buChar char="•"/>
            </a:pPr>
            <a:r>
              <a:rPr lang="en-US" dirty="0"/>
              <a:t>Reduced greenhouse-gas emissions</a:t>
            </a:r>
          </a:p>
          <a:p>
            <a:pPr marL="285750" indent="-285750">
              <a:buFont typeface="Arial" panose="020B0604020202020204" pitchFamily="34" charset="0"/>
              <a:buChar char="•"/>
            </a:pPr>
            <a:r>
              <a:rPr lang="en-US" dirty="0"/>
              <a:t>Reduced exposure to changing energy prices</a:t>
            </a:r>
          </a:p>
          <a:p>
            <a:pPr marL="285750" indent="-285750">
              <a:buFont typeface="Arial" panose="020B0604020202020204" pitchFamily="34" charset="0"/>
              <a:buChar char="•"/>
            </a:pPr>
            <a:r>
              <a:rPr lang="en-US" dirty="0"/>
              <a:t>Reduced carbon footprint</a:t>
            </a:r>
          </a:p>
          <a:p>
            <a:pPr marL="285750" indent="-285750">
              <a:buFont typeface="Arial" panose="020B0604020202020204" pitchFamily="34" charset="0"/>
              <a:buChar char="•"/>
            </a:pPr>
            <a:r>
              <a:rPr lang="en-US" dirty="0"/>
              <a:t>Increased security of supply by reducing dependence on imported fuels</a:t>
            </a:r>
          </a:p>
          <a:p>
            <a:pPr marL="285750" indent="-285750">
              <a:buFont typeface="Arial" panose="020B0604020202020204" pitchFamily="34" charset="0"/>
              <a:buChar char="•"/>
            </a:pPr>
            <a:r>
              <a:rPr lang="en-US" dirty="0"/>
              <a:t>Increased energy awareness among staff and greater participation</a:t>
            </a:r>
          </a:p>
          <a:p>
            <a:pPr marL="285750" indent="-285750">
              <a:buFont typeface="Arial" panose="020B0604020202020204" pitchFamily="34" charset="0"/>
              <a:buChar char="•"/>
            </a:pPr>
            <a:r>
              <a:rPr lang="en-US" dirty="0"/>
              <a:t>Greater knowledge of energy use and consumption, and opportunities for improvement</a:t>
            </a:r>
          </a:p>
          <a:p>
            <a:pPr marL="285750" indent="-285750">
              <a:buFont typeface="Arial" panose="020B0604020202020204" pitchFamily="34" charset="0"/>
              <a:buChar char="•"/>
            </a:pPr>
            <a:r>
              <a:rPr lang="en-US" dirty="0"/>
              <a:t>Informed decision-making processes</a:t>
            </a:r>
          </a:p>
          <a:p>
            <a:pPr marL="285750" indent="-285750">
              <a:buFont typeface="Arial" panose="020B0604020202020204" pitchFamily="34" charset="0"/>
              <a:buChar char="•"/>
            </a:pPr>
            <a:r>
              <a:rPr lang="en-US" dirty="0"/>
              <a:t>Reduced uncertainty as future energy use is better understood</a:t>
            </a:r>
            <a:endParaRPr lang="ro-RO" dirty="0"/>
          </a:p>
        </p:txBody>
      </p:sp>
    </p:spTree>
    <p:extLst>
      <p:ext uri="{BB962C8B-B14F-4D97-AF65-F5344CB8AC3E}">
        <p14:creationId xmlns:p14="http://schemas.microsoft.com/office/powerpoint/2010/main" val="3250275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541005"/>
            <a:ext cx="10515600" cy="513019"/>
          </a:xfrm>
        </p:spPr>
        <p:txBody>
          <a:bodyPr>
            <a:noAutofit/>
          </a:bodyPr>
          <a:lstStyle/>
          <a:p>
            <a:r>
              <a:rPr lang="hu-HU" sz="3200" dirty="0">
                <a:solidFill>
                  <a:srgbClr val="C00000"/>
                </a:solidFill>
              </a:rPr>
              <a:t>The </a:t>
            </a:r>
            <a:r>
              <a:rPr lang="hu-HU" sz="3200" dirty="0" err="1">
                <a:solidFill>
                  <a:srgbClr val="C00000"/>
                </a:solidFill>
              </a:rPr>
              <a:t>goals</a:t>
            </a:r>
            <a:r>
              <a:rPr lang="hu-HU" sz="3200" dirty="0">
                <a:solidFill>
                  <a:srgbClr val="C00000"/>
                </a:solidFill>
              </a:rPr>
              <a:t> of </a:t>
            </a:r>
            <a:r>
              <a:rPr lang="hu-HU" sz="3200" dirty="0" err="1">
                <a:solidFill>
                  <a:srgbClr val="C00000"/>
                </a:solidFill>
              </a:rPr>
              <a:t>energy</a:t>
            </a:r>
            <a:r>
              <a:rPr lang="hu-HU" sz="3200" dirty="0">
                <a:solidFill>
                  <a:srgbClr val="C00000"/>
                </a:solidFill>
              </a:rPr>
              <a:t> management</a:t>
            </a:r>
          </a:p>
        </p:txBody>
      </p:sp>
      <p:sp>
        <p:nvSpPr>
          <p:cNvPr id="3" name="Tartalom helye 2"/>
          <p:cNvSpPr>
            <a:spLocks noGrp="1"/>
          </p:cNvSpPr>
          <p:nvPr>
            <p:ph idx="1"/>
          </p:nvPr>
        </p:nvSpPr>
        <p:spPr>
          <a:xfrm>
            <a:off x="370678" y="1142154"/>
            <a:ext cx="10808951" cy="5162719"/>
          </a:xfrm>
        </p:spPr>
        <p:txBody>
          <a:bodyPr>
            <a:normAutofit fontScale="92500"/>
          </a:bodyPr>
          <a:lstStyle/>
          <a:p>
            <a:r>
              <a:rPr lang="en-US" dirty="0"/>
              <a:t>The efficient and effective use of energy to maximize profits (minimize costs) and enhance competitive positions</a:t>
            </a:r>
            <a:r>
              <a:rPr lang="hu-HU" dirty="0"/>
              <a:t>.</a:t>
            </a:r>
          </a:p>
          <a:p>
            <a:r>
              <a:rPr lang="en-US" dirty="0"/>
              <a:t>The primary objective of energy management is to maximize profits or minimize costs. </a:t>
            </a:r>
            <a:endParaRPr lang="hu-HU" dirty="0"/>
          </a:p>
          <a:p>
            <a:r>
              <a:rPr lang="en-US" dirty="0"/>
              <a:t>Some desirable </a:t>
            </a:r>
            <a:r>
              <a:rPr lang="en-US" dirty="0" err="1"/>
              <a:t>subobjectives</a:t>
            </a:r>
            <a:r>
              <a:rPr lang="en-US" dirty="0"/>
              <a:t> of energy management programs include: </a:t>
            </a:r>
            <a:endParaRPr lang="hu-HU" dirty="0"/>
          </a:p>
          <a:p>
            <a:pPr marL="914400" lvl="1" indent="-457200">
              <a:buFont typeface="+mj-lt"/>
              <a:buAutoNum type="arabicPeriod"/>
            </a:pPr>
            <a:r>
              <a:rPr lang="en-US" sz="2200" dirty="0"/>
              <a:t>Improving energy efficiency and reducing energy use, thereby reducing costs </a:t>
            </a:r>
            <a:endParaRPr lang="hu-HU" sz="2200" dirty="0"/>
          </a:p>
          <a:p>
            <a:pPr marL="914400" lvl="1" indent="-457200">
              <a:buFont typeface="+mj-lt"/>
              <a:buAutoNum type="arabicPeriod"/>
            </a:pPr>
            <a:r>
              <a:rPr lang="en-US" sz="2200" dirty="0"/>
              <a:t>Reduce greenhouse gas emissions and improve air quality. </a:t>
            </a:r>
            <a:endParaRPr lang="hu-HU" sz="2200" dirty="0"/>
          </a:p>
          <a:p>
            <a:pPr marL="914400" lvl="1" indent="-457200">
              <a:buFont typeface="+mj-lt"/>
              <a:buAutoNum type="arabicPeriod"/>
            </a:pPr>
            <a:r>
              <a:rPr lang="en-US" sz="2200" dirty="0"/>
              <a:t>Cultivating good communications on energy matters</a:t>
            </a:r>
            <a:endParaRPr lang="hu-HU" sz="2200" dirty="0"/>
          </a:p>
          <a:p>
            <a:pPr marL="914400" lvl="1" indent="-457200">
              <a:buFont typeface="+mj-lt"/>
              <a:buAutoNum type="arabicPeriod"/>
            </a:pPr>
            <a:r>
              <a:rPr lang="en-US" sz="2200" dirty="0"/>
              <a:t>Developing and maintaining effective monitoring, reporting, and management strategies for wise energy usage </a:t>
            </a:r>
            <a:endParaRPr lang="hu-HU" sz="2200" dirty="0"/>
          </a:p>
          <a:p>
            <a:pPr marL="914400" lvl="1" indent="-457200">
              <a:buFont typeface="+mj-lt"/>
              <a:buAutoNum type="arabicPeriod"/>
            </a:pPr>
            <a:r>
              <a:rPr lang="en-US" sz="2200" dirty="0"/>
              <a:t>Finding new and better ways to increase returns from energy investments through research and development </a:t>
            </a:r>
            <a:endParaRPr lang="hu-HU" sz="2200" dirty="0"/>
          </a:p>
          <a:p>
            <a:pPr marL="914400" lvl="1" indent="-457200">
              <a:buFont typeface="+mj-lt"/>
              <a:buAutoNum type="arabicPeriod"/>
            </a:pPr>
            <a:r>
              <a:rPr lang="en-US" sz="2200" dirty="0"/>
              <a:t>Developing interest in and dedication to the energy management program from all employees </a:t>
            </a:r>
            <a:endParaRPr lang="hu-HU" sz="2200" dirty="0"/>
          </a:p>
          <a:p>
            <a:pPr marL="914400" lvl="1" indent="-457200">
              <a:buFont typeface="+mj-lt"/>
              <a:buAutoNum type="arabicPeriod"/>
            </a:pPr>
            <a:r>
              <a:rPr lang="en-US" sz="2200" dirty="0"/>
              <a:t>Reducing the impacts of curtailments, brownouts, or any interruption in energy supplies</a:t>
            </a:r>
            <a:endParaRPr lang="hu-HU" sz="2200" dirty="0"/>
          </a:p>
        </p:txBody>
      </p:sp>
      <p:sp>
        <p:nvSpPr>
          <p:cNvPr id="4" name="Téglalap 3"/>
          <p:cNvSpPr/>
          <p:nvPr/>
        </p:nvSpPr>
        <p:spPr>
          <a:xfrm>
            <a:off x="4115364" y="5726278"/>
            <a:ext cx="6039026" cy="307777"/>
          </a:xfrm>
          <a:prstGeom prst="rect">
            <a:avLst/>
          </a:prstGeom>
        </p:spPr>
        <p:txBody>
          <a:bodyPr wrap="none">
            <a:spAutoFit/>
          </a:bodyPr>
          <a:lstStyle/>
          <a:p>
            <a:r>
              <a:rPr lang="hu-HU" sz="1400" i="1" dirty="0" err="1"/>
              <a:t>Source</a:t>
            </a:r>
            <a:r>
              <a:rPr lang="hu-HU" sz="1400" i="1" dirty="0"/>
              <a:t>: </a:t>
            </a:r>
            <a:r>
              <a:rPr lang="hu-HU" sz="1400" i="1" dirty="0" err="1"/>
              <a:t>Barney</a:t>
            </a:r>
            <a:r>
              <a:rPr lang="hu-HU" sz="1400" i="1" dirty="0"/>
              <a:t> L. </a:t>
            </a:r>
            <a:r>
              <a:rPr lang="hu-HU" sz="1400" i="1" dirty="0" err="1"/>
              <a:t>Capehart</a:t>
            </a:r>
            <a:r>
              <a:rPr lang="hu-HU" sz="1400" i="1" dirty="0"/>
              <a:t>, </a:t>
            </a:r>
            <a:r>
              <a:rPr lang="hu-HU" sz="1400" i="1" dirty="0" err="1"/>
              <a:t>Wayne</a:t>
            </a:r>
            <a:r>
              <a:rPr lang="hu-HU" sz="1400" i="1" dirty="0"/>
              <a:t> C. Turner, William J. Kennedy, 2012, </a:t>
            </a:r>
            <a:r>
              <a:rPr lang="hu-HU" sz="1400" i="1" dirty="0" err="1"/>
              <a:t>page</a:t>
            </a:r>
            <a:r>
              <a:rPr lang="hu-HU" sz="1400" i="1" dirty="0"/>
              <a:t> 1-2</a:t>
            </a:r>
          </a:p>
        </p:txBody>
      </p:sp>
    </p:spTree>
    <p:extLst>
      <p:ext uri="{BB962C8B-B14F-4D97-AF65-F5344CB8AC3E}">
        <p14:creationId xmlns:p14="http://schemas.microsoft.com/office/powerpoint/2010/main" val="1219943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620427"/>
            <a:ext cx="10515600" cy="513019"/>
          </a:xfrm>
        </p:spPr>
        <p:txBody>
          <a:bodyPr>
            <a:noAutofit/>
          </a:bodyPr>
          <a:lstStyle/>
          <a:p>
            <a:r>
              <a:rPr lang="en-US" sz="2800" dirty="0">
                <a:solidFill>
                  <a:srgbClr val="C00000"/>
                </a:solidFill>
              </a:rPr>
              <a:t>THE NEED FOR ENERGY MANAGEMENT</a:t>
            </a:r>
            <a:endParaRPr lang="hu-HU" sz="2800" dirty="0">
              <a:solidFill>
                <a:srgbClr val="C00000"/>
              </a:solidFill>
            </a:endParaRPr>
          </a:p>
        </p:txBody>
      </p:sp>
      <p:sp>
        <p:nvSpPr>
          <p:cNvPr id="3" name="Tartalom helye 2"/>
          <p:cNvSpPr>
            <a:spLocks noGrp="1"/>
          </p:cNvSpPr>
          <p:nvPr>
            <p:ph idx="1"/>
          </p:nvPr>
        </p:nvSpPr>
        <p:spPr>
          <a:xfrm>
            <a:off x="646611" y="1229240"/>
            <a:ext cx="10515600" cy="3934943"/>
          </a:xfrm>
        </p:spPr>
        <p:txBody>
          <a:bodyPr/>
          <a:lstStyle/>
          <a:p>
            <a:r>
              <a:rPr lang="en-US" dirty="0"/>
              <a:t>An energy cost savings of 5-15 percent is usually obtained quickly with little to no required capital expenditure when an aggressive energy management program is launched. </a:t>
            </a:r>
            <a:endParaRPr lang="hu-HU" dirty="0"/>
          </a:p>
          <a:p>
            <a:r>
              <a:rPr lang="en-US" dirty="0"/>
              <a:t>An eventual savings of 30 percent is common, and savings of 50, 60, and even 70 percent have been obtained. These savings all result from retrofit activities. </a:t>
            </a:r>
            <a:endParaRPr lang="hu-HU" dirty="0"/>
          </a:p>
          <a:p>
            <a:r>
              <a:rPr lang="en-US" dirty="0"/>
              <a:t>New buildings designed to be energy efficient can operate on 20 percent of the energy normally required by existing buildings</a:t>
            </a:r>
            <a:r>
              <a:rPr lang="hu-HU" dirty="0"/>
              <a:t> </a:t>
            </a:r>
            <a:r>
              <a:rPr lang="en-US" dirty="0"/>
              <a:t>(with a corresponding 80 percent savings) . </a:t>
            </a:r>
            <a:endParaRPr lang="hu-HU" dirty="0"/>
          </a:p>
          <a:p>
            <a:r>
              <a:rPr lang="en-US" dirty="0"/>
              <a:t>In fact, energy management is one of the most promising profit improvement-cost reduction programs available today.</a:t>
            </a:r>
            <a:endParaRPr lang="hu-HU" dirty="0"/>
          </a:p>
        </p:txBody>
      </p:sp>
      <p:sp>
        <p:nvSpPr>
          <p:cNvPr id="4" name="Téglalap 3"/>
          <p:cNvSpPr/>
          <p:nvPr/>
        </p:nvSpPr>
        <p:spPr>
          <a:xfrm>
            <a:off x="1067364" y="5290849"/>
            <a:ext cx="7529049" cy="369332"/>
          </a:xfrm>
          <a:prstGeom prst="rect">
            <a:avLst/>
          </a:prstGeom>
        </p:spPr>
        <p:txBody>
          <a:bodyPr wrap="none">
            <a:spAutoFit/>
          </a:bodyPr>
          <a:lstStyle/>
          <a:p>
            <a:r>
              <a:rPr lang="hu-HU" i="1" dirty="0" err="1"/>
              <a:t>Source</a:t>
            </a:r>
            <a:r>
              <a:rPr lang="hu-HU" i="1" dirty="0"/>
              <a:t>: </a:t>
            </a:r>
            <a:r>
              <a:rPr lang="hu-HU" i="1" dirty="0" err="1"/>
              <a:t>Barney</a:t>
            </a:r>
            <a:r>
              <a:rPr lang="hu-HU" i="1" dirty="0"/>
              <a:t> L. </a:t>
            </a:r>
            <a:r>
              <a:rPr lang="hu-HU" i="1" dirty="0" err="1"/>
              <a:t>Capehart</a:t>
            </a:r>
            <a:r>
              <a:rPr lang="hu-HU" i="1" dirty="0"/>
              <a:t>, </a:t>
            </a:r>
            <a:r>
              <a:rPr lang="hu-HU" i="1" dirty="0" err="1"/>
              <a:t>Wayne</a:t>
            </a:r>
            <a:r>
              <a:rPr lang="hu-HU" i="1" dirty="0"/>
              <a:t> C. Turner, William J. Kennedy, 2012, </a:t>
            </a:r>
            <a:r>
              <a:rPr lang="hu-HU" i="1" dirty="0" err="1"/>
              <a:t>page</a:t>
            </a:r>
            <a:r>
              <a:rPr lang="hu-HU" i="1" dirty="0"/>
              <a:t> 3</a:t>
            </a:r>
          </a:p>
        </p:txBody>
      </p:sp>
    </p:spTree>
    <p:extLst>
      <p:ext uri="{BB962C8B-B14F-4D97-AF65-F5344CB8AC3E}">
        <p14:creationId xmlns:p14="http://schemas.microsoft.com/office/powerpoint/2010/main" val="3597473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ím 3"/>
          <p:cNvSpPr>
            <a:spLocks noGrp="1"/>
          </p:cNvSpPr>
          <p:nvPr>
            <p:ph type="ctrTitle"/>
          </p:nvPr>
        </p:nvSpPr>
        <p:spPr/>
        <p:txBody>
          <a:bodyPr/>
          <a:lstStyle/>
          <a:p>
            <a:r>
              <a:rPr lang="en-US" dirty="0">
                <a:solidFill>
                  <a:srgbClr val="C00000"/>
                </a:solidFill>
              </a:rPr>
              <a:t>Thank you for your kind attention!</a:t>
            </a:r>
          </a:p>
        </p:txBody>
      </p:sp>
    </p:spTree>
    <p:extLst>
      <p:ext uri="{BB962C8B-B14F-4D97-AF65-F5344CB8AC3E}">
        <p14:creationId xmlns:p14="http://schemas.microsoft.com/office/powerpoint/2010/main" val="766955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ím 3"/>
          <p:cNvSpPr>
            <a:spLocks noGrp="1"/>
          </p:cNvSpPr>
          <p:nvPr>
            <p:ph type="ctrTitle"/>
          </p:nvPr>
        </p:nvSpPr>
        <p:spPr/>
        <p:txBody>
          <a:bodyPr>
            <a:noAutofit/>
          </a:bodyPr>
          <a:lstStyle/>
          <a:p>
            <a:r>
              <a:rPr lang="en-US" sz="4400" dirty="0">
                <a:solidFill>
                  <a:srgbClr val="C00000"/>
                </a:solidFill>
              </a:rPr>
              <a:t>Basic concepts and basic terminology of energy management. Public institutions (buildings and structures)</a:t>
            </a:r>
            <a:endParaRPr lang="hu-HU" sz="4400" dirty="0">
              <a:solidFill>
                <a:srgbClr val="C00000"/>
              </a:solidFill>
            </a:endParaRPr>
          </a:p>
        </p:txBody>
      </p:sp>
    </p:spTree>
    <p:extLst>
      <p:ext uri="{BB962C8B-B14F-4D97-AF65-F5344CB8AC3E}">
        <p14:creationId xmlns:p14="http://schemas.microsoft.com/office/powerpoint/2010/main" val="3616475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err="1">
                <a:solidFill>
                  <a:srgbClr val="C00000"/>
                </a:solidFill>
              </a:rPr>
              <a:t>Literature</a:t>
            </a:r>
            <a:endParaRPr lang="hu-HU" dirty="0">
              <a:solidFill>
                <a:srgbClr val="C00000"/>
              </a:solidFill>
            </a:endParaRPr>
          </a:p>
        </p:txBody>
      </p:sp>
      <p:sp>
        <p:nvSpPr>
          <p:cNvPr id="3" name="Tartalom helye 2"/>
          <p:cNvSpPr>
            <a:spLocks noGrp="1"/>
          </p:cNvSpPr>
          <p:nvPr>
            <p:ph idx="1"/>
          </p:nvPr>
        </p:nvSpPr>
        <p:spPr>
          <a:xfrm>
            <a:off x="317863" y="1724681"/>
            <a:ext cx="11556274" cy="4005559"/>
          </a:xfrm>
        </p:spPr>
        <p:txBody>
          <a:bodyPr>
            <a:normAutofit fontScale="92500" lnSpcReduction="10000"/>
          </a:bodyPr>
          <a:lstStyle/>
          <a:p>
            <a:pPr marL="0" indent="0">
              <a:buNone/>
            </a:pPr>
            <a:r>
              <a:rPr lang="hu-HU" sz="2000" dirty="0"/>
              <a:t>1. INTERREG CENTRAL EUROPE 2014-2020 TOGETHER </a:t>
            </a:r>
            <a:r>
              <a:rPr lang="hu-HU" sz="2000" dirty="0" err="1"/>
              <a:t>TOwards</a:t>
            </a:r>
            <a:r>
              <a:rPr lang="hu-HU" sz="2000" dirty="0"/>
              <a:t> a </a:t>
            </a:r>
            <a:r>
              <a:rPr lang="hu-HU" sz="2000" dirty="0" err="1"/>
              <a:t>Goal</a:t>
            </a:r>
            <a:r>
              <a:rPr lang="hu-HU" sz="2000" dirty="0"/>
              <a:t> of </a:t>
            </a:r>
            <a:r>
              <a:rPr lang="hu-HU" sz="2000" dirty="0" err="1"/>
              <a:t>Efficiency</a:t>
            </a:r>
            <a:r>
              <a:rPr lang="hu-HU" sz="2000" dirty="0"/>
              <a:t> </a:t>
            </a:r>
            <a:r>
              <a:rPr lang="hu-HU" sz="2000" dirty="0" err="1"/>
              <a:t>THrough</a:t>
            </a:r>
            <a:r>
              <a:rPr lang="hu-HU" sz="2000" dirty="0"/>
              <a:t> </a:t>
            </a:r>
            <a:r>
              <a:rPr lang="hu-HU" sz="2000" dirty="0" err="1"/>
              <a:t>Energy</a:t>
            </a:r>
            <a:r>
              <a:rPr lang="hu-HU" sz="2000" dirty="0"/>
              <a:t> </a:t>
            </a:r>
            <a:r>
              <a:rPr lang="hu-HU" sz="2000" dirty="0" err="1"/>
              <a:t>Reduction</a:t>
            </a:r>
            <a:r>
              <a:rPr lang="hu-HU" sz="2000" dirty="0"/>
              <a:t>. </a:t>
            </a:r>
            <a:r>
              <a:rPr lang="hu-HU" sz="2000" dirty="0" err="1"/>
              <a:t>Step-by-step</a:t>
            </a:r>
            <a:r>
              <a:rPr lang="hu-HU" sz="2000" dirty="0"/>
              <a:t> </a:t>
            </a:r>
            <a:r>
              <a:rPr lang="hu-HU" sz="2000" dirty="0" err="1"/>
              <a:t>procedures</a:t>
            </a:r>
            <a:r>
              <a:rPr lang="hu-HU" sz="2000" dirty="0"/>
              <a:t>’ </a:t>
            </a:r>
            <a:r>
              <a:rPr lang="hu-HU" sz="2000" dirty="0" err="1"/>
              <a:t>handbook</a:t>
            </a:r>
            <a:r>
              <a:rPr lang="hu-HU" sz="2000" dirty="0"/>
              <a:t> </a:t>
            </a:r>
            <a:r>
              <a:rPr lang="hu-HU" sz="2000" dirty="0" err="1"/>
              <a:t>for</a:t>
            </a:r>
            <a:r>
              <a:rPr lang="hu-HU" sz="2000" dirty="0"/>
              <a:t> </a:t>
            </a:r>
            <a:r>
              <a:rPr lang="hu-HU" sz="2000" dirty="0" err="1"/>
              <a:t>EnMS</a:t>
            </a:r>
            <a:r>
              <a:rPr lang="hu-HU" sz="2000" dirty="0"/>
              <a:t> in </a:t>
            </a:r>
            <a:r>
              <a:rPr lang="hu-HU" sz="2000" dirty="0" err="1"/>
              <a:t>public</a:t>
            </a:r>
            <a:r>
              <a:rPr lang="hu-HU" sz="2000" dirty="0"/>
              <a:t> </a:t>
            </a:r>
            <a:r>
              <a:rPr lang="hu-HU" sz="2000" dirty="0" err="1"/>
              <a:t>buildings</a:t>
            </a:r>
            <a:r>
              <a:rPr lang="hu-HU" sz="2000" dirty="0"/>
              <a:t> D.T2.1.5</a:t>
            </a:r>
          </a:p>
          <a:p>
            <a:pPr marL="0" indent="0">
              <a:buNone/>
            </a:pPr>
            <a:r>
              <a:rPr lang="hu-HU" sz="2000" dirty="0">
                <a:hlinkClick r:id="rId2"/>
              </a:rPr>
              <a:t>https://www.interreg-central.eu/Content.Node/TOGETHER/CE51-TOGETHER--D.T2.1.5-Energy-Management-in-public-building.pdf</a:t>
            </a:r>
            <a:endParaRPr lang="hu-HU" sz="2000" dirty="0"/>
          </a:p>
          <a:p>
            <a:pPr marL="0" indent="0">
              <a:buNone/>
            </a:pPr>
            <a:r>
              <a:rPr lang="hu-HU" sz="2000" dirty="0"/>
              <a:t>2. </a:t>
            </a:r>
            <a:r>
              <a:rPr lang="hu-HU" sz="2000" dirty="0" err="1"/>
              <a:t>Barney</a:t>
            </a:r>
            <a:r>
              <a:rPr lang="hu-HU" sz="2000" dirty="0"/>
              <a:t> L. </a:t>
            </a:r>
            <a:r>
              <a:rPr lang="hu-HU" sz="2000" dirty="0" err="1"/>
              <a:t>Capehart</a:t>
            </a:r>
            <a:r>
              <a:rPr lang="hu-HU" sz="2000" dirty="0"/>
              <a:t>, </a:t>
            </a:r>
            <a:r>
              <a:rPr lang="hu-HU" sz="2000" dirty="0" err="1"/>
              <a:t>Wayne</a:t>
            </a:r>
            <a:r>
              <a:rPr lang="hu-HU" sz="2000" dirty="0"/>
              <a:t> C. Turner, William J. Kennedy: </a:t>
            </a:r>
            <a:r>
              <a:rPr lang="en-US" sz="2000" dirty="0"/>
              <a:t>Guide to Energy Management</a:t>
            </a:r>
            <a:r>
              <a:rPr lang="hu-HU" sz="2000" dirty="0"/>
              <a:t>.</a:t>
            </a:r>
            <a:r>
              <a:rPr lang="en-US" sz="2000" dirty="0"/>
              <a:t> Seventh </a:t>
            </a:r>
            <a:r>
              <a:rPr lang="en-US" sz="2000" dirty="0" err="1"/>
              <a:t>Editio</a:t>
            </a:r>
            <a:r>
              <a:rPr lang="hu-HU" sz="2000" dirty="0"/>
              <a:t>n, </a:t>
            </a:r>
            <a:r>
              <a:rPr lang="en-US" sz="2000" dirty="0"/>
              <a:t>The Fairmont Press</a:t>
            </a:r>
            <a:r>
              <a:rPr lang="hu-HU" sz="2000" dirty="0"/>
              <a:t>, 2012</a:t>
            </a:r>
          </a:p>
          <a:p>
            <a:pPr marL="0" indent="0">
              <a:buNone/>
            </a:pPr>
            <a:r>
              <a:rPr lang="en-US" sz="2000" dirty="0">
                <a:hlinkClick r:id="rId3"/>
              </a:rPr>
              <a:t>http://behineh-sazan.ir/wp-content/uploads/2017/01/Wayne-C-Turner-and-William-J-Kennedy-Barney-L-Capehart-Guide-to-Energy-Management-7th-Edition-Distributed-by-Taylor-Francis-Fairmont-Press-2012r.pdf</a:t>
            </a:r>
            <a:endParaRPr lang="hu-HU" sz="2000" dirty="0"/>
          </a:p>
          <a:p>
            <a:pPr marL="0" indent="0">
              <a:buNone/>
            </a:pPr>
            <a:r>
              <a:rPr lang="hu-HU" sz="2000" dirty="0"/>
              <a:t>3. </a:t>
            </a:r>
            <a:r>
              <a:rPr lang="en-US" sz="2000" dirty="0"/>
              <a:t>KÁDÁRNÉ DR. HORVÁTH ÁGNES : The Increasing Importance of Energy Management in Corporate Resource Management - </a:t>
            </a:r>
            <a:r>
              <a:rPr lang="en-US" sz="2000" dirty="0" err="1"/>
              <a:t>Particurarly</a:t>
            </a:r>
            <a:r>
              <a:rPr lang="en-US" sz="2000" dirty="0"/>
              <a:t> with Regard to Energy-Intensive Industries</a:t>
            </a:r>
            <a:r>
              <a:rPr lang="hu-HU" sz="2000" dirty="0"/>
              <a:t>.</a:t>
            </a:r>
            <a:r>
              <a:rPr lang="en-US" sz="2000" dirty="0"/>
              <a:t> </a:t>
            </a:r>
            <a:r>
              <a:rPr lang="hu-HU" sz="2000" dirty="0"/>
              <a:t>in </a:t>
            </a:r>
            <a:r>
              <a:rPr lang="hu-HU" sz="2000" dirty="0" err="1"/>
              <a:t>Svéhlik</a:t>
            </a:r>
            <a:r>
              <a:rPr lang="hu-HU" sz="2000" dirty="0"/>
              <a:t> Csaba (</a:t>
            </a:r>
            <a:r>
              <a:rPr lang="hu-HU" sz="2000" dirty="0" err="1"/>
              <a:t>szerk</a:t>
            </a:r>
            <a:r>
              <a:rPr lang="hu-HU" sz="2000" dirty="0"/>
              <a:t>): Szervezeti és döntéshozói kihívások a 21. Században - Best of KHEOPS III. (2006-2013), KHEOPS Automobil-Kutató Intézet, 2014</a:t>
            </a:r>
          </a:p>
          <a:p>
            <a:pPr marL="0" indent="0">
              <a:buNone/>
            </a:pPr>
            <a:r>
              <a:rPr lang="hu-HU" sz="2000" dirty="0">
                <a:hlinkClick r:id="rId4"/>
              </a:rPr>
              <a:t>https://www.researchgate.net/publication/265376051_The_Increasing_Importance_of_Energy_Management_in_Corporate_Resource_Management_Particurarly_with_Regard_to_Energy-Intensive_Industries</a:t>
            </a:r>
            <a:endParaRPr lang="hu-HU" sz="2000" dirty="0"/>
          </a:p>
          <a:p>
            <a:pPr marL="0" indent="0">
              <a:buNone/>
            </a:pPr>
            <a:endParaRPr lang="hu-HU" sz="2000" dirty="0"/>
          </a:p>
          <a:p>
            <a:pPr marL="0" indent="0">
              <a:buNone/>
            </a:pPr>
            <a:endParaRPr lang="hu-HU" sz="2000" dirty="0"/>
          </a:p>
        </p:txBody>
      </p:sp>
    </p:spTree>
    <p:extLst>
      <p:ext uri="{BB962C8B-B14F-4D97-AF65-F5344CB8AC3E}">
        <p14:creationId xmlns:p14="http://schemas.microsoft.com/office/powerpoint/2010/main" val="634775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620426"/>
            <a:ext cx="10515600" cy="513019"/>
          </a:xfrm>
        </p:spPr>
        <p:txBody>
          <a:bodyPr>
            <a:normAutofit fontScale="90000"/>
          </a:bodyPr>
          <a:lstStyle/>
          <a:p>
            <a:r>
              <a:rPr lang="hu-HU" dirty="0" err="1">
                <a:solidFill>
                  <a:srgbClr val="C00000"/>
                </a:solidFill>
              </a:rPr>
              <a:t>Introduction</a:t>
            </a:r>
            <a:r>
              <a:rPr lang="hu-HU" dirty="0">
                <a:solidFill>
                  <a:srgbClr val="C00000"/>
                </a:solidFill>
              </a:rPr>
              <a:t> – </a:t>
            </a:r>
            <a:r>
              <a:rPr lang="hu-HU" dirty="0" err="1">
                <a:solidFill>
                  <a:srgbClr val="C00000"/>
                </a:solidFill>
              </a:rPr>
              <a:t>Measures</a:t>
            </a:r>
            <a:r>
              <a:rPr lang="hu-HU" dirty="0">
                <a:solidFill>
                  <a:srgbClr val="C00000"/>
                </a:solidFill>
              </a:rPr>
              <a:t> of </a:t>
            </a:r>
            <a:r>
              <a:rPr lang="hu-HU" dirty="0" err="1">
                <a:solidFill>
                  <a:srgbClr val="C00000"/>
                </a:solidFill>
              </a:rPr>
              <a:t>the</a:t>
            </a:r>
            <a:r>
              <a:rPr lang="hu-HU" dirty="0">
                <a:solidFill>
                  <a:srgbClr val="C00000"/>
                </a:solidFill>
              </a:rPr>
              <a:t> EU</a:t>
            </a:r>
          </a:p>
        </p:txBody>
      </p:sp>
      <p:sp>
        <p:nvSpPr>
          <p:cNvPr id="3" name="Tartalom helye 2"/>
          <p:cNvSpPr>
            <a:spLocks noGrp="1"/>
          </p:cNvSpPr>
          <p:nvPr>
            <p:ph idx="1"/>
          </p:nvPr>
        </p:nvSpPr>
        <p:spPr>
          <a:xfrm>
            <a:off x="191588" y="1201783"/>
            <a:ext cx="11765280" cy="4345577"/>
          </a:xfrm>
        </p:spPr>
        <p:txBody>
          <a:bodyPr>
            <a:normAutofit fontScale="85000" lnSpcReduction="20000"/>
          </a:bodyPr>
          <a:lstStyle/>
          <a:p>
            <a:r>
              <a:rPr lang="hu-HU" dirty="0"/>
              <a:t>The </a:t>
            </a:r>
            <a:r>
              <a:rPr lang="en-US" dirty="0"/>
              <a:t>2020 climate &amp; energy package</a:t>
            </a:r>
            <a:r>
              <a:rPr lang="hu-HU" dirty="0"/>
              <a:t> of </a:t>
            </a:r>
            <a:r>
              <a:rPr lang="hu-HU" dirty="0" err="1"/>
              <a:t>the</a:t>
            </a:r>
            <a:r>
              <a:rPr lang="hu-HU" dirty="0"/>
              <a:t> EU </a:t>
            </a:r>
            <a:r>
              <a:rPr lang="en-US" dirty="0"/>
              <a:t>sets three key targets: </a:t>
            </a:r>
            <a:endParaRPr lang="hu-HU" dirty="0"/>
          </a:p>
          <a:p>
            <a:pPr lvl="1"/>
            <a:r>
              <a:rPr lang="en-US" dirty="0"/>
              <a:t>20% cut in greenhouse gas emissions (from 1990 levels)</a:t>
            </a:r>
            <a:endParaRPr lang="hu-HU" dirty="0"/>
          </a:p>
          <a:p>
            <a:pPr lvl="1"/>
            <a:r>
              <a:rPr lang="en-US" dirty="0"/>
              <a:t>20% of EU energy from renewables</a:t>
            </a:r>
            <a:endParaRPr lang="hu-HU" dirty="0"/>
          </a:p>
          <a:p>
            <a:pPr lvl="1"/>
            <a:r>
              <a:rPr lang="en-US" dirty="0"/>
              <a:t>20% improvement in energy efficiency </a:t>
            </a:r>
            <a:endParaRPr lang="hu-HU" dirty="0"/>
          </a:p>
          <a:p>
            <a:r>
              <a:rPr lang="hu-HU" dirty="0"/>
              <a:t>The </a:t>
            </a:r>
            <a:r>
              <a:rPr lang="en-US" dirty="0"/>
              <a:t>2030 climate &amp; energy framework</a:t>
            </a:r>
            <a:r>
              <a:rPr lang="hu-HU" dirty="0"/>
              <a:t> </a:t>
            </a:r>
            <a:r>
              <a:rPr lang="en-US" dirty="0"/>
              <a:t>strengthens the 2020 goals as follows:</a:t>
            </a:r>
            <a:endParaRPr lang="hu-HU" dirty="0"/>
          </a:p>
          <a:p>
            <a:pPr lvl="1"/>
            <a:r>
              <a:rPr lang="en-US" dirty="0"/>
              <a:t>At least 40% cuts in greenhouse gas emissions (from 1990 levels)</a:t>
            </a:r>
            <a:endParaRPr lang="hu-HU" dirty="0"/>
          </a:p>
          <a:p>
            <a:pPr lvl="1"/>
            <a:r>
              <a:rPr lang="en-US" dirty="0"/>
              <a:t>At least 27% share for renewable energy </a:t>
            </a:r>
            <a:r>
              <a:rPr lang="hu-HU" dirty="0"/>
              <a:t>(it </a:t>
            </a:r>
            <a:r>
              <a:rPr lang="hu-HU" dirty="0" err="1"/>
              <a:t>was</a:t>
            </a:r>
            <a:r>
              <a:rPr lang="hu-HU" dirty="0"/>
              <a:t> </a:t>
            </a:r>
            <a:r>
              <a:rPr lang="hu-HU" dirty="0" err="1"/>
              <a:t>increased</a:t>
            </a:r>
            <a:r>
              <a:rPr lang="hu-HU" dirty="0"/>
              <a:t> </a:t>
            </a:r>
            <a:r>
              <a:rPr lang="hu-HU" dirty="0" err="1"/>
              <a:t>to</a:t>
            </a:r>
            <a:r>
              <a:rPr lang="hu-HU" dirty="0"/>
              <a:t> 32% in 2018)</a:t>
            </a:r>
          </a:p>
          <a:p>
            <a:pPr lvl="1"/>
            <a:r>
              <a:rPr lang="en-US" dirty="0"/>
              <a:t>At least 27% improvement in energy efficiency </a:t>
            </a:r>
            <a:endParaRPr lang="hu-HU" dirty="0"/>
          </a:p>
          <a:p>
            <a:r>
              <a:rPr lang="en-US" dirty="0"/>
              <a:t>The long-term purpose is the reduction of 80-95% of CO2 from 1990 levels by 2050. </a:t>
            </a:r>
            <a:endParaRPr lang="hu-HU" dirty="0"/>
          </a:p>
          <a:p>
            <a:r>
              <a:rPr lang="en-US" dirty="0"/>
              <a:t>With its 40% of energy consumption and 36% of CO2 emissions, the building sector is considered a key element to achieve the EU Climate &amp; Energy objectives</a:t>
            </a:r>
            <a:r>
              <a:rPr lang="hu-HU" dirty="0"/>
              <a:t>. </a:t>
            </a:r>
            <a:r>
              <a:rPr lang="en-US" dirty="0"/>
              <a:t> </a:t>
            </a:r>
            <a:endParaRPr lang="hu-HU" dirty="0"/>
          </a:p>
          <a:p>
            <a:r>
              <a:rPr lang="hu-HU" dirty="0"/>
              <a:t>A </a:t>
            </a:r>
            <a:r>
              <a:rPr lang="en-US" dirty="0"/>
              <a:t>crucial role is conferred to the public sector, </a:t>
            </a:r>
            <a:r>
              <a:rPr lang="hu-HU" dirty="0" err="1"/>
              <a:t>f.e</a:t>
            </a:r>
            <a:r>
              <a:rPr lang="hu-HU" dirty="0"/>
              <a:t>. </a:t>
            </a:r>
            <a:r>
              <a:rPr lang="hu-HU" dirty="0" err="1"/>
              <a:t>due</a:t>
            </a:r>
            <a:r>
              <a:rPr lang="hu-HU" dirty="0"/>
              <a:t> </a:t>
            </a:r>
            <a:r>
              <a:rPr lang="hu-HU" dirty="0" err="1"/>
              <a:t>to</a:t>
            </a:r>
            <a:r>
              <a:rPr lang="hu-HU" dirty="0"/>
              <a:t> </a:t>
            </a:r>
            <a:r>
              <a:rPr lang="en-US" dirty="0"/>
              <a:t>refurbishment of public buildings and encouragement of higher building standards in cities and communities. </a:t>
            </a:r>
            <a:endParaRPr lang="hu-HU" dirty="0"/>
          </a:p>
          <a:p>
            <a:r>
              <a:rPr lang="en-US" dirty="0"/>
              <a:t>The EU has implemented in the last decades a set of directives and recommendations in order to support Member States in the elaboration of a strategy for energy efficiency in buildings</a:t>
            </a:r>
            <a:r>
              <a:rPr lang="hu-HU" dirty="0"/>
              <a:t>.</a:t>
            </a:r>
          </a:p>
          <a:p>
            <a:endParaRPr lang="hu-HU" dirty="0"/>
          </a:p>
        </p:txBody>
      </p:sp>
      <p:sp>
        <p:nvSpPr>
          <p:cNvPr id="4" name="Téglalap 3"/>
          <p:cNvSpPr/>
          <p:nvPr/>
        </p:nvSpPr>
        <p:spPr>
          <a:xfrm>
            <a:off x="191588" y="5467533"/>
            <a:ext cx="11425646" cy="461665"/>
          </a:xfrm>
          <a:prstGeom prst="rect">
            <a:avLst/>
          </a:prstGeom>
        </p:spPr>
        <p:txBody>
          <a:bodyPr wrap="square">
            <a:spAutoFit/>
          </a:bodyPr>
          <a:lstStyle/>
          <a:p>
            <a:r>
              <a:rPr lang="hu-HU" sz="1200" i="1" dirty="0" err="1"/>
              <a:t>Source</a:t>
            </a:r>
            <a:r>
              <a:rPr lang="hu-HU" sz="1200" i="1" dirty="0"/>
              <a:t>: INTERREG CENTRAL EUROPE 2014-2020 TOGETHER </a:t>
            </a:r>
            <a:r>
              <a:rPr lang="hu-HU" sz="1200" i="1" dirty="0" err="1"/>
              <a:t>TOwards</a:t>
            </a:r>
            <a:r>
              <a:rPr lang="hu-HU" sz="1200" i="1" dirty="0"/>
              <a:t> a </a:t>
            </a:r>
            <a:r>
              <a:rPr lang="hu-HU" sz="1200" i="1" dirty="0" err="1"/>
              <a:t>Goal</a:t>
            </a:r>
            <a:r>
              <a:rPr lang="hu-HU" sz="1200" i="1" dirty="0"/>
              <a:t> of </a:t>
            </a:r>
            <a:r>
              <a:rPr lang="hu-HU" sz="1200" i="1" dirty="0" err="1"/>
              <a:t>Efficiency</a:t>
            </a:r>
            <a:r>
              <a:rPr lang="hu-HU" sz="1200" i="1" dirty="0"/>
              <a:t> </a:t>
            </a:r>
            <a:r>
              <a:rPr lang="hu-HU" sz="1200" i="1" dirty="0" err="1"/>
              <a:t>THrough</a:t>
            </a:r>
            <a:r>
              <a:rPr lang="hu-HU" sz="1200" i="1" dirty="0"/>
              <a:t> </a:t>
            </a:r>
            <a:r>
              <a:rPr lang="hu-HU" sz="1200" i="1" dirty="0" err="1"/>
              <a:t>Energy</a:t>
            </a:r>
            <a:r>
              <a:rPr lang="hu-HU" sz="1200" i="1" dirty="0"/>
              <a:t> </a:t>
            </a:r>
            <a:r>
              <a:rPr lang="hu-HU" sz="1200" i="1" dirty="0" err="1"/>
              <a:t>Reduction</a:t>
            </a:r>
            <a:r>
              <a:rPr lang="hu-HU" sz="1200" i="1" dirty="0"/>
              <a:t>. </a:t>
            </a:r>
            <a:r>
              <a:rPr lang="hu-HU" sz="1200" i="1" dirty="0" err="1"/>
              <a:t>Step-by-step</a:t>
            </a:r>
            <a:r>
              <a:rPr lang="hu-HU" sz="1200" i="1" dirty="0"/>
              <a:t> </a:t>
            </a:r>
            <a:r>
              <a:rPr lang="hu-HU" sz="1200" i="1" dirty="0" err="1"/>
              <a:t>procedures</a:t>
            </a:r>
            <a:r>
              <a:rPr lang="hu-HU" sz="1200" i="1" dirty="0"/>
              <a:t>’ </a:t>
            </a:r>
            <a:r>
              <a:rPr lang="hu-HU" sz="1200" i="1" dirty="0" err="1"/>
              <a:t>handbook</a:t>
            </a:r>
            <a:r>
              <a:rPr lang="hu-HU" sz="1200" i="1" dirty="0"/>
              <a:t> </a:t>
            </a:r>
            <a:r>
              <a:rPr lang="hu-HU" sz="1200" i="1" dirty="0" err="1"/>
              <a:t>for</a:t>
            </a:r>
            <a:r>
              <a:rPr lang="hu-HU" sz="1200" i="1" dirty="0"/>
              <a:t> </a:t>
            </a:r>
            <a:r>
              <a:rPr lang="hu-HU" sz="1200" i="1" dirty="0" err="1"/>
              <a:t>EnMS</a:t>
            </a:r>
            <a:r>
              <a:rPr lang="hu-HU" sz="1200" i="1" dirty="0"/>
              <a:t> in </a:t>
            </a:r>
            <a:r>
              <a:rPr lang="hu-HU" sz="1200" i="1" dirty="0" err="1"/>
              <a:t>public</a:t>
            </a:r>
            <a:r>
              <a:rPr lang="hu-HU" sz="1200" i="1" dirty="0"/>
              <a:t> </a:t>
            </a:r>
            <a:r>
              <a:rPr lang="hu-HU" sz="1200" i="1" dirty="0" err="1"/>
              <a:t>buildings</a:t>
            </a:r>
            <a:r>
              <a:rPr lang="hu-HU" sz="1200" i="1" dirty="0"/>
              <a:t> D.T2.1.5, </a:t>
            </a:r>
            <a:r>
              <a:rPr lang="hu-HU" sz="1200" i="1" dirty="0" err="1"/>
              <a:t>page</a:t>
            </a:r>
            <a:r>
              <a:rPr lang="hu-HU" sz="1200" i="1" dirty="0"/>
              <a:t> 8</a:t>
            </a:r>
          </a:p>
        </p:txBody>
      </p:sp>
    </p:spTree>
    <p:extLst>
      <p:ext uri="{BB962C8B-B14F-4D97-AF65-F5344CB8AC3E}">
        <p14:creationId xmlns:p14="http://schemas.microsoft.com/office/powerpoint/2010/main" val="844687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759763"/>
            <a:ext cx="10515600" cy="513019"/>
          </a:xfrm>
        </p:spPr>
        <p:txBody>
          <a:bodyPr>
            <a:normAutofit fontScale="90000"/>
          </a:bodyPr>
          <a:lstStyle/>
          <a:p>
            <a:r>
              <a:rPr lang="en-US" dirty="0">
                <a:solidFill>
                  <a:srgbClr val="C00000"/>
                </a:solidFill>
              </a:rPr>
              <a:t>Energy Efficiency Directive (2012/27/EU</a:t>
            </a:r>
            <a:r>
              <a:rPr lang="hu-HU" dirty="0">
                <a:solidFill>
                  <a:srgbClr val="C00000"/>
                </a:solidFill>
              </a:rPr>
              <a:t>)</a:t>
            </a:r>
          </a:p>
        </p:txBody>
      </p:sp>
      <p:sp>
        <p:nvSpPr>
          <p:cNvPr id="3" name="Tartalom helye 2"/>
          <p:cNvSpPr>
            <a:spLocks noGrp="1"/>
          </p:cNvSpPr>
          <p:nvPr>
            <p:ph idx="1"/>
          </p:nvPr>
        </p:nvSpPr>
        <p:spPr>
          <a:xfrm>
            <a:off x="121919" y="1480841"/>
            <a:ext cx="11721737" cy="3874930"/>
          </a:xfrm>
        </p:spPr>
        <p:txBody>
          <a:bodyPr>
            <a:normAutofit fontScale="85000" lnSpcReduction="20000"/>
          </a:bodyPr>
          <a:lstStyle/>
          <a:p>
            <a:r>
              <a:rPr lang="en-US" dirty="0"/>
              <a:t>Through this Directive, the Member States are required to establish indicative national energy efficiency targets for 2020, based on either primary or final energy consumption. The directive also sets legally binding rules for end-users and energy suppliers.</a:t>
            </a:r>
            <a:endParaRPr lang="hu-HU" dirty="0"/>
          </a:p>
          <a:p>
            <a:r>
              <a:rPr lang="en-US" dirty="0"/>
              <a:t>The Energy Efficiency Directive (2012/27/EU) stresses</a:t>
            </a:r>
            <a:r>
              <a:rPr lang="hu-HU" dirty="0"/>
              <a:t> </a:t>
            </a:r>
            <a:r>
              <a:rPr lang="en-US" dirty="0"/>
              <a:t>inter alia, that governments shall undertake an exemplary role in the energy retrofit of their countries' building stock, and sets a binding renovation target for public buildings. </a:t>
            </a:r>
            <a:endParaRPr lang="hu-HU" dirty="0"/>
          </a:p>
          <a:p>
            <a:r>
              <a:rPr lang="en-US" dirty="0"/>
              <a:t>Article 5 of the Directive stipulates that each Member State shall ensure that, as from 1st January 2014, 3% of the total floor area of heated and/or cooled buildings owned and occupied by its central government is renovated each year to meet at least the minimum energy performance requirements. </a:t>
            </a:r>
            <a:endParaRPr lang="hu-HU" dirty="0"/>
          </a:p>
          <a:p>
            <a:r>
              <a:rPr lang="en-US" dirty="0"/>
              <a:t>The objective of the EED Article 5 is to boost energy refurbishment in the central government sector, this way showcasing deep renovation of public buildings and inspiring the sub-national government level. </a:t>
            </a:r>
            <a:endParaRPr lang="hu-HU" dirty="0"/>
          </a:p>
          <a:p>
            <a:r>
              <a:rPr lang="en-US" dirty="0"/>
              <a:t>Therefore, Article 5 is seen by NGOs and construction sector </a:t>
            </a:r>
            <a:r>
              <a:rPr lang="en-US" dirty="0" err="1"/>
              <a:t>organisations</a:t>
            </a:r>
            <a:r>
              <a:rPr lang="en-US" dirty="0"/>
              <a:t> advocating energy refurbishment and an increased energy performance of the European building stock, as a great opportunity to kick-start the deep energy retrofit market. </a:t>
            </a:r>
            <a:endParaRPr lang="hu-HU" dirty="0"/>
          </a:p>
          <a:p>
            <a:endParaRPr lang="hu-HU" dirty="0"/>
          </a:p>
          <a:p>
            <a:endParaRPr lang="hu-HU" dirty="0"/>
          </a:p>
          <a:p>
            <a:endParaRPr lang="hu-HU" dirty="0"/>
          </a:p>
        </p:txBody>
      </p:sp>
      <p:sp>
        <p:nvSpPr>
          <p:cNvPr id="4" name="Téglalap 3"/>
          <p:cNvSpPr/>
          <p:nvPr/>
        </p:nvSpPr>
        <p:spPr>
          <a:xfrm>
            <a:off x="191588" y="5467533"/>
            <a:ext cx="11425646" cy="461665"/>
          </a:xfrm>
          <a:prstGeom prst="rect">
            <a:avLst/>
          </a:prstGeom>
        </p:spPr>
        <p:txBody>
          <a:bodyPr wrap="square">
            <a:spAutoFit/>
          </a:bodyPr>
          <a:lstStyle/>
          <a:p>
            <a:r>
              <a:rPr lang="hu-HU" sz="1200" i="1" dirty="0" err="1"/>
              <a:t>Source</a:t>
            </a:r>
            <a:r>
              <a:rPr lang="hu-HU" sz="1200" i="1" dirty="0"/>
              <a:t>: INTERREG CENTRAL EUROPE 2014-2020 TOGETHER </a:t>
            </a:r>
            <a:r>
              <a:rPr lang="hu-HU" sz="1200" i="1" dirty="0" err="1"/>
              <a:t>TOwards</a:t>
            </a:r>
            <a:r>
              <a:rPr lang="hu-HU" sz="1200" i="1" dirty="0"/>
              <a:t> a </a:t>
            </a:r>
            <a:r>
              <a:rPr lang="hu-HU" sz="1200" i="1" dirty="0" err="1"/>
              <a:t>Goal</a:t>
            </a:r>
            <a:r>
              <a:rPr lang="hu-HU" sz="1200" i="1" dirty="0"/>
              <a:t> of </a:t>
            </a:r>
            <a:r>
              <a:rPr lang="hu-HU" sz="1200" i="1" dirty="0" err="1"/>
              <a:t>Efficiency</a:t>
            </a:r>
            <a:r>
              <a:rPr lang="hu-HU" sz="1200" i="1" dirty="0"/>
              <a:t> </a:t>
            </a:r>
            <a:r>
              <a:rPr lang="hu-HU" sz="1200" i="1" dirty="0" err="1"/>
              <a:t>THrough</a:t>
            </a:r>
            <a:r>
              <a:rPr lang="hu-HU" sz="1200" i="1" dirty="0"/>
              <a:t> </a:t>
            </a:r>
            <a:r>
              <a:rPr lang="hu-HU" sz="1200" i="1" dirty="0" err="1"/>
              <a:t>Energy</a:t>
            </a:r>
            <a:r>
              <a:rPr lang="hu-HU" sz="1200" i="1" dirty="0"/>
              <a:t> </a:t>
            </a:r>
            <a:r>
              <a:rPr lang="hu-HU" sz="1200" i="1" dirty="0" err="1"/>
              <a:t>Reduction</a:t>
            </a:r>
            <a:r>
              <a:rPr lang="hu-HU" sz="1200" i="1" dirty="0"/>
              <a:t>. </a:t>
            </a:r>
            <a:r>
              <a:rPr lang="hu-HU" sz="1200" i="1" dirty="0" err="1"/>
              <a:t>Step-by-step</a:t>
            </a:r>
            <a:r>
              <a:rPr lang="hu-HU" sz="1200" i="1" dirty="0"/>
              <a:t> </a:t>
            </a:r>
            <a:r>
              <a:rPr lang="hu-HU" sz="1200" i="1" dirty="0" err="1"/>
              <a:t>procedures</a:t>
            </a:r>
            <a:r>
              <a:rPr lang="hu-HU" sz="1200" i="1" dirty="0"/>
              <a:t>’ </a:t>
            </a:r>
            <a:r>
              <a:rPr lang="hu-HU" sz="1200" i="1" dirty="0" err="1"/>
              <a:t>handbook</a:t>
            </a:r>
            <a:r>
              <a:rPr lang="hu-HU" sz="1200" i="1" dirty="0"/>
              <a:t> </a:t>
            </a:r>
            <a:r>
              <a:rPr lang="hu-HU" sz="1200" i="1" dirty="0" err="1"/>
              <a:t>for</a:t>
            </a:r>
            <a:r>
              <a:rPr lang="hu-HU" sz="1200" i="1" dirty="0"/>
              <a:t> </a:t>
            </a:r>
            <a:r>
              <a:rPr lang="hu-HU" sz="1200" i="1" dirty="0" err="1"/>
              <a:t>EnMS</a:t>
            </a:r>
            <a:r>
              <a:rPr lang="hu-HU" sz="1200" i="1" dirty="0"/>
              <a:t> in </a:t>
            </a:r>
            <a:r>
              <a:rPr lang="hu-HU" sz="1200" i="1" dirty="0" err="1"/>
              <a:t>public</a:t>
            </a:r>
            <a:r>
              <a:rPr lang="hu-HU" sz="1200" i="1" dirty="0"/>
              <a:t> </a:t>
            </a:r>
            <a:r>
              <a:rPr lang="hu-HU" sz="1200" i="1" dirty="0" err="1"/>
              <a:t>buildings</a:t>
            </a:r>
            <a:r>
              <a:rPr lang="hu-HU" sz="1200" i="1" dirty="0"/>
              <a:t> D.T2.1.5, </a:t>
            </a:r>
            <a:r>
              <a:rPr lang="hu-HU" sz="1200" i="1" dirty="0" err="1"/>
              <a:t>page</a:t>
            </a:r>
            <a:r>
              <a:rPr lang="hu-HU" sz="1200" i="1" dirty="0"/>
              <a:t> 9 and </a:t>
            </a:r>
            <a:r>
              <a:rPr lang="hu-HU" sz="1200" i="1" dirty="0" err="1"/>
              <a:t>page</a:t>
            </a:r>
            <a:r>
              <a:rPr lang="hu-HU" sz="1200" i="1" dirty="0"/>
              <a:t> 14</a:t>
            </a:r>
          </a:p>
        </p:txBody>
      </p:sp>
    </p:spTree>
    <p:extLst>
      <p:ext uri="{BB962C8B-B14F-4D97-AF65-F5344CB8AC3E}">
        <p14:creationId xmlns:p14="http://schemas.microsoft.com/office/powerpoint/2010/main" val="2468495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a:solidFill>
                  <a:srgbClr val="C00000"/>
                </a:solidFill>
              </a:rPr>
              <a:t>Public </a:t>
            </a:r>
            <a:r>
              <a:rPr lang="en-US" dirty="0">
                <a:solidFill>
                  <a:srgbClr val="C00000"/>
                </a:solidFill>
              </a:rPr>
              <a:t>institutions</a:t>
            </a:r>
            <a:endParaRPr lang="hu-HU" dirty="0">
              <a:solidFill>
                <a:srgbClr val="C00000"/>
              </a:solidFill>
            </a:endParaRPr>
          </a:p>
        </p:txBody>
      </p:sp>
      <p:sp>
        <p:nvSpPr>
          <p:cNvPr id="3" name="Tartalom helye 2"/>
          <p:cNvSpPr>
            <a:spLocks noGrp="1"/>
          </p:cNvSpPr>
          <p:nvPr>
            <p:ph idx="1"/>
          </p:nvPr>
        </p:nvSpPr>
        <p:spPr>
          <a:xfrm>
            <a:off x="838200" y="1886673"/>
            <a:ext cx="10515600" cy="4756887"/>
          </a:xfrm>
        </p:spPr>
        <p:txBody>
          <a:bodyPr>
            <a:normAutofit/>
          </a:bodyPr>
          <a:lstStyle/>
          <a:p>
            <a:r>
              <a:rPr lang="en-US" dirty="0"/>
              <a:t>Public institutions are any type of building that is accessible to the public and is funded from public sources. </a:t>
            </a:r>
            <a:endParaRPr lang="hu-HU" dirty="0"/>
          </a:p>
          <a:p>
            <a:r>
              <a:rPr lang="en-US" dirty="0"/>
              <a:t>Typically, public institutions are funded through tax money by the government or state or local governments. </a:t>
            </a:r>
            <a:endParaRPr lang="hu-HU" dirty="0"/>
          </a:p>
          <a:p>
            <a:r>
              <a:rPr lang="en-US" dirty="0"/>
              <a:t>All types of governmental offices are considered public institutions. </a:t>
            </a:r>
            <a:endParaRPr lang="hu-HU" dirty="0"/>
          </a:p>
          <a:p>
            <a:r>
              <a:rPr lang="en-US" dirty="0"/>
              <a:t>Public institutions generally serve the purpose of providing a service to the public. </a:t>
            </a:r>
            <a:endParaRPr lang="hu-HU" dirty="0"/>
          </a:p>
        </p:txBody>
      </p:sp>
    </p:spTree>
    <p:extLst>
      <p:ext uri="{BB962C8B-B14F-4D97-AF65-F5344CB8AC3E}">
        <p14:creationId xmlns:p14="http://schemas.microsoft.com/office/powerpoint/2010/main" val="1354226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000246" y="511183"/>
            <a:ext cx="10515600" cy="513019"/>
          </a:xfrm>
        </p:spPr>
        <p:txBody>
          <a:bodyPr>
            <a:noAutofit/>
          </a:bodyPr>
          <a:lstStyle/>
          <a:p>
            <a:r>
              <a:rPr lang="hu-HU" sz="3600" dirty="0">
                <a:solidFill>
                  <a:srgbClr val="C00000"/>
                </a:solidFill>
              </a:rPr>
              <a:t>Types of Public </a:t>
            </a:r>
            <a:r>
              <a:rPr lang="en-US" sz="3600" dirty="0">
                <a:solidFill>
                  <a:srgbClr val="C00000"/>
                </a:solidFill>
              </a:rPr>
              <a:t>Institution</a:t>
            </a:r>
            <a:r>
              <a:rPr lang="hu-HU" sz="3600" dirty="0">
                <a:solidFill>
                  <a:srgbClr val="C00000"/>
                </a:solidFill>
              </a:rPr>
              <a:t>s</a:t>
            </a:r>
          </a:p>
        </p:txBody>
      </p:sp>
      <p:sp>
        <p:nvSpPr>
          <p:cNvPr id="3" name="Tartalom helye 2"/>
          <p:cNvSpPr>
            <a:spLocks noGrp="1"/>
          </p:cNvSpPr>
          <p:nvPr>
            <p:ph idx="1"/>
          </p:nvPr>
        </p:nvSpPr>
        <p:spPr>
          <a:xfrm>
            <a:off x="393539" y="1122026"/>
            <a:ext cx="11447361" cy="4792637"/>
          </a:xfrm>
        </p:spPr>
        <p:txBody>
          <a:bodyPr>
            <a:normAutofit fontScale="92500" lnSpcReduction="20000"/>
          </a:bodyPr>
          <a:lstStyle/>
          <a:p>
            <a:r>
              <a:rPr lang="en-US" dirty="0"/>
              <a:t>Governmental buildings, headquarters and administrative buildings </a:t>
            </a:r>
            <a:endParaRPr lang="hu-HU" dirty="0"/>
          </a:p>
          <a:p>
            <a:r>
              <a:rPr lang="hu-HU" dirty="0" err="1"/>
              <a:t>Residences</a:t>
            </a:r>
            <a:r>
              <a:rPr lang="hu-HU" dirty="0"/>
              <a:t> of </a:t>
            </a:r>
            <a:r>
              <a:rPr lang="hu-HU" dirty="0" err="1"/>
              <a:t>the</a:t>
            </a:r>
            <a:r>
              <a:rPr lang="hu-HU" dirty="0"/>
              <a:t> </a:t>
            </a:r>
            <a:r>
              <a:rPr lang="hu-HU" dirty="0" err="1"/>
              <a:t>Rulers</a:t>
            </a:r>
            <a:r>
              <a:rPr lang="hu-HU" dirty="0"/>
              <a:t>, </a:t>
            </a:r>
            <a:r>
              <a:rPr lang="hu-HU" dirty="0" err="1"/>
              <a:t>palaces</a:t>
            </a:r>
            <a:endParaRPr lang="hu-HU" dirty="0"/>
          </a:p>
          <a:p>
            <a:r>
              <a:rPr lang="hu-HU" dirty="0"/>
              <a:t>Military </a:t>
            </a:r>
            <a:r>
              <a:rPr lang="hu-HU" dirty="0" err="1"/>
              <a:t>buildings</a:t>
            </a:r>
            <a:r>
              <a:rPr lang="hu-HU" dirty="0"/>
              <a:t>, </a:t>
            </a:r>
            <a:r>
              <a:rPr lang="hu-HU" dirty="0" err="1"/>
              <a:t>Police</a:t>
            </a:r>
            <a:r>
              <a:rPr lang="hu-HU" dirty="0"/>
              <a:t>, </a:t>
            </a:r>
            <a:r>
              <a:rPr lang="hu-HU" dirty="0" err="1"/>
              <a:t>Firewerk</a:t>
            </a:r>
            <a:r>
              <a:rPr lang="hu-HU" dirty="0"/>
              <a:t>, </a:t>
            </a:r>
            <a:r>
              <a:rPr lang="hu-HU" dirty="0" err="1"/>
              <a:t>Prison</a:t>
            </a:r>
            <a:endParaRPr lang="hu-HU" dirty="0"/>
          </a:p>
          <a:p>
            <a:r>
              <a:rPr lang="hu-HU" dirty="0" err="1"/>
              <a:t>Religious</a:t>
            </a:r>
            <a:r>
              <a:rPr lang="hu-HU" dirty="0"/>
              <a:t> </a:t>
            </a:r>
            <a:r>
              <a:rPr lang="hu-HU" dirty="0" err="1"/>
              <a:t>institutions</a:t>
            </a:r>
            <a:endParaRPr lang="hu-HU" dirty="0"/>
          </a:p>
          <a:p>
            <a:r>
              <a:rPr lang="hu-HU" dirty="0" err="1"/>
              <a:t>Medical</a:t>
            </a:r>
            <a:r>
              <a:rPr lang="hu-HU" dirty="0"/>
              <a:t> </a:t>
            </a:r>
            <a:r>
              <a:rPr lang="hu-HU" dirty="0" err="1"/>
              <a:t>institutions</a:t>
            </a:r>
            <a:r>
              <a:rPr lang="hu-HU" dirty="0"/>
              <a:t>: </a:t>
            </a:r>
            <a:r>
              <a:rPr lang="hu-HU" dirty="0" err="1"/>
              <a:t>Hospital</a:t>
            </a:r>
            <a:r>
              <a:rPr lang="hu-HU" dirty="0"/>
              <a:t>, GP </a:t>
            </a:r>
            <a:r>
              <a:rPr lang="hu-HU" dirty="0" err="1"/>
              <a:t>surgery</a:t>
            </a:r>
            <a:r>
              <a:rPr lang="hu-HU" dirty="0"/>
              <a:t>, </a:t>
            </a:r>
            <a:r>
              <a:rPr lang="hu-HU" dirty="0" err="1"/>
              <a:t>Dentist</a:t>
            </a:r>
            <a:r>
              <a:rPr lang="hu-HU" dirty="0"/>
              <a:t> </a:t>
            </a:r>
            <a:r>
              <a:rPr lang="hu-HU" dirty="0" err="1"/>
              <a:t>surgery</a:t>
            </a:r>
            <a:r>
              <a:rPr lang="hu-HU" dirty="0"/>
              <a:t>, </a:t>
            </a:r>
            <a:r>
              <a:rPr lang="hu-HU" dirty="0" err="1"/>
              <a:t>Residential</a:t>
            </a:r>
            <a:r>
              <a:rPr lang="hu-HU" dirty="0"/>
              <a:t> </a:t>
            </a:r>
            <a:r>
              <a:rPr lang="hu-HU" dirty="0" err="1"/>
              <a:t>care</a:t>
            </a:r>
            <a:r>
              <a:rPr lang="hu-HU" dirty="0"/>
              <a:t>, </a:t>
            </a:r>
            <a:r>
              <a:rPr lang="hu-HU" dirty="0" err="1"/>
              <a:t>Retirement</a:t>
            </a:r>
            <a:r>
              <a:rPr lang="hu-HU" dirty="0"/>
              <a:t> </a:t>
            </a:r>
            <a:r>
              <a:rPr lang="hu-HU" dirty="0" err="1"/>
              <a:t>home</a:t>
            </a:r>
            <a:r>
              <a:rPr lang="hu-HU" dirty="0"/>
              <a:t>, Health centre, </a:t>
            </a:r>
            <a:r>
              <a:rPr lang="hu-HU" dirty="0" err="1"/>
              <a:t>Nursing</a:t>
            </a:r>
            <a:r>
              <a:rPr lang="hu-HU" dirty="0"/>
              <a:t> </a:t>
            </a:r>
            <a:r>
              <a:rPr lang="hu-HU" dirty="0" err="1"/>
              <a:t>home</a:t>
            </a:r>
            <a:endParaRPr lang="hu-HU" dirty="0"/>
          </a:p>
          <a:p>
            <a:r>
              <a:rPr lang="en-US" dirty="0"/>
              <a:t>Educational and scientific institutions - </a:t>
            </a:r>
            <a:r>
              <a:rPr lang="hu-HU" dirty="0" err="1"/>
              <a:t>Nursery</a:t>
            </a:r>
            <a:r>
              <a:rPr lang="hu-HU" dirty="0"/>
              <a:t> </a:t>
            </a:r>
            <a:r>
              <a:rPr lang="hu-HU" dirty="0" err="1"/>
              <a:t>schools</a:t>
            </a:r>
            <a:r>
              <a:rPr lang="hu-HU" dirty="0"/>
              <a:t>, </a:t>
            </a:r>
            <a:r>
              <a:rPr lang="en-US" dirty="0"/>
              <a:t>elementary schools, gymnasiums, Academies</a:t>
            </a:r>
            <a:r>
              <a:rPr lang="hu-HU" dirty="0"/>
              <a:t> (college, University), </a:t>
            </a:r>
          </a:p>
          <a:p>
            <a:r>
              <a:rPr lang="en-US" dirty="0"/>
              <a:t>Cultural Institutions - theater, libraries and museums</a:t>
            </a:r>
            <a:r>
              <a:rPr lang="hu-HU" dirty="0"/>
              <a:t>, Art </a:t>
            </a:r>
            <a:r>
              <a:rPr lang="hu-HU" dirty="0" err="1"/>
              <a:t>gallery</a:t>
            </a:r>
            <a:r>
              <a:rPr lang="hu-HU" dirty="0"/>
              <a:t>, </a:t>
            </a:r>
            <a:r>
              <a:rPr lang="hu-HU" dirty="0" err="1"/>
              <a:t>Exhibition</a:t>
            </a:r>
            <a:r>
              <a:rPr lang="hu-HU" dirty="0"/>
              <a:t> centre, </a:t>
            </a:r>
            <a:r>
              <a:rPr lang="hu-HU" dirty="0" err="1"/>
              <a:t>Conference</a:t>
            </a:r>
            <a:r>
              <a:rPr lang="hu-HU" dirty="0"/>
              <a:t> centre, </a:t>
            </a:r>
            <a:r>
              <a:rPr lang="hu-HU" dirty="0" err="1"/>
              <a:t>Tourist</a:t>
            </a:r>
            <a:r>
              <a:rPr lang="hu-HU" dirty="0"/>
              <a:t> </a:t>
            </a:r>
            <a:r>
              <a:rPr lang="hu-HU" dirty="0" err="1"/>
              <a:t>attraction</a:t>
            </a:r>
            <a:r>
              <a:rPr lang="hu-HU" dirty="0"/>
              <a:t>, </a:t>
            </a:r>
            <a:r>
              <a:rPr lang="hu-HU" dirty="0" err="1"/>
              <a:t>concert</a:t>
            </a:r>
            <a:r>
              <a:rPr lang="hu-HU" dirty="0"/>
              <a:t> hall, </a:t>
            </a:r>
            <a:r>
              <a:rPr lang="hu-HU" dirty="0" err="1"/>
              <a:t>Ice</a:t>
            </a:r>
            <a:r>
              <a:rPr lang="hu-HU" dirty="0"/>
              <a:t> </a:t>
            </a:r>
            <a:r>
              <a:rPr lang="hu-HU" dirty="0" err="1"/>
              <a:t>rink</a:t>
            </a:r>
            <a:r>
              <a:rPr lang="hu-HU" dirty="0"/>
              <a:t>, </a:t>
            </a:r>
            <a:r>
              <a:rPr lang="hu-HU" dirty="0" err="1"/>
              <a:t>Cinema</a:t>
            </a:r>
            <a:r>
              <a:rPr lang="hu-HU" dirty="0"/>
              <a:t>, </a:t>
            </a:r>
            <a:r>
              <a:rPr lang="hu-HU" dirty="0" err="1"/>
              <a:t>Historic</a:t>
            </a:r>
            <a:r>
              <a:rPr lang="hu-HU" dirty="0"/>
              <a:t> building</a:t>
            </a:r>
          </a:p>
          <a:p>
            <a:r>
              <a:rPr lang="en-US" dirty="0"/>
              <a:t>Mercantile institutions - banks, saving banks and cooperatives</a:t>
            </a:r>
            <a:endParaRPr lang="hu-HU" dirty="0"/>
          </a:p>
          <a:p>
            <a:r>
              <a:rPr lang="hu-HU" dirty="0"/>
              <a:t>Hotels: Restaurant Hotels &amp; </a:t>
            </a:r>
            <a:r>
              <a:rPr lang="hu-HU" dirty="0" err="1"/>
              <a:t>Inns</a:t>
            </a:r>
            <a:r>
              <a:rPr lang="hu-HU" dirty="0"/>
              <a:t> Pub</a:t>
            </a:r>
          </a:p>
          <a:p>
            <a:r>
              <a:rPr lang="en-US" dirty="0"/>
              <a:t>The buildings for special purposes - railway stations and covered markets</a:t>
            </a:r>
            <a:endParaRPr lang="hu-HU" dirty="0"/>
          </a:p>
          <a:p>
            <a:r>
              <a:rPr lang="hu-HU" dirty="0" err="1"/>
              <a:t>Sports</a:t>
            </a:r>
            <a:r>
              <a:rPr lang="hu-HU" dirty="0"/>
              <a:t>: </a:t>
            </a:r>
            <a:r>
              <a:rPr lang="hu-HU" dirty="0" err="1"/>
              <a:t>Sports</a:t>
            </a:r>
            <a:r>
              <a:rPr lang="hu-HU" dirty="0"/>
              <a:t> </a:t>
            </a:r>
            <a:r>
              <a:rPr lang="hu-HU" dirty="0" err="1"/>
              <a:t>ground</a:t>
            </a:r>
            <a:r>
              <a:rPr lang="hu-HU" dirty="0"/>
              <a:t>/ </a:t>
            </a:r>
            <a:r>
              <a:rPr lang="hu-HU" dirty="0" err="1"/>
              <a:t>Stadium</a:t>
            </a:r>
            <a:r>
              <a:rPr lang="hu-HU" dirty="0"/>
              <a:t>, </a:t>
            </a:r>
            <a:r>
              <a:rPr lang="hu-HU" dirty="0" err="1"/>
              <a:t>Leisure</a:t>
            </a:r>
            <a:r>
              <a:rPr lang="hu-HU" dirty="0"/>
              <a:t> centre, </a:t>
            </a:r>
            <a:r>
              <a:rPr lang="hu-HU" dirty="0" err="1"/>
              <a:t>Swimming</a:t>
            </a:r>
            <a:r>
              <a:rPr lang="hu-HU" dirty="0"/>
              <a:t> </a:t>
            </a:r>
            <a:r>
              <a:rPr lang="hu-HU" dirty="0" err="1"/>
              <a:t>pool</a:t>
            </a:r>
            <a:r>
              <a:rPr lang="hu-HU" dirty="0"/>
              <a:t>, Health </a:t>
            </a:r>
            <a:r>
              <a:rPr lang="hu-HU" dirty="0" err="1"/>
              <a:t>clubs</a:t>
            </a:r>
            <a:r>
              <a:rPr lang="hu-HU" dirty="0"/>
              <a:t>/ </a:t>
            </a:r>
            <a:r>
              <a:rPr lang="hu-HU" dirty="0" err="1"/>
              <a:t>fitness</a:t>
            </a:r>
            <a:r>
              <a:rPr lang="hu-HU" dirty="0"/>
              <a:t> </a:t>
            </a:r>
            <a:r>
              <a:rPr lang="hu-HU" dirty="0" err="1"/>
              <a:t>centres</a:t>
            </a:r>
            <a:endParaRPr lang="hu-HU" dirty="0"/>
          </a:p>
        </p:txBody>
      </p:sp>
    </p:spTree>
    <p:extLst>
      <p:ext uri="{BB962C8B-B14F-4D97-AF65-F5344CB8AC3E}">
        <p14:creationId xmlns:p14="http://schemas.microsoft.com/office/powerpoint/2010/main" val="1715606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a:solidFill>
                  <a:srgbClr val="C00000"/>
                </a:solidFill>
              </a:rPr>
              <a:t>Potential to energy efficiency in public </a:t>
            </a:r>
            <a:r>
              <a:rPr lang="en-US" dirty="0">
                <a:solidFill>
                  <a:srgbClr val="C00000"/>
                </a:solidFill>
              </a:rPr>
              <a:t>institution</a:t>
            </a:r>
            <a:r>
              <a:rPr lang="hu-HU" dirty="0">
                <a:solidFill>
                  <a:srgbClr val="C00000"/>
                </a:solidFill>
              </a:rPr>
              <a:t>s</a:t>
            </a:r>
          </a:p>
        </p:txBody>
      </p:sp>
      <p:sp>
        <p:nvSpPr>
          <p:cNvPr id="3" name="Tartalom helye 2"/>
          <p:cNvSpPr>
            <a:spLocks noGrp="1"/>
          </p:cNvSpPr>
          <p:nvPr>
            <p:ph idx="1"/>
          </p:nvPr>
        </p:nvSpPr>
        <p:spPr>
          <a:xfrm>
            <a:off x="637903" y="1619793"/>
            <a:ext cx="11049000" cy="3631475"/>
          </a:xfrm>
        </p:spPr>
        <p:txBody>
          <a:bodyPr>
            <a:normAutofit lnSpcReduction="10000"/>
          </a:bodyPr>
          <a:lstStyle/>
          <a:p>
            <a:r>
              <a:rPr lang="en-US" dirty="0"/>
              <a:t>In public institutions exists a huge potential to increase energy efficiency. </a:t>
            </a:r>
            <a:endParaRPr lang="hu-HU" dirty="0"/>
          </a:p>
          <a:p>
            <a:r>
              <a:rPr lang="en-US" dirty="0"/>
              <a:t>Usually buildings are old, not renovated and the users are not familiar with energy efficiency measures. </a:t>
            </a:r>
            <a:endParaRPr lang="hu-HU" dirty="0"/>
          </a:p>
          <a:p>
            <a:r>
              <a:rPr lang="en-US" dirty="0"/>
              <a:t>Therefore, without major investments in such facilities, with the rational use of energy and with adequate organization, energy consumption can be reduced by up to 15%. </a:t>
            </a:r>
            <a:endParaRPr lang="hu-HU" dirty="0"/>
          </a:p>
          <a:p>
            <a:r>
              <a:rPr lang="en-US" dirty="0"/>
              <a:t>With implementation of adequate energy efficiency awareness of building users, energy reduction can be reduced by a further 5%. </a:t>
            </a:r>
            <a:endParaRPr lang="hu-HU" dirty="0"/>
          </a:p>
          <a:p>
            <a:r>
              <a:rPr lang="en-US" dirty="0"/>
              <a:t>If we add the appropriate technical and investment measures, according to expert estimates the total potential of energy efficiency can amount up to 50%. </a:t>
            </a:r>
            <a:endParaRPr lang="hu-HU" dirty="0"/>
          </a:p>
        </p:txBody>
      </p:sp>
      <p:sp>
        <p:nvSpPr>
          <p:cNvPr id="4" name="Téglalap 3"/>
          <p:cNvSpPr/>
          <p:nvPr/>
        </p:nvSpPr>
        <p:spPr>
          <a:xfrm>
            <a:off x="182880" y="5389156"/>
            <a:ext cx="11425646" cy="461665"/>
          </a:xfrm>
          <a:prstGeom prst="rect">
            <a:avLst/>
          </a:prstGeom>
        </p:spPr>
        <p:txBody>
          <a:bodyPr wrap="square">
            <a:spAutoFit/>
          </a:bodyPr>
          <a:lstStyle/>
          <a:p>
            <a:r>
              <a:rPr lang="hu-HU" sz="1200" i="1" dirty="0" err="1"/>
              <a:t>Source</a:t>
            </a:r>
            <a:r>
              <a:rPr lang="hu-HU" sz="1200" i="1" dirty="0"/>
              <a:t>: INTERREG CENTRAL EUROPE 2014-2020 TOGETHER </a:t>
            </a:r>
            <a:r>
              <a:rPr lang="hu-HU" sz="1200" i="1" dirty="0" err="1"/>
              <a:t>TOwards</a:t>
            </a:r>
            <a:r>
              <a:rPr lang="hu-HU" sz="1200" i="1" dirty="0"/>
              <a:t> a </a:t>
            </a:r>
            <a:r>
              <a:rPr lang="hu-HU" sz="1200" i="1" dirty="0" err="1"/>
              <a:t>Goal</a:t>
            </a:r>
            <a:r>
              <a:rPr lang="hu-HU" sz="1200" i="1" dirty="0"/>
              <a:t> of </a:t>
            </a:r>
            <a:r>
              <a:rPr lang="hu-HU" sz="1200" i="1" dirty="0" err="1"/>
              <a:t>Efficiency</a:t>
            </a:r>
            <a:r>
              <a:rPr lang="hu-HU" sz="1200" i="1" dirty="0"/>
              <a:t> </a:t>
            </a:r>
            <a:r>
              <a:rPr lang="hu-HU" sz="1200" i="1" dirty="0" err="1"/>
              <a:t>THrough</a:t>
            </a:r>
            <a:r>
              <a:rPr lang="hu-HU" sz="1200" i="1" dirty="0"/>
              <a:t> </a:t>
            </a:r>
            <a:r>
              <a:rPr lang="hu-HU" sz="1200" i="1" dirty="0" err="1"/>
              <a:t>Energy</a:t>
            </a:r>
            <a:r>
              <a:rPr lang="hu-HU" sz="1200" i="1" dirty="0"/>
              <a:t> </a:t>
            </a:r>
            <a:r>
              <a:rPr lang="hu-HU" sz="1200" i="1" dirty="0" err="1"/>
              <a:t>Reduction</a:t>
            </a:r>
            <a:r>
              <a:rPr lang="hu-HU" sz="1200" i="1" dirty="0"/>
              <a:t>. </a:t>
            </a:r>
            <a:r>
              <a:rPr lang="hu-HU" sz="1200" i="1" dirty="0" err="1"/>
              <a:t>Step-by-step</a:t>
            </a:r>
            <a:r>
              <a:rPr lang="hu-HU" sz="1200" i="1" dirty="0"/>
              <a:t> </a:t>
            </a:r>
            <a:r>
              <a:rPr lang="hu-HU" sz="1200" i="1" dirty="0" err="1"/>
              <a:t>procedures</a:t>
            </a:r>
            <a:r>
              <a:rPr lang="hu-HU" sz="1200" i="1" dirty="0"/>
              <a:t>’ </a:t>
            </a:r>
            <a:r>
              <a:rPr lang="hu-HU" sz="1200" i="1" dirty="0" err="1"/>
              <a:t>handbook</a:t>
            </a:r>
            <a:r>
              <a:rPr lang="hu-HU" sz="1200" i="1" dirty="0"/>
              <a:t> </a:t>
            </a:r>
            <a:r>
              <a:rPr lang="hu-HU" sz="1200" i="1" dirty="0" err="1"/>
              <a:t>for</a:t>
            </a:r>
            <a:r>
              <a:rPr lang="hu-HU" sz="1200" i="1" dirty="0"/>
              <a:t> </a:t>
            </a:r>
            <a:r>
              <a:rPr lang="hu-HU" sz="1200" i="1" dirty="0" err="1"/>
              <a:t>EnMS</a:t>
            </a:r>
            <a:r>
              <a:rPr lang="hu-HU" sz="1200" i="1" dirty="0"/>
              <a:t> in </a:t>
            </a:r>
            <a:r>
              <a:rPr lang="hu-HU" sz="1200" i="1" dirty="0" err="1"/>
              <a:t>public</a:t>
            </a:r>
            <a:r>
              <a:rPr lang="hu-HU" sz="1200" i="1" dirty="0"/>
              <a:t> </a:t>
            </a:r>
            <a:r>
              <a:rPr lang="hu-HU" sz="1200" i="1" dirty="0" err="1"/>
              <a:t>buildings</a:t>
            </a:r>
            <a:r>
              <a:rPr lang="hu-HU" sz="1200" i="1" dirty="0"/>
              <a:t> D.T2.1.5, </a:t>
            </a:r>
            <a:r>
              <a:rPr lang="hu-HU" sz="1200" i="1" dirty="0" err="1"/>
              <a:t>page</a:t>
            </a:r>
            <a:r>
              <a:rPr lang="hu-HU" sz="1200" i="1" dirty="0"/>
              <a:t> 15</a:t>
            </a:r>
          </a:p>
        </p:txBody>
      </p:sp>
    </p:spTree>
    <p:extLst>
      <p:ext uri="{BB962C8B-B14F-4D97-AF65-F5344CB8AC3E}">
        <p14:creationId xmlns:p14="http://schemas.microsoft.com/office/powerpoint/2010/main" val="3993391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8FFD9-F58B-4B51-9E9B-82303C5059F7}"/>
              </a:ext>
            </a:extLst>
          </p:cNvPr>
          <p:cNvSpPr>
            <a:spLocks noGrp="1"/>
          </p:cNvSpPr>
          <p:nvPr>
            <p:ph type="title"/>
          </p:nvPr>
        </p:nvSpPr>
        <p:spPr/>
        <p:txBody>
          <a:bodyPr>
            <a:normAutofit fontScale="90000"/>
          </a:bodyPr>
          <a:lstStyle/>
          <a:p>
            <a:r>
              <a:rPr lang="en-US" dirty="0">
                <a:solidFill>
                  <a:srgbClr val="C00000"/>
                </a:solidFill>
              </a:rPr>
              <a:t>Introduction - </a:t>
            </a:r>
            <a:r>
              <a:rPr lang="en-US" sz="2800" dirty="0">
                <a:solidFill>
                  <a:srgbClr val="C00000"/>
                </a:solidFill>
              </a:rPr>
              <a:t>What is energy management? </a:t>
            </a:r>
            <a:endParaRPr lang="ro-RO" sz="2800" dirty="0">
              <a:solidFill>
                <a:srgbClr val="C00000"/>
              </a:solidFill>
            </a:endParaRPr>
          </a:p>
        </p:txBody>
      </p:sp>
      <p:sp>
        <p:nvSpPr>
          <p:cNvPr id="3" name="Content Placeholder 2">
            <a:extLst>
              <a:ext uri="{FF2B5EF4-FFF2-40B4-BE49-F238E27FC236}">
                <a16:creationId xmlns:a16="http://schemas.microsoft.com/office/drawing/2014/main" id="{B3075C4B-008D-4CEF-B029-4DB6C52A9079}"/>
              </a:ext>
            </a:extLst>
          </p:cNvPr>
          <p:cNvSpPr>
            <a:spLocks noGrp="1"/>
          </p:cNvSpPr>
          <p:nvPr>
            <p:ph idx="1"/>
          </p:nvPr>
        </p:nvSpPr>
        <p:spPr>
          <a:xfrm>
            <a:off x="962025" y="1657350"/>
            <a:ext cx="10391775" cy="4467226"/>
          </a:xfrm>
        </p:spPr>
        <p:txBody>
          <a:bodyPr>
            <a:normAutofit/>
          </a:bodyPr>
          <a:lstStyle/>
          <a:p>
            <a:pPr algn="just"/>
            <a:r>
              <a:rPr lang="en-US" sz="2000" dirty="0"/>
              <a:t>Energy management is effecting organizational, technical and behavioral actions in an economically-sound manner with the objective to improve the energy performance of the organization.</a:t>
            </a:r>
          </a:p>
          <a:p>
            <a:pPr algn="just"/>
            <a:r>
              <a:rPr lang="en-US" sz="2000" dirty="0"/>
              <a:t>Energy is a controllable resource—Using it efficiently helps to increase profits by reducing costs.</a:t>
            </a:r>
          </a:p>
          <a:p>
            <a:pPr algn="just"/>
            <a:r>
              <a:rPr lang="en-US" sz="2000" dirty="0"/>
              <a:t>Access to energy is becoming more costly and environmentally damaging. The era of cheap energy is coming to an end in many countries.</a:t>
            </a:r>
          </a:p>
          <a:p>
            <a:pPr algn="just"/>
            <a:r>
              <a:rPr lang="en-US" sz="2000" dirty="0"/>
              <a:t>The effective use of the energy management system will help organizations of all sizes to manage their energy use in a sustainable way. This will result in:</a:t>
            </a:r>
          </a:p>
          <a:p>
            <a:pPr lvl="3" algn="just"/>
            <a:r>
              <a:rPr lang="en-US" sz="2000" dirty="0"/>
              <a:t>Reduced costs</a:t>
            </a:r>
          </a:p>
          <a:p>
            <a:pPr lvl="3" algn="just"/>
            <a:r>
              <a:rPr lang="en-US" sz="2000" dirty="0"/>
              <a:t>Reduced environmental impact</a:t>
            </a:r>
          </a:p>
          <a:p>
            <a:pPr lvl="3" algn="just"/>
            <a:r>
              <a:rPr lang="en-US" sz="2000" dirty="0"/>
              <a:t>Increased competitiveness</a:t>
            </a:r>
            <a:endParaRPr lang="ro-RO" sz="2000" dirty="0"/>
          </a:p>
        </p:txBody>
      </p:sp>
    </p:spTree>
    <p:extLst>
      <p:ext uri="{BB962C8B-B14F-4D97-AF65-F5344CB8AC3E}">
        <p14:creationId xmlns:p14="http://schemas.microsoft.com/office/powerpoint/2010/main" val="3537897905"/>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403</TotalTime>
  <Words>1560</Words>
  <Application>Microsoft Office PowerPoint</Application>
  <PresentationFormat>Широкий екран</PresentationFormat>
  <Paragraphs>102</Paragraphs>
  <Slides>13</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13</vt:i4>
      </vt:variant>
    </vt:vector>
  </HeadingPairs>
  <TitlesOfParts>
    <vt:vector size="17" baseType="lpstr">
      <vt:lpstr>Arial</vt:lpstr>
      <vt:lpstr>Calibri</vt:lpstr>
      <vt:lpstr>Calibri Light</vt:lpstr>
      <vt:lpstr>Office-téma</vt:lpstr>
      <vt:lpstr>Energy Management in Public Institutions</vt:lpstr>
      <vt:lpstr>Basic concepts and basic terminology of energy management. Public institutions (buildings and structures)</vt:lpstr>
      <vt:lpstr>Literature</vt:lpstr>
      <vt:lpstr>Introduction – Measures of the EU</vt:lpstr>
      <vt:lpstr>Energy Efficiency Directive (2012/27/EU)</vt:lpstr>
      <vt:lpstr>Public institutions</vt:lpstr>
      <vt:lpstr>Types of Public Institutions</vt:lpstr>
      <vt:lpstr>Potential to energy efficiency in public institutions</vt:lpstr>
      <vt:lpstr>Introduction - What is energy management? </vt:lpstr>
      <vt:lpstr>Introduction - Why manage energy?</vt:lpstr>
      <vt:lpstr>The goals of energy management</vt:lpstr>
      <vt:lpstr>THE NEED FOR ENERGY MANAGEMENT</vt:lpstr>
      <vt:lpstr>Thank you for your kind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Dr. Péter Zsolt</dc:creator>
  <cp:lastModifiedBy>TVS</cp:lastModifiedBy>
  <cp:revision>49</cp:revision>
  <dcterms:created xsi:type="dcterms:W3CDTF">2020-06-05T09:09:37Z</dcterms:created>
  <dcterms:modified xsi:type="dcterms:W3CDTF">2021-04-06T08:53:14Z</dcterms:modified>
</cp:coreProperties>
</file>