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44" r:id="rId1"/>
  </p:sldMasterIdLst>
  <p:notesMasterIdLst>
    <p:notesMasterId r:id="rId9"/>
  </p:notesMasterIdLst>
  <p:handoutMasterIdLst>
    <p:handoutMasterId r:id="rId10"/>
  </p:handoutMasterIdLst>
  <p:sldIdLst>
    <p:sldId id="375" r:id="rId2"/>
    <p:sldId id="369" r:id="rId3"/>
    <p:sldId id="382" r:id="rId4"/>
    <p:sldId id="377" r:id="rId5"/>
    <p:sldId id="378" r:id="rId6"/>
    <p:sldId id="380" r:id="rId7"/>
    <p:sldId id="379" r:id="rId8"/>
  </p:sldIdLst>
  <p:sldSz cx="9144000" cy="6858000" type="screen4x3"/>
  <p:notesSz cx="6735763" cy="9799638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366FF"/>
    <a:srgbClr val="FFFF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inimized">
    <p:restoredLeft sz="34559" autoAdjust="0"/>
    <p:restoredTop sz="99821" autoAdjust="0"/>
  </p:normalViewPr>
  <p:slideViewPr>
    <p:cSldViewPr>
      <p:cViewPr>
        <p:scale>
          <a:sx n="80" d="100"/>
          <a:sy n="80" d="100"/>
        </p:scale>
        <p:origin x="-1722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4336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206" tIns="43602" rIns="87206" bIns="43602" numCol="1" anchor="t" anchorCtr="0" compatLnSpc="1">
            <a:prstTxWarp prst="textNoShape">
              <a:avLst/>
            </a:prstTxWarp>
          </a:bodyPr>
          <a:lstStyle>
            <a:lvl1pPr>
              <a:defRPr sz="10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206" tIns="43602" rIns="87206" bIns="43602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cs typeface="+mn-cs"/>
              </a:defRPr>
            </a:lvl1pPr>
          </a:lstStyle>
          <a:p>
            <a:pPr>
              <a:defRPr/>
            </a:pPr>
            <a:fld id="{77E7D601-C140-4EA2-8CE3-5D248B0DAE65}" type="datetime1">
              <a:rPr lang="uk-UA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1751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09100"/>
            <a:ext cx="29194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206" tIns="43602" rIns="87206" bIns="43602" numCol="1" anchor="b" anchorCtr="0" compatLnSpc="1">
            <a:prstTxWarp prst="textNoShape">
              <a:avLst/>
            </a:prstTxWarp>
          </a:bodyPr>
          <a:lstStyle>
            <a:lvl1pPr>
              <a:defRPr sz="10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751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09100"/>
            <a:ext cx="29194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7206" tIns="43602" rIns="87206" bIns="43602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cs typeface="+mn-cs"/>
              </a:defRPr>
            </a:lvl1pPr>
          </a:lstStyle>
          <a:p>
            <a:pPr>
              <a:defRPr/>
            </a:pPr>
            <a:fld id="{D903F703-35D4-45E0-B776-92D939A97DC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1941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60" tIns="47230" rIns="94460" bIns="47230" numCol="1" anchor="t" anchorCtr="0" compatLnSpc="1">
            <a:prstTxWarp prst="textNoShape">
              <a:avLst/>
            </a:prstTxWarp>
          </a:bodyPr>
          <a:lstStyle>
            <a:lvl1pPr defTabSz="944933" eaLnBrk="0" hangingPunct="0">
              <a:defRPr sz="11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 bwMode="auto">
          <a:xfrm>
            <a:off x="3814763" y="0"/>
            <a:ext cx="291941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60" tIns="47230" rIns="94460" bIns="47230" numCol="1" anchor="t" anchorCtr="0" compatLnSpc="1">
            <a:prstTxWarp prst="textNoShape">
              <a:avLst/>
            </a:prstTxWarp>
          </a:bodyPr>
          <a:lstStyle>
            <a:lvl1pPr algn="r" defTabSz="944933" eaLnBrk="0" hangingPunct="0">
              <a:defRPr sz="1100">
                <a:cs typeface="+mn-cs"/>
              </a:defRPr>
            </a:lvl1pPr>
          </a:lstStyle>
          <a:p>
            <a:pPr>
              <a:defRPr/>
            </a:pPr>
            <a:fld id="{B2D56B55-A7A7-4C69-8FB9-09A4B8F0334F}" type="datetime1">
              <a:rPr lang="uk-UA"/>
              <a:pPr>
                <a:defRPr/>
              </a:pPr>
              <a:t>19.03.2024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1163638" y="1227138"/>
            <a:ext cx="4405312" cy="33051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5820" tIns="42910" rIns="85820" bIns="42910" rtlCol="0" anchor="ctr"/>
          <a:lstStyle/>
          <a:p>
            <a:pPr lvl="0"/>
            <a:endParaRPr lang="uk-UA" noProof="0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 bwMode="auto">
          <a:xfrm>
            <a:off x="673100" y="4716463"/>
            <a:ext cx="5389563" cy="3856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60" tIns="47230" rIns="94460" bIns="472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uk-UA" noProof="0"/>
              <a:t>Зразок тексту</a:t>
            </a:r>
          </a:p>
          <a:p>
            <a:pPr lvl="1"/>
            <a:r>
              <a:rPr lang="uk-UA" noProof="0"/>
              <a:t>Другий рівень</a:t>
            </a:r>
          </a:p>
          <a:p>
            <a:pPr lvl="2"/>
            <a:r>
              <a:rPr lang="uk-UA" noProof="0"/>
              <a:t>Третій рівень</a:t>
            </a:r>
          </a:p>
          <a:p>
            <a:pPr lvl="3"/>
            <a:r>
              <a:rPr lang="uk-UA" noProof="0"/>
              <a:t>Четвертий рівень</a:t>
            </a:r>
          </a:p>
          <a:p>
            <a:pPr lvl="4"/>
            <a:r>
              <a:rPr lang="uk-UA" noProof="0"/>
              <a:t>П'ятий рівень</a:t>
            </a: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 bwMode="auto">
          <a:xfrm>
            <a:off x="0" y="9309100"/>
            <a:ext cx="2919413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60" tIns="47230" rIns="94460" bIns="47230" numCol="1" anchor="b" anchorCtr="0" compatLnSpc="1">
            <a:prstTxWarp prst="textNoShape">
              <a:avLst/>
            </a:prstTxWarp>
          </a:bodyPr>
          <a:lstStyle>
            <a:lvl1pPr defTabSz="944933" eaLnBrk="0" hangingPunct="0">
              <a:defRPr sz="11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 bwMode="auto">
          <a:xfrm>
            <a:off x="3814763" y="9309100"/>
            <a:ext cx="2919412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4460" tIns="47230" rIns="94460" bIns="47230" numCol="1" anchor="b" anchorCtr="0" compatLnSpc="1">
            <a:prstTxWarp prst="textNoShape">
              <a:avLst/>
            </a:prstTxWarp>
          </a:bodyPr>
          <a:lstStyle>
            <a:lvl1pPr algn="r" defTabSz="944933" eaLnBrk="0" hangingPunct="0">
              <a:defRPr sz="1100">
                <a:cs typeface="+mn-cs"/>
              </a:defRPr>
            </a:lvl1pPr>
          </a:lstStyle>
          <a:p>
            <a:pPr>
              <a:defRPr/>
            </a:pPr>
            <a:fld id="{14EB4021-D557-47E0-A4CB-327E68EF135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pPr>
              <a:defRPr/>
            </a:pPr>
            <a:fld id="{695A47D0-F418-4552-ACF3-EF6437CD64FA}" type="datetime1">
              <a:rPr lang="uk-UA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DFFAAAD6-42A2-419B-B402-A8B70121061F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F6B7291-14D0-4E50-BAF1-6793277CC700}" type="datetime1">
              <a:rPr lang="uk-UA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51FE0213-B08D-4395-88D7-9C8A3D2422B7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EC79D3-710D-48B6-BFFA-89BC696BD5B4}" type="datetime1">
              <a:rPr lang="uk-UA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1871370F-5E57-4AFF-AA87-C0934423CB1A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4E41F8AF-079C-4B81-A458-CAB2189EF054}" type="datetime1">
              <a:rPr lang="uk-UA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       </a:t>
            </a:r>
            <a:fld id="{0E217D0C-E295-4C77-994F-5A94F3978B02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pPr>
              <a:defRPr/>
            </a:pPr>
            <a:fld id="{FDC986B3-25C7-4182-8278-46F15A760A8C}" type="datetime1">
              <a:rPr lang="uk-UA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78E5DC65-89B7-4697-80F6-A0811A8E4F9C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E8EA11-502C-4979-8FC5-E9B449262DB3}" type="datetime1">
              <a:rPr lang="uk-UA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7BF26198-EE80-4415-A69D-3D3BD6F45AED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DCBE40-614D-4023-A6B4-0EDB6B30637D}" type="datetime1">
              <a:rPr lang="uk-UA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005C0829-165D-4F2B-A55D-E7CE0ED6F646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A9C0D1DD-5B80-4F99-83C0-2C76C2BDC5E7}" type="datetime1">
              <a:rPr lang="uk-UA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       </a:t>
            </a:r>
            <a:fld id="{B48A0CB8-E282-48A4-9769-7BA9B653192C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D17B764-FBBA-43DE-A12C-1DD6743FC2E4}" type="datetime1">
              <a:rPr lang="uk-UA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84F08A9F-D49C-42CF-B54D-D170A8A392C8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pPr>
              <a:defRPr/>
            </a:pPr>
            <a:fld id="{69EFD122-B378-444A-BAD2-A255EE71330B}" type="datetime1">
              <a:rPr lang="uk-UA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       </a:t>
            </a:r>
            <a:fld id="{33E8CB6E-C751-475A-BB3F-24915E12302F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>
              <a:defRPr/>
            </a:pPr>
            <a:fld id="{EBA0C091-2BE8-40EB-A1FA-00841B279907}" type="datetime1">
              <a:rPr lang="uk-UA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>
              <a:defRPr/>
            </a:pPr>
            <a:r>
              <a:rPr lang="en-US" smtClean="0"/>
              <a:t>       </a:t>
            </a:r>
            <a:fld id="{80C18B52-393D-49E2-B2D2-9A7768E83353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A2AF334-A596-41D9-9B02-B11625FF540E}" type="datetime1">
              <a:rPr lang="uk-UA" smtClean="0"/>
              <a:pPr>
                <a:defRPr/>
              </a:pPr>
              <a:t>19.03.2024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r>
              <a:rPr lang="en-US" smtClean="0"/>
              <a:t>       </a:t>
            </a:r>
            <a:fld id="{0E62E7F6-3505-4823-BC70-197921AD076B}" type="slidenum">
              <a:rPr lang="ru-RU" smtClean="0"/>
              <a:pPr>
                <a:defRPr/>
              </a:pPr>
              <a:t>‹#›</a:t>
            </a:fld>
            <a:r>
              <a:rPr lang="en-US" smtClean="0"/>
              <a:t>  </a:t>
            </a: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5" r:id="rId1"/>
    <p:sldLayoutId id="2147484346" r:id="rId2"/>
    <p:sldLayoutId id="2147484347" r:id="rId3"/>
    <p:sldLayoutId id="2147484348" r:id="rId4"/>
    <p:sldLayoutId id="2147484349" r:id="rId5"/>
    <p:sldLayoutId id="2147484350" r:id="rId6"/>
    <p:sldLayoutId id="2147484351" r:id="rId7"/>
    <p:sldLayoutId id="2147484352" r:id="rId8"/>
    <p:sldLayoutId id="2147484353" r:id="rId9"/>
    <p:sldLayoutId id="2147484354" r:id="rId10"/>
    <p:sldLayoutId id="2147484355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84F08A9F-D49C-42CF-B54D-D170A8A392C8}" type="slidenum">
              <a:rPr lang="ru-RU" smtClean="0"/>
              <a:pPr>
                <a:defRPr/>
              </a:pPr>
              <a:t>1</a:t>
            </a:fld>
            <a:r>
              <a:rPr lang="en-US" smtClean="0"/>
              <a:t>  </a:t>
            </a:r>
            <a:endParaRPr lang="ru-RU"/>
          </a:p>
        </p:txBody>
      </p:sp>
      <p:sp>
        <p:nvSpPr>
          <p:cNvPr id="3" name="Прямоугольник 2"/>
          <p:cNvSpPr>
            <a:spLocks noChangeArrowheads="1"/>
          </p:cNvSpPr>
          <p:nvPr/>
        </p:nvSpPr>
        <p:spPr bwMode="auto">
          <a:xfrm>
            <a:off x="571472" y="571481"/>
            <a:ext cx="8072494" cy="637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hangingPunct="0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</a:p>
          <a:p>
            <a:pPr algn="ctr" hangingPunct="0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Івано-Франківський національний технічний університет </a:t>
            </a:r>
            <a:r>
              <a:rPr lang="uk-UA" b="1" dirty="0" err="1" smtClean="0">
                <a:latin typeface="Times New Roman" pitchFamily="18" charset="0"/>
                <a:cs typeface="Times New Roman" pitchFamily="18" charset="0"/>
              </a:rPr>
              <a:t>натфи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і газу</a:t>
            </a:r>
          </a:p>
          <a:p>
            <a:pPr algn="ctr" hangingPunct="0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 hangingPunct="0"/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hangingPunct="0"/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hangingPunct="0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Кафедра ВНГ</a:t>
            </a:r>
          </a:p>
          <a:p>
            <a:pPr algn="ctr" hangingPunct="0"/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hangingPunct="0"/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 hangingPunct="0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Лабораторна робота №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b="1" dirty="0" smtClean="0"/>
              <a:t> </a:t>
            </a:r>
            <a:endParaRPr lang="uk-UA" dirty="0" smtClean="0"/>
          </a:p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ВИЗНАЧЕННЯ КІНЕМАТИЧНОЇ В’ЯЗКОСТІ СТАБІЛЬНОГО 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ВУГЛЕВОДНЕВОГО КОНДЕНСАТУ</a:t>
            </a:r>
            <a:endParaRPr lang="uk-UA" dirty="0" smtClean="0">
              <a:latin typeface="Times New Roman" pitchFamily="18" charset="0"/>
              <a:cs typeface="Times New Roman" pitchFamily="18" charset="0"/>
            </a:endParaRPr>
          </a:p>
          <a:p>
            <a:pPr algn="ctr" hangingPunct="0"/>
            <a:endParaRPr lang="uk-UA" b="1" dirty="0" smtClean="0"/>
          </a:p>
          <a:p>
            <a:pPr algn="ctr" hangingPunct="0"/>
            <a:endParaRPr lang="uk-UA" b="1" dirty="0" smtClean="0"/>
          </a:p>
          <a:p>
            <a:pPr algn="ctr" hangingPunct="0"/>
            <a:endParaRPr lang="uk-UA" b="1" dirty="0" smtClean="0"/>
          </a:p>
          <a:p>
            <a:pPr algn="ctr" hangingPunct="0"/>
            <a:r>
              <a:rPr lang="uk-UA" b="1" dirty="0" smtClean="0"/>
              <a:t>                                                           Виконав: ст. групи </a:t>
            </a:r>
            <a:r>
              <a:rPr lang="uk-UA" b="1" dirty="0" smtClean="0"/>
              <a:t>НІВз-20-1</a:t>
            </a:r>
            <a:endParaRPr lang="en-US" b="1" dirty="0" smtClean="0"/>
          </a:p>
          <a:p>
            <a:pPr algn="ctr" hangingPunct="0"/>
            <a:r>
              <a:rPr lang="en-US" b="1" dirty="0" smtClean="0"/>
              <a:t>                       </a:t>
            </a:r>
            <a:r>
              <a:rPr lang="uk-UA" b="1" dirty="0" smtClean="0"/>
              <a:t>                                              </a:t>
            </a:r>
            <a:r>
              <a:rPr lang="en-US" b="1" dirty="0" smtClean="0"/>
              <a:t>  </a:t>
            </a:r>
            <a:r>
              <a:rPr lang="uk-UA" b="1" dirty="0" smtClean="0"/>
              <a:t>Прізвище та </a:t>
            </a:r>
            <a:r>
              <a:rPr lang="uk-UA" b="1" dirty="0" err="1" smtClean="0"/>
              <a:t>ім</a:t>
            </a:r>
            <a:r>
              <a:rPr lang="en-US" b="1" dirty="0" smtClean="0"/>
              <a:t>’</a:t>
            </a:r>
            <a:r>
              <a:rPr lang="uk-UA" b="1" dirty="0" smtClean="0"/>
              <a:t>я</a:t>
            </a:r>
          </a:p>
          <a:p>
            <a:pPr algn="ctr" hangingPunct="0"/>
            <a:r>
              <a:rPr lang="uk-UA" b="1" dirty="0" smtClean="0"/>
              <a:t>                                                        Перевірила: </a:t>
            </a:r>
            <a:r>
              <a:rPr lang="uk-UA" b="1" dirty="0" err="1" smtClean="0"/>
              <a:t>Дремлюх</a:t>
            </a:r>
            <a:r>
              <a:rPr lang="uk-UA" b="1" dirty="0" smtClean="0"/>
              <a:t> Н.С.</a:t>
            </a:r>
          </a:p>
          <a:p>
            <a:pPr algn="ctr" hangingPunct="0"/>
            <a:endParaRPr lang="uk-UA" b="1" dirty="0" smtClean="0"/>
          </a:p>
          <a:p>
            <a:pPr algn="ctr" hangingPunct="0"/>
            <a:endParaRPr lang="uk-UA" b="1" dirty="0" smtClean="0"/>
          </a:p>
          <a:p>
            <a:pPr algn="ctr" hangingPunct="0"/>
            <a:r>
              <a:rPr lang="uk-UA" b="1" dirty="0" smtClean="0"/>
              <a:t>Івано-Франківськ </a:t>
            </a:r>
            <a:r>
              <a:rPr lang="uk-UA" b="1" dirty="0" smtClean="0"/>
              <a:t>2024</a:t>
            </a:r>
            <a:endParaRPr lang="uk-UA" sz="4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76" name="Rectangle 12"/>
          <p:cNvSpPr>
            <a:spLocks noChangeArrowheads="1"/>
          </p:cNvSpPr>
          <p:nvPr/>
        </p:nvSpPr>
        <p:spPr bwMode="auto">
          <a:xfrm>
            <a:off x="214282" y="0"/>
            <a:ext cx="8715404" cy="590931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>
              <a:tabLst>
                <a:tab pos="450850" algn="l"/>
              </a:tabLst>
            </a:pPr>
            <a:r>
              <a:rPr lang="uk-UA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Мета роботи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Вивчити та засвоїти методику визначення кінематичної в’язкості стабільного вуглеводневого (газового) конденсату за допомогою віскозиметра.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Теоретична частина </a:t>
            </a: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Значна кількість родовищ природних газів належить до числа газоконденсатних родовищ. Пластові гази цих родовищ містять в розчиненому стані велику кількість важких вуглеводнів від пентану і вище, які при зниженні тиску і температури частково виділяються із газу у вигляді газового (вуглеводневого) конденсату. Вуглеводневий конденсат складається із суміші бензинових, гасових, лігроїнових і більш важких масляних фракцій (солярового масла) і є цінною сировиною для нафтохімічної промисловості. </a:t>
            </a:r>
          </a:p>
          <a:p>
            <a:pPr algn="just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У процесі розробки газоконденсатних родовищ продукція свердловин по шлейфах поступає на установки комплексного підготовляння газу і конденсату, де відбувається розділення газу і вільного конденсату та їх подальше підготовляння до дальнього транспортування шляхом вилучення з газу </a:t>
            </a:r>
            <a:r>
              <a:rPr lang="uk-UA" dirty="0" err="1" smtClean="0">
                <a:latin typeface="Times New Roman" pitchFamily="18" charset="0"/>
                <a:cs typeface="Times New Roman" pitchFamily="18" charset="0"/>
              </a:rPr>
              <a:t>несконденсованих</a:t>
            </a:r>
            <a:r>
              <a:rPr lang="uk-UA" dirty="0" smtClean="0">
                <a:latin typeface="Times New Roman" pitchFamily="18" charset="0"/>
                <a:cs typeface="Times New Roman" pitchFamily="18" charset="0"/>
              </a:rPr>
              <a:t> важких вуглеводнів методами низькотемпературної сепарації, абсорбції та адсорбції. Сконденсована в промисловому сепараторі при тиску і температурі сепарації рідина не є товарним продуктом і являє собою нестабільний (сирий) конденсат, який містить значну кількість легких вуглеводнів (метану, етану, пропану, бутану). </a:t>
            </a:r>
          </a:p>
          <a:p>
            <a:pPr algn="just"/>
            <a:endParaRPr lang="uk-UA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       </a:t>
            </a:r>
            <a:fld id="{84F08A9F-D49C-42CF-B54D-D170A8A392C8}" type="slidenum">
              <a:rPr lang="ru-RU" smtClean="0"/>
              <a:pPr>
                <a:defRPr/>
              </a:pPr>
              <a:t>3</a:t>
            </a:fld>
            <a:r>
              <a:rPr lang="en-US" smtClean="0"/>
              <a:t>  </a:t>
            </a:r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500042"/>
            <a:ext cx="835824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Стабілізація конденсату є основним етапом його підготовляння до транспортування і зберігання. Вона полягає у вилученні з конденсату легких вуглеводнів, які за стандартних умов (тиск – 0,1013 МПа, температура – 293 К або 20 </a:t>
            </a:r>
            <a:r>
              <a:rPr lang="uk-UA" sz="20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С) знаходяться в газоподібному стані.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Стабільним вважається конденсат, який за стандартних умов містить суміш рідких вуглеводнів (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пентан+вищі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uk-UA" sz="2000" dirty="0" err="1" smtClean="0">
                <a:latin typeface="Times New Roman" pitchFamily="18" charset="0"/>
                <a:cs typeface="Times New Roman" pitchFamily="18" charset="0"/>
              </a:rPr>
              <a:t>Пропан-бутанова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 фракція, яку отримують у процесі стабілізації конденсату, є цінною сировиною для нафтохімічної промисловості.</a:t>
            </a:r>
          </a:p>
          <a:p>
            <a:pPr algn="just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uk-UA" sz="2000" dirty="0" smtClean="0">
                <a:latin typeface="Times New Roman" pitchFamily="18" charset="0"/>
                <a:cs typeface="Times New Roman" pitchFamily="18" charset="0"/>
              </a:rPr>
              <a:t>Для розрахунку технологічних процесів і апаратів промислового підготовляння конденсату і проектування конденсатопроводів необхідно знати в’язкість конденсату при різних температурах.</a:t>
            </a:r>
            <a:endParaRPr lang="uk-UA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214282" y="142852"/>
            <a:ext cx="8501122" cy="2339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 Обладнання та прилади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Прилад для визначення кінематичної в’язкості стабільного вуглеводневого конденсату показано на рисунку . Він складається з водяної бані 1, віскозиметра типу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Пінкевича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2,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електромішалки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3, електроконтактного термометра 4, електронагрівника 5, панелі управління 6, гумової груші 7, триходового крана 8. Віскозиметр 2 затискується в держаку 9 штатива 10. Електронагрівник 5 і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електромішалка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3 монтуються на покришці 11. Панель управління має два тумблери. Лівий служить для включення електронагрівника, правий – для включення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електромішалки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3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2214554"/>
            <a:ext cx="5551611" cy="3071834"/>
          </a:xfrm>
          <a:prstGeom prst="rect">
            <a:avLst/>
          </a:prstGeom>
          <a:noFill/>
        </p:spPr>
      </p:pic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214282" y="5226784"/>
            <a:ext cx="857256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1 - водяна баня; 2 - віскозиметр типу </a:t>
            </a:r>
            <a:r>
              <a:rPr kumimoji="0" lang="uk-UA" sz="16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Пінкевича</a:t>
            </a:r>
            <a:r>
              <a:rPr kumimoji="0" lang="uk-UA" sz="16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3 - </a:t>
            </a:r>
            <a:r>
              <a:rPr kumimoji="0" lang="uk-UA" sz="1600" b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електромішалка</a:t>
            </a:r>
            <a:r>
              <a:rPr kumimoji="0" lang="uk-UA" sz="16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r>
              <a:rPr kumimoji="0" lang="en-US" sz="16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uk-UA" sz="16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4 - електроконтактний термометр; 5 - електронагрівник; 6 - панель управління; 7 - гумова груша; 8 - триходовий кран; 9 - держак; 10 - штатив; 11 - покришка.</a:t>
            </a:r>
            <a:endParaRPr kumimoji="0" lang="uk-UA" sz="16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Рисунок  – Прилад для вимірювання кінематичної в’язкості стабільного конденсату</a:t>
            </a:r>
            <a:r>
              <a:rPr kumimoji="0" lang="uk-UA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1"/>
          <p:cNvSpPr>
            <a:spLocks noChangeArrowheads="1"/>
          </p:cNvSpPr>
          <p:nvPr/>
        </p:nvSpPr>
        <p:spPr bwMode="auto">
          <a:xfrm>
            <a:off x="142844" y="142852"/>
            <a:ext cx="8572560" cy="6001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Порядок виконання роботи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Перед початком досліду віскозиметр ретельно промивають послідовно бензином, етиловим спиртом і просушують продуванням чистим підігрітим повітрям або в сушильній шафі.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набирання проби конденсату на відвідну трубку В одягають гумову трубку з грушею. Потім, затиснувши пальцем коліно Б, перевертають віскозиметр і опускають коліно А в посудину з конденсатом. За допомогою гумової груші засмоктують конденсат у віскозиметр до мітки М</a:t>
            </a:r>
            <a:r>
              <a:rPr kumimoji="0" lang="uk-UA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При цьому необхідно слідкувати, щоб у капілярі і в розширеннях Д не утворились бульбашки повітря, розриви і плівки.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той момент, коли рівень конденсату доходить до мітки М</a:t>
            </a:r>
            <a:r>
              <a:rPr kumimoji="0" lang="uk-UA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віскозиметр виймають із посудини з конденсатом і швидко ставлять у нормальне положення. Знімають резинову трубку з відвідної трубки. Витирають зовнішню сторону коліна А і одягають на нього гумову трубку з грушею.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проведення досліду підключають вилку приладу до розетки живлення, задають (за допомогою електроконтактного термометра) необхідне значення температури і включають в роботу електронагрівник і мішалку. Після встановлення необхідної температури знімають виміри. Для цього при відкритому триходовому крані </a:t>
            </a:r>
            <a:r>
              <a:rPr kumimoji="0" lang="uk-UA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запомповують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грушею конденсат в коліно А, приблизно до однієї третьої висоти верхнього розширення Д. Потім за допомогою триходового крана з’єднують коліно А віскозиметра з атмосферою. Під дією власної ваги конденсат починає перетікати із коліна А через капіляр в коліно Б. Точно в момент, коли рівень конденсату досягне мітки М</a:t>
            </a:r>
            <a:r>
              <a:rPr kumimoji="0" lang="uk-UA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включають секундомір і зупиняють його в той момент, коли рівень конденсату досягне мітки М</a:t>
            </a:r>
            <a:r>
              <a:rPr kumimoji="0" lang="uk-UA" sz="16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Час, який зафіксовано секундоміром, записують. Визначення часу витікання конденсату через капіляр повторюють кілька разів. 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Аналогічні виміри проводять при семи-восьми різних температурах.</a:t>
            </a:r>
            <a:endParaRPr kumimoji="0" lang="uk-UA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2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14290"/>
            <a:ext cx="8358246" cy="45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357166"/>
            <a:ext cx="5929354" cy="5929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7682</TotalTime>
  <Words>639</Words>
  <Application>Microsoft Office PowerPoint</Application>
  <PresentationFormat>Экран (4:3)</PresentationFormat>
  <Paragraphs>41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Company>if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Внутрішньотрубна корозія промислових трубопроводів при утворенні газових гідратів</dc:title>
  <dc:creator>kind</dc:creator>
  <cp:lastModifiedBy>андрій</cp:lastModifiedBy>
  <cp:revision>409</cp:revision>
  <dcterms:created xsi:type="dcterms:W3CDTF">2015-04-23T07:14:17Z</dcterms:created>
  <dcterms:modified xsi:type="dcterms:W3CDTF">2024-03-19T08:57:45Z</dcterms:modified>
</cp:coreProperties>
</file>