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7" r:id="rId14"/>
    <p:sldId id="269" r:id="rId15"/>
    <p:sldId id="270" r:id="rId16"/>
    <p:sldId id="275" r:id="rId17"/>
    <p:sldId id="273" r:id="rId18"/>
    <p:sldId id="274" r:id="rId19"/>
    <p:sldId id="271" r:id="rId20"/>
    <p:sldId id="282" r:id="rId21"/>
    <p:sldId id="268" r:id="rId22"/>
    <p:sldId id="277" r:id="rId23"/>
    <p:sldId id="276" r:id="rId24"/>
    <p:sldId id="278" r:id="rId25"/>
    <p:sldId id="281" r:id="rId26"/>
    <p:sldId id="279" r:id="rId27"/>
    <p:sldId id="280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32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26.09.2025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26.09.2025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26.09.2025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26.09.2025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26.09.2025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26.09.2025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26.09.2025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26.09.2025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26.09.2025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26.09.2025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42D9E6-EAB6-4884-BA80-836E85E12C0F}" type="datetimeFigureOut">
              <a:rPr lang="uk-UA" smtClean="0"/>
              <a:pPr/>
              <a:t>26.09.2025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42D9E6-EAB6-4884-BA80-836E85E12C0F}" type="datetimeFigureOut">
              <a:rPr lang="uk-UA" smtClean="0"/>
              <a:pPr/>
              <a:t>26.09.2025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7B0AC3C-BF9D-477E-8038-AA254508E474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077472" cy="3707904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Методи підвищення продуктивності нафтових свердловин</a:t>
            </a:r>
            <a:endParaRPr lang="uk-UA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/>
          <a:lstStyle/>
          <a:p>
            <a:r>
              <a:rPr lang="uk-UA" dirty="0" smtClean="0"/>
              <a:t>ГЛИНОКИСЛОТНІ РОЗЧИНИ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7776864" cy="381642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Для </a:t>
            </a:r>
            <a:r>
              <a:rPr lang="uk-UA" dirty="0">
                <a:solidFill>
                  <a:schemeClr val="tx1"/>
                </a:solidFill>
              </a:rPr>
              <a:t>зручності транспортування і зберігання, а також для безпеки робіт на промислах плавикову кислоту можна отримувати із суміші фтористих солей (біфторид-фторид амонію NH</a:t>
            </a:r>
            <a:r>
              <a:rPr lang="uk-UA" baseline="-25000" dirty="0">
                <a:solidFill>
                  <a:schemeClr val="tx1"/>
                </a:solidFill>
              </a:rPr>
              <a:t>4</a:t>
            </a:r>
            <a:r>
              <a:rPr lang="uk-UA" dirty="0">
                <a:solidFill>
                  <a:schemeClr val="tx1"/>
                </a:solidFill>
              </a:rPr>
              <a:t>F·HF+NH</a:t>
            </a:r>
            <a:r>
              <a:rPr lang="uk-UA" baseline="-25000" dirty="0">
                <a:solidFill>
                  <a:schemeClr val="tx1"/>
                </a:solidFill>
              </a:rPr>
              <a:t>4</a:t>
            </a:r>
            <a:r>
              <a:rPr lang="uk-UA" dirty="0">
                <a:solidFill>
                  <a:schemeClr val="tx1"/>
                </a:solidFill>
              </a:rPr>
              <a:t>F і біфторид амонію NH</a:t>
            </a:r>
            <a:r>
              <a:rPr lang="uk-UA" baseline="-25000" dirty="0">
                <a:solidFill>
                  <a:schemeClr val="tx1"/>
                </a:solidFill>
              </a:rPr>
              <a:t>4</a:t>
            </a:r>
            <a:r>
              <a:rPr lang="uk-UA" dirty="0">
                <a:solidFill>
                  <a:schemeClr val="tx1"/>
                </a:solidFill>
              </a:rPr>
              <a:t>F). 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Для </a:t>
            </a:r>
            <a:r>
              <a:rPr lang="uk-UA" dirty="0">
                <a:solidFill>
                  <a:schemeClr val="tx1"/>
                </a:solidFill>
              </a:rPr>
              <a:t>приготування глинокислоти з вмістом 12% соляної HCl і 3% плавикової кислоти HF беруть 16% соляну кислоту HCl і 5% біфторид-фторид амонію від об’єму розчину. При цьому в результаті взаємодії HCl з біфторид-фторидом амонію утворюється плавикова кислота HF.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772400" cy="864096"/>
          </a:xfrm>
        </p:spPr>
        <p:txBody>
          <a:bodyPr>
            <a:noAutofit/>
          </a:bodyPr>
          <a:lstStyle/>
          <a:p>
            <a:r>
              <a:rPr lang="uk-UA" sz="3200" i="1" dirty="0"/>
              <a:t>А</a:t>
            </a:r>
            <a:r>
              <a:rPr lang="uk-UA" sz="3200" i="1" dirty="0" smtClean="0"/>
              <a:t>зотосолянокислотне і  пінокислотне оброблення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8064896" cy="439248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   Для </a:t>
            </a:r>
            <a:r>
              <a:rPr lang="uk-UA" dirty="0">
                <a:solidFill>
                  <a:schemeClr val="tx1"/>
                </a:solidFill>
              </a:rPr>
              <a:t>пористих малопроникних колекторів і в разі забруднення привибійної зони мінеральною суспензією краще застосовувати кислотні розчини з підвищеною фільтрувальністю (проникною здатністю), до яких відносять кислотний розчин, що оброблений гідрофілізуючими ПАР для нагнітальних свердловин, газовані кислоти (з переважним вмістом рідкої фази) і кислотні аерозолі (з переважним вмістом газової фази). </a:t>
            </a:r>
            <a:r>
              <a:rPr lang="uk-UA" dirty="0" smtClean="0">
                <a:solidFill>
                  <a:schemeClr val="tx1"/>
                </a:solidFill>
              </a:rPr>
              <a:t>    Як </a:t>
            </a:r>
            <a:r>
              <a:rPr lang="uk-UA" dirty="0">
                <a:solidFill>
                  <a:schemeClr val="tx1"/>
                </a:solidFill>
              </a:rPr>
              <a:t>газову фазу використовують азот (</a:t>
            </a:r>
            <a:r>
              <a:rPr lang="uk-UA" i="1" dirty="0">
                <a:solidFill>
                  <a:schemeClr val="tx1"/>
                </a:solidFill>
              </a:rPr>
              <a:t>азотосолянокислотне оброблення</a:t>
            </a:r>
            <a:r>
              <a:rPr lang="uk-UA" dirty="0">
                <a:solidFill>
                  <a:schemeClr val="tx1"/>
                </a:solidFill>
              </a:rPr>
              <a:t>), який зумовлює зниження корозійної активності і вибухонебезпечності, вуглекислий газ (підвищується розчинна здатність суміші), повітря, вуглеводневий газ. </a:t>
            </a:r>
            <a:endParaRPr lang="uk-UA" dirty="0" smtClean="0">
              <a:solidFill>
                <a:schemeClr val="tx1"/>
              </a:solidFill>
            </a:endParaRPr>
          </a:p>
          <a:p>
            <a:pPr algn="just"/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         Оброблення </a:t>
            </a:r>
            <a:r>
              <a:rPr lang="uk-UA" dirty="0">
                <a:solidFill>
                  <a:schemeClr val="tx1"/>
                </a:solidFill>
              </a:rPr>
              <a:t>з використанням газу називають </a:t>
            </a:r>
            <a:r>
              <a:rPr lang="uk-UA" i="1" dirty="0">
                <a:solidFill>
                  <a:schemeClr val="tx1"/>
                </a:solidFill>
              </a:rPr>
              <a:t>газокислотними</a:t>
            </a:r>
            <a:r>
              <a:rPr lang="uk-UA" dirty="0">
                <a:solidFill>
                  <a:schemeClr val="tx1"/>
                </a:solidFill>
              </a:rPr>
              <a:t>, а піни – </a:t>
            </a:r>
            <a:r>
              <a:rPr lang="uk-UA" i="1" dirty="0">
                <a:solidFill>
                  <a:schemeClr val="tx1"/>
                </a:solidFill>
              </a:rPr>
              <a:t>пінокислотними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92888" cy="1008112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sz="3100" i="1" dirty="0"/>
              <a:t>Т</a:t>
            </a:r>
            <a:r>
              <a:rPr lang="uk-UA" sz="3100" i="1" dirty="0" smtClean="0"/>
              <a:t>ехнології </a:t>
            </a:r>
            <a:r>
              <a:rPr lang="uk-UA" sz="3100" i="1" dirty="0"/>
              <a:t>з утворення кислотних розчинів у свердловині або в пласті</a:t>
            </a:r>
            <a:r>
              <a:rPr lang="uk-UA" sz="3100" dirty="0"/>
              <a:t>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632848" cy="4824536"/>
          </a:xfrm>
        </p:spPr>
        <p:txBody>
          <a:bodyPr>
            <a:normAutofit fontScale="92500" lnSpcReduction="20000"/>
          </a:bodyPr>
          <a:lstStyle/>
          <a:p>
            <a:pPr algn="just" hangingPunct="0"/>
            <a:r>
              <a:rPr lang="uk-UA" sz="3000" dirty="0" smtClean="0">
                <a:solidFill>
                  <a:schemeClr val="tx1"/>
                </a:solidFill>
              </a:rPr>
              <a:t>      Технологія </a:t>
            </a:r>
            <a:r>
              <a:rPr lang="uk-UA" sz="3000" dirty="0">
                <a:solidFill>
                  <a:schemeClr val="tx1"/>
                </a:solidFill>
              </a:rPr>
              <a:t>базується на реакції розчину формальдегіду HCHO (формаліну) з солями амонію (хлористим амонієм NH</a:t>
            </a:r>
            <a:r>
              <a:rPr lang="uk-UA" sz="3000" baseline="-25000" dirty="0">
                <a:solidFill>
                  <a:schemeClr val="tx1"/>
                </a:solidFill>
              </a:rPr>
              <a:t>4</a:t>
            </a:r>
            <a:r>
              <a:rPr lang="uk-UA" sz="3000" dirty="0">
                <a:solidFill>
                  <a:schemeClr val="tx1"/>
                </a:solidFill>
              </a:rPr>
              <a:t>Cl або аміачною селітрою NH</a:t>
            </a:r>
            <a:r>
              <a:rPr lang="uk-UA" sz="3000" baseline="-25000" dirty="0">
                <a:solidFill>
                  <a:schemeClr val="tx1"/>
                </a:solidFill>
              </a:rPr>
              <a:t>4</a:t>
            </a:r>
            <a:r>
              <a:rPr lang="uk-UA" sz="3000" dirty="0">
                <a:solidFill>
                  <a:schemeClr val="tx1"/>
                </a:solidFill>
              </a:rPr>
              <a:t>NO</a:t>
            </a:r>
            <a:r>
              <a:rPr lang="uk-UA" sz="3000" baseline="-25000" dirty="0">
                <a:solidFill>
                  <a:schemeClr val="tx1"/>
                </a:solidFill>
              </a:rPr>
              <a:t>3</a:t>
            </a:r>
            <a:r>
              <a:rPr lang="uk-UA" sz="3000" dirty="0">
                <a:solidFill>
                  <a:schemeClr val="tx1"/>
                </a:solidFill>
              </a:rPr>
              <a:t>):</a:t>
            </a:r>
          </a:p>
          <a:p>
            <a:pPr algn="just" hangingPunct="0"/>
            <a:r>
              <a:rPr lang="hr-HR" sz="3000" dirty="0">
                <a:solidFill>
                  <a:schemeClr val="tx1"/>
                </a:solidFill>
              </a:rPr>
              <a:t>	 	</a:t>
            </a:r>
            <a:r>
              <a:rPr lang="uk-UA" sz="3000" dirty="0" smtClean="0">
                <a:solidFill>
                  <a:schemeClr val="tx1"/>
                </a:solidFill>
              </a:rPr>
              <a:t>                                                     </a:t>
            </a:r>
            <a:endParaRPr lang="uk-UA" sz="3000" dirty="0">
              <a:solidFill>
                <a:schemeClr val="tx1"/>
              </a:solidFill>
            </a:endParaRPr>
          </a:p>
          <a:p>
            <a:pPr algn="just" hangingPunct="0"/>
            <a:r>
              <a:rPr lang="hr-HR" sz="3000" dirty="0">
                <a:solidFill>
                  <a:schemeClr val="tx1"/>
                </a:solidFill>
              </a:rPr>
              <a:t>	 	</a:t>
            </a:r>
            <a:endParaRPr lang="uk-UA" sz="3000" dirty="0">
              <a:solidFill>
                <a:schemeClr val="tx1"/>
              </a:solidFill>
            </a:endParaRPr>
          </a:p>
          <a:p>
            <a:pPr algn="just" hangingPunct="0"/>
            <a:r>
              <a:rPr lang="uk-UA" sz="3000" dirty="0" smtClean="0">
                <a:solidFill>
                  <a:schemeClr val="tx1"/>
                </a:solidFill>
              </a:rPr>
              <a:t>       </a:t>
            </a:r>
          </a:p>
          <a:p>
            <a:pPr algn="just" hangingPunct="0"/>
            <a:r>
              <a:rPr lang="uk-UA" sz="3000" dirty="0" smtClean="0">
                <a:solidFill>
                  <a:schemeClr val="tx1"/>
                </a:solidFill>
              </a:rPr>
              <a:t>     Соляна </a:t>
            </a:r>
            <a:r>
              <a:rPr lang="uk-UA" sz="3000" dirty="0">
                <a:solidFill>
                  <a:schemeClr val="tx1"/>
                </a:solidFill>
              </a:rPr>
              <a:t>(HCl) і азотна (HNO</a:t>
            </a:r>
            <a:r>
              <a:rPr lang="uk-UA" sz="3000" baseline="-25000" dirty="0">
                <a:solidFill>
                  <a:schemeClr val="tx1"/>
                </a:solidFill>
              </a:rPr>
              <a:t>3</a:t>
            </a:r>
            <a:r>
              <a:rPr lang="uk-UA" sz="3000" dirty="0">
                <a:solidFill>
                  <a:schemeClr val="tx1"/>
                </a:solidFill>
              </a:rPr>
              <a:t>) кислоти, які утворилися, взаємодіють з карбонатами, а уротропін С</a:t>
            </a:r>
            <a:r>
              <a:rPr lang="uk-UA" sz="3000" baseline="-25000" dirty="0">
                <a:solidFill>
                  <a:schemeClr val="tx1"/>
                </a:solidFill>
              </a:rPr>
              <a:t>6</a:t>
            </a:r>
            <a:r>
              <a:rPr lang="uk-UA" sz="3000" dirty="0">
                <a:solidFill>
                  <a:schemeClr val="tx1"/>
                </a:solidFill>
              </a:rPr>
              <a:t>Н</a:t>
            </a:r>
            <a:r>
              <a:rPr lang="uk-UA" sz="3000" baseline="-25000" dirty="0">
                <a:solidFill>
                  <a:schemeClr val="tx1"/>
                </a:solidFill>
              </a:rPr>
              <a:t>12</a:t>
            </a:r>
            <a:r>
              <a:rPr lang="uk-UA" sz="3000" dirty="0">
                <a:solidFill>
                  <a:schemeClr val="tx1"/>
                </a:solidFill>
              </a:rPr>
              <a:t>N</a:t>
            </a:r>
            <a:r>
              <a:rPr lang="uk-UA" sz="3000" baseline="-25000" dirty="0">
                <a:solidFill>
                  <a:schemeClr val="tx1"/>
                </a:solidFill>
              </a:rPr>
              <a:t>4</a:t>
            </a:r>
            <a:r>
              <a:rPr lang="uk-UA" sz="3000" dirty="0">
                <a:solidFill>
                  <a:schemeClr val="tx1"/>
                </a:solidFill>
              </a:rPr>
              <a:t> призводить до зменшення швидкості взаємодії.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971600" y="3501008"/>
          <a:ext cx="613175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3" imgW="3467100" imgH="241300" progId="Equation.DSMT4">
                  <p:embed/>
                </p:oleObj>
              </mc:Choice>
              <mc:Fallback>
                <p:oleObj name="Equation" r:id="rId3" imgW="3467100" imgH="2413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501008"/>
                        <a:ext cx="6131758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971600" y="4005064"/>
          <a:ext cx="7272809" cy="465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5" imgW="3810000" imgH="241300" progId="Equation.DSMT4">
                  <p:embed/>
                </p:oleObj>
              </mc:Choice>
              <mc:Fallback>
                <p:oleObj name="Equation" r:id="rId5" imgW="3810000" imgH="241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005064"/>
                        <a:ext cx="7272809" cy="465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080121"/>
          </a:xfrm>
        </p:spPr>
        <p:txBody>
          <a:bodyPr>
            <a:normAutofit/>
          </a:bodyPr>
          <a:lstStyle/>
          <a:p>
            <a:r>
              <a:rPr lang="uk-UA" sz="3200" i="1" dirty="0" smtClean="0"/>
              <a:t>Термохімічні оброблення</a:t>
            </a:r>
            <a:r>
              <a:rPr lang="uk-UA" sz="3200" dirty="0" smtClean="0"/>
              <a:t> </a:t>
            </a:r>
            <a:r>
              <a:rPr lang="uk-UA" sz="3200" dirty="0"/>
              <a:t>(ТХО)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136904" cy="4464496"/>
          </a:xfrm>
        </p:spPr>
        <p:txBody>
          <a:bodyPr>
            <a:normAutofit/>
          </a:bodyPr>
          <a:lstStyle/>
          <a:p>
            <a:pPr algn="just" hangingPunct="0"/>
            <a:r>
              <a:rPr lang="uk-UA" dirty="0" smtClean="0">
                <a:solidFill>
                  <a:schemeClr val="tx1"/>
                </a:solidFill>
              </a:rPr>
              <a:t>       Це процес </a:t>
            </a:r>
            <a:r>
              <a:rPr lang="uk-UA" dirty="0">
                <a:solidFill>
                  <a:schemeClr val="tx1"/>
                </a:solidFill>
              </a:rPr>
              <a:t>діяння на породи привибійної зони пласта гарячою соляною кислотою. При цьому кислотний розчин нагрівається на глибині за рахунок екзотермічної реакції між нагнітальним розчином кислоти і реагентним матеріалом (звичайно магнієм).</a:t>
            </a:r>
          </a:p>
          <a:p>
            <a:pPr algn="just" hangingPunct="0"/>
            <a:r>
              <a:rPr lang="uk-UA" dirty="0" smtClean="0">
                <a:solidFill>
                  <a:schemeClr val="tx1"/>
                </a:solidFill>
              </a:rPr>
              <a:t>        Якщо </a:t>
            </a:r>
            <a:r>
              <a:rPr lang="uk-UA" dirty="0">
                <a:solidFill>
                  <a:schemeClr val="tx1"/>
                </a:solidFill>
              </a:rPr>
              <a:t>термохімічне оброблення супроводжується кислотним обробленням, то таке комбіноване оброблення називають </a:t>
            </a:r>
            <a:r>
              <a:rPr lang="uk-UA" i="1" dirty="0">
                <a:solidFill>
                  <a:schemeClr val="tx1"/>
                </a:solidFill>
              </a:rPr>
              <a:t>термокислотним</a:t>
            </a:r>
            <a:r>
              <a:rPr lang="uk-UA" dirty="0">
                <a:solidFill>
                  <a:schemeClr val="tx1"/>
                </a:solidFill>
              </a:rPr>
              <a:t> (ТКО).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Термохімічне оброблення базується на реакції: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539552" y="4869160"/>
          <a:ext cx="831692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3" imgW="4025900" imgH="241300" progId="Equation.DSMT4">
                  <p:embed/>
                </p:oleObj>
              </mc:Choice>
              <mc:Fallback>
                <p:oleObj name="Equation" r:id="rId3" imgW="4025900" imgH="2413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869160"/>
                        <a:ext cx="8316924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920880" cy="864096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/>
              <a:t>Технологічна схема внутрішньосвердловинної термохімічної обробки</a:t>
            </a: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8748464" cy="936104"/>
          </a:xfrm>
        </p:spPr>
        <p:txBody>
          <a:bodyPr>
            <a:noAutofit/>
          </a:bodyPr>
          <a:lstStyle/>
          <a:p>
            <a:pPr algn="just"/>
            <a:r>
              <a:rPr lang="uk-UA" sz="1400" dirty="0" smtClean="0">
                <a:solidFill>
                  <a:schemeClr val="tx1"/>
                </a:solidFill>
              </a:rPr>
              <a:t>1 – продуктивний пласт; 2 – гранула магнію; 3 – обсадна колона; 4 – насосно-компресорні труби; 5 – гирлове обладнання; 6 – манометр; 7 – зворотний клапан; 8 – насосні кислотні агрегати; 9 – ємність для промивальної і протискуючої рідини; 10 – ємність для кислотного розчину; 11 – насосні агрегати для підпору; 12 – насосні агрегати; 13 – ємність для рідини-магнійносія і протискуючої рідини; 14 ‑ піскозмішувач </a:t>
            </a:r>
          </a:p>
          <a:p>
            <a:pPr algn="just"/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1115616" y="1484784"/>
          <a:ext cx="5544616" cy="382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r:id="rId3" imgW="5153025" imgH="3552825" progId="">
                  <p:embed/>
                </p:oleObj>
              </mc:Choice>
              <mc:Fallback>
                <p:oleObj r:id="rId3" imgW="5153025" imgH="355282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84784"/>
                        <a:ext cx="5544616" cy="382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-171400"/>
            <a:ext cx="7772400" cy="1440161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Технологічна схема внутрішньопластової термохімічної обробки</a:t>
            </a: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568952" cy="14401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1 – продуктивний пласт; 2 – тріщина; 3 – обсадна колона; 4 – на­сосно-компресорні труби; 5 – арматура гирла; 6 – манометр; 7 – за­сувки; 8 – блок маніфольдів; 9 – насосні агрегати; 10 – піско­змішувач; 11 – ємність для буферної рідини; 12 – насосні агрегати для підпору; 13 – ємність для рідини розриву і піскомагнійносія; 14 – ємність для солянокислотного розчину; 15 – кислотний насосний агрегат; 16 – пакер; 17 – якір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331639" y="1484552"/>
          <a:ext cx="6984777" cy="3497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r:id="rId3" imgW="6229350" imgH="3114675" progId="">
                  <p:embed/>
                </p:oleObj>
              </mc:Choice>
              <mc:Fallback>
                <p:oleObj r:id="rId3" imgW="6229350" imgH="311467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39" y="1484552"/>
                        <a:ext cx="6984777" cy="3497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176464" cy="1143000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Гідропіскоструминна перфорація</a:t>
            </a:r>
            <a:endParaRPr lang="uk-UA" sz="3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571295" cy="677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6638" y="976313"/>
            <a:ext cx="19907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060848"/>
            <a:ext cx="363589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Техсхема проведення ГПП</a:t>
            </a:r>
            <a:endParaRPr lang="uk-UA" dirty="0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254233" y="1196752"/>
          <a:ext cx="8517190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r:id="rId3" imgW="5324475" imgH="3286125" progId="">
                  <p:embed/>
                </p:oleObj>
              </mc:Choice>
              <mc:Fallback>
                <p:oleObj r:id="rId3" imgW="5324475" imgH="328612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233" y="1196752"/>
                        <a:ext cx="8517190" cy="52565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264696" cy="1051560"/>
          </a:xfrm>
        </p:spPr>
        <p:txBody>
          <a:bodyPr/>
          <a:lstStyle/>
          <a:p>
            <a:r>
              <a:rPr lang="uk-UA" dirty="0" smtClean="0"/>
              <a:t>Проведення ГПП</a:t>
            </a:r>
            <a:endParaRPr lang="uk-UA" dirty="0"/>
          </a:p>
        </p:txBody>
      </p:sp>
      <p:sp>
        <p:nvSpPr>
          <p:cNvPr id="39938" name="AutoShape 2" descr="Гидропескоструйная перфорация | YUG-NEFTEGAZ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940" name="AutoShape 4" descr="Гидропескоструйная перфорация | YUG-NEFTEGAZ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942" name="AutoShape 6" descr="Гидропескоструйная перфорация | YUG-NEFTEGAZ PRIVATE LIMI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1715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476672"/>
          </a:xfrm>
        </p:spPr>
        <p:txBody>
          <a:bodyPr>
            <a:noAutofit/>
          </a:bodyPr>
          <a:lstStyle/>
          <a:p>
            <a:r>
              <a:rPr lang="uk-UA" sz="2400" dirty="0" smtClean="0"/>
              <a:t>Технологічна схема створення керованих циклічних депресій на пласт</a:t>
            </a:r>
            <a:endParaRPr lang="uk-UA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5465440"/>
            <a:ext cx="8352928" cy="13925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1 – ємність для робочої рідини; 2 – засувка; 3 – насосні агрегати; 4 – фільтр; 5 – продук­тивний пласт; 6 – пакер; 7 – устатковання для обробки свердловин УОС-1; 8 – куля діаметром 25,4 мм; 9 – клапан приймальний (опресувальний); 10 – обсадна колона; 11 – клапан циркуляційний; 12 – насосно-компресорні труби; 13 – нагнітальна лінія; 14 – ко­лонна головка; 15 – хрестовина фонтанної арматури; 16 – швидко­змінне з’єднання; 17 – манометр; 18 – штуцер; 19 – сепаратор; 20 ‑ витратомір; 21 – факельна лінія; 22 – амбар; 23 – приймальна ємність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1259632" y="980728"/>
          <a:ext cx="6346963" cy="4380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r:id="rId3" imgW="5133975" imgH="3543300" progId="">
                  <p:embed/>
                </p:oleObj>
              </mc:Choice>
              <mc:Fallback>
                <p:oleObj r:id="rId3" imgW="5133975" imgH="354330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980728"/>
                        <a:ext cx="6346963" cy="43804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648072"/>
          </a:xfrm>
        </p:spPr>
        <p:txBody>
          <a:bodyPr/>
          <a:lstStyle/>
          <a:p>
            <a:pPr algn="ctr"/>
            <a:r>
              <a:rPr lang="uk-UA" dirty="0" smtClean="0"/>
              <a:t>Скін-ефект</a:t>
            </a:r>
            <a:endParaRPr lang="uk-UA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3491880" y="2060848"/>
          <a:ext cx="298517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3" imgW="1320227" imgH="545863" progId="Equation.DSMT4">
                  <p:embed/>
                </p:oleObj>
              </mc:Choice>
              <mc:Fallback>
                <p:oleObj name="Equation" r:id="rId3" imgW="1320227" imgH="545863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060848"/>
                        <a:ext cx="2985174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771800" y="4005064"/>
          <a:ext cx="4088667" cy="13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5" imgW="1612900" imgH="508000" progId="Equation.DSMT4">
                  <p:embed/>
                </p:oleObj>
              </mc:Choice>
              <mc:Fallback>
                <p:oleObj name="Equation" r:id="rId5" imgW="1612900" imgH="508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005064"/>
                        <a:ext cx="4088667" cy="13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3928" y="332656"/>
            <a:ext cx="4834880" cy="1143000"/>
          </a:xfrm>
        </p:spPr>
        <p:txBody>
          <a:bodyPr>
            <a:noAutofit/>
          </a:bodyPr>
          <a:lstStyle/>
          <a:p>
            <a:r>
              <a:rPr lang="uk-UA" sz="2400" dirty="0" smtClean="0"/>
              <a:t>Освоєння і дослідження свердловин  виснажених родовищ</a:t>
            </a:r>
            <a:endParaRPr lang="uk-UA" sz="2400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7665"/>
            <a:ext cx="3347864" cy="645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2353940" cy="493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692696"/>
          </a:xfrm>
        </p:spPr>
        <p:txBody>
          <a:bodyPr>
            <a:noAutofit/>
          </a:bodyPr>
          <a:lstStyle/>
          <a:p>
            <a:r>
              <a:rPr lang="uk-UA" sz="2800" dirty="0" smtClean="0"/>
              <a:t>Технологічна схема гідравлічного розриву пласта</a:t>
            </a:r>
            <a:endParaRPr lang="uk-UA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9024" y="5633864"/>
            <a:ext cx="8533456" cy="1224136"/>
          </a:xfrm>
        </p:spPr>
        <p:txBody>
          <a:bodyPr>
            <a:normAutofit/>
          </a:bodyPr>
          <a:lstStyle/>
          <a:p>
            <a:pPr algn="just"/>
            <a:r>
              <a:rPr lang="uk-UA" sz="1400" dirty="0" smtClean="0">
                <a:solidFill>
                  <a:schemeClr val="tx1"/>
                </a:solidFill>
              </a:rPr>
              <a:t>1 – тріщина розриву; 2 – продуктивний пласт; 3 – пакер; 4 – якір; 5 – обсадна колона; 6 – насосно-компресорні труби; 7 – арматура гирла; 8 – манометр; 9 – блок маніфольдів; 10 – станція контролю і керування процесом; 11 – насосні агрегати; 12 – піскозмішувачі; 13 – ємності з технологічними рідинами; 14 – насосні агрегати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2411760" y="1278684"/>
          <a:ext cx="5774790" cy="4238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r:id="rId3" imgW="6010275" imgH="4410075" progId="">
                  <p:embed/>
                </p:oleObj>
              </mc:Choice>
              <mc:Fallback>
                <p:oleObj r:id="rId3" imgW="6010275" imgH="441007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278684"/>
                        <a:ext cx="5774790" cy="42385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Водоснабжение. Водоотведение. Теплоснабжение. - Гидроразрыв пласта может  привести к загрязнению подземных источников в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659" y="692696"/>
            <a:ext cx="793446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dirty="0" smtClean="0"/>
              <a:t>Частина обладнання для ГРП</a:t>
            </a:r>
            <a:endParaRPr lang="uk-UA" dirty="0"/>
          </a:p>
        </p:txBody>
      </p:sp>
      <p:pic>
        <p:nvPicPr>
          <p:cNvPr id="53250" name="Picture 2" descr="https://upload.wikimedia.org/wikipedia/commons/thumb/9/90/Frac_job_in_process.JPG/800px-Frac_job_in_pro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alliburton – Manuel Chinchilla da Sil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678" y="908719"/>
            <a:ext cx="7797746" cy="5862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машина с оборудованием для ГР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772" y="1412776"/>
            <a:ext cx="828410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 descr="Моя работа | Пик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8372" name="Picture 4" descr="Моя работа | Пикаб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250"/>
            <a:ext cx="9001000" cy="675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Гидравлический разрыв пласта скважин (ГРП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6200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Напрямки збільшення продуктивності свердловини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1072" y="1484785"/>
            <a:ext cx="79573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    </a:t>
            </a:r>
            <a:r>
              <a:rPr lang="uk-UA" sz="2800" dirty="0" smtClean="0"/>
              <a:t>Продуктивну </a:t>
            </a:r>
            <a:r>
              <a:rPr lang="uk-UA" sz="2800" dirty="0"/>
              <a:t>характеристику свердловини можна </a:t>
            </a:r>
            <a:r>
              <a:rPr lang="uk-UA" sz="2800" dirty="0" smtClean="0"/>
              <a:t>покращити</a:t>
            </a:r>
          </a:p>
          <a:p>
            <a:r>
              <a:rPr lang="uk-UA" sz="2800" dirty="0" smtClean="0"/>
              <a:t>        а</a:t>
            </a:r>
            <a:r>
              <a:rPr lang="uk-UA" sz="2800" dirty="0"/>
              <a:t>) створенням додаткових або збільшених каналів перфорації, </a:t>
            </a:r>
            <a:r>
              <a:rPr lang="uk-UA" sz="2800" dirty="0" err="1"/>
              <a:t>мікротріщин</a:t>
            </a:r>
            <a:r>
              <a:rPr lang="uk-UA" sz="2800" dirty="0"/>
              <a:t> і </a:t>
            </a:r>
            <a:r>
              <a:rPr lang="uk-UA" sz="2800" dirty="0" err="1"/>
              <a:t>макротріщин</a:t>
            </a:r>
            <a:r>
              <a:rPr lang="uk-UA" sz="2800" dirty="0" smtClean="0"/>
              <a:t>;</a:t>
            </a:r>
          </a:p>
          <a:p>
            <a:r>
              <a:rPr lang="uk-UA" sz="2800" dirty="0" smtClean="0"/>
              <a:t>        б</a:t>
            </a:r>
            <a:r>
              <a:rPr lang="uk-UA" sz="2800" dirty="0"/>
              <a:t>) видаленням органічних і неорганічних речовин з природних порожнин </a:t>
            </a:r>
            <a:r>
              <a:rPr lang="uk-UA" sz="2800" dirty="0" smtClean="0"/>
              <a:t>пласта; </a:t>
            </a:r>
          </a:p>
          <a:p>
            <a:r>
              <a:rPr lang="uk-UA" sz="2800" dirty="0" smtClean="0"/>
              <a:t>         в) розширенням прохідного перерізу природних порожнин або, в крайньому випадку, розширенням стовбура свердловини. </a:t>
            </a:r>
            <a:endParaRPr lang="uk-UA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Основні методи підвищення продуктивності свердловин</a:t>
            </a:r>
            <a:endParaRPr lang="uk-UA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8064896" cy="3528392"/>
          </a:xfrm>
        </p:spPr>
        <p:txBody>
          <a:bodyPr>
            <a:noAutofit/>
          </a:bodyPr>
          <a:lstStyle/>
          <a:p>
            <a:pPr algn="just" hangingPunct="0"/>
            <a:r>
              <a:rPr lang="uk-UA" sz="2400" dirty="0">
                <a:solidFill>
                  <a:schemeClr val="tx1"/>
                </a:solidFill>
              </a:rPr>
              <a:t>а) хімічні – кислотні оброблення (</a:t>
            </a:r>
            <a:r>
              <a:rPr lang="uk-UA" sz="2400" dirty="0" err="1">
                <a:solidFill>
                  <a:schemeClr val="tx1"/>
                </a:solidFill>
              </a:rPr>
              <a:t>КО</a:t>
            </a:r>
            <a:r>
              <a:rPr lang="uk-UA" sz="2400" dirty="0">
                <a:solidFill>
                  <a:schemeClr val="tx1"/>
                </a:solidFill>
              </a:rPr>
              <a:t>);</a:t>
            </a:r>
          </a:p>
          <a:p>
            <a:pPr algn="just" hangingPunct="0"/>
            <a:r>
              <a:rPr lang="hr-HR" sz="2400" dirty="0">
                <a:solidFill>
                  <a:schemeClr val="tx1"/>
                </a:solidFill>
              </a:rPr>
              <a:t>б) фізичні – теплові оброблення, оброблення поверхнево-активними речовинами, вуглеводневими розчинниками;</a:t>
            </a:r>
            <a:endParaRPr lang="uk-UA" sz="2400" dirty="0">
              <a:solidFill>
                <a:schemeClr val="tx1"/>
              </a:solidFill>
            </a:endParaRPr>
          </a:p>
          <a:p>
            <a:pPr algn="just" hangingPunct="0"/>
            <a:r>
              <a:rPr lang="uk-UA" sz="2400" dirty="0">
                <a:solidFill>
                  <a:schemeClr val="tx1"/>
                </a:solidFill>
              </a:rPr>
              <a:t>в) механічні – гідравлічний розрив пласта (ГРП), гідропіскоструминна (ГПП) і додаткова кумулятивна перфорація, </a:t>
            </a:r>
            <a:r>
              <a:rPr lang="uk-UA" sz="2400" dirty="0" err="1" smtClean="0">
                <a:solidFill>
                  <a:schemeClr val="tx1"/>
                </a:solidFill>
              </a:rPr>
              <a:t>віброоброблення</a:t>
            </a:r>
            <a:r>
              <a:rPr lang="uk-UA" sz="2400" dirty="0" smtClean="0">
                <a:solidFill>
                  <a:schemeClr val="tx1"/>
                </a:solidFill>
              </a:rPr>
              <a:t>, створення депресій на пласт;</a:t>
            </a:r>
            <a:endParaRPr lang="uk-UA" sz="2400" dirty="0">
              <a:solidFill>
                <a:schemeClr val="tx1"/>
              </a:solidFill>
            </a:endParaRPr>
          </a:p>
          <a:p>
            <a:pPr algn="just" hangingPunct="0"/>
            <a:r>
              <a:rPr lang="uk-UA" sz="2400" dirty="0">
                <a:solidFill>
                  <a:schemeClr val="tx1"/>
                </a:solidFill>
              </a:rPr>
              <a:t>г) комплексні – термохімічні оброблення, гідрокислотний розрив пласта, термогазохімічне діяння і т.д.</a:t>
            </a:r>
          </a:p>
          <a:p>
            <a:pPr algn="just"/>
            <a:endParaRPr lang="uk-UA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Теплові методи підвищення продуктивності свердловин</a:t>
            </a:r>
            <a:endParaRPr lang="uk-UA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2465512"/>
            <a:ext cx="7416824" cy="4392488"/>
          </a:xfrm>
        </p:spPr>
        <p:txBody>
          <a:bodyPr>
            <a:normAutofit/>
          </a:bodyPr>
          <a:lstStyle/>
          <a:p>
            <a:pPr algn="just" hangingPunct="0"/>
            <a:r>
              <a:rPr lang="uk-UA" dirty="0">
                <a:solidFill>
                  <a:schemeClr val="tx1"/>
                </a:solidFill>
              </a:rPr>
              <a:t>Теплоту можна внести в пласт двома способами: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а) теплопередачею в пласт через скелет породи і рідину, яка його насичує, від джерела теплоти (електронагрівача), розміщеного у свердловині (способом кондуктивного прогрівання стаціонарно або періодично);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б) конвективним тепломасоперенесенням за рахунок нагнітання у свердловину і в пласт теплоносіїв (насиченої або перегрітої водяної пари, гарячої води, нафти і т. ін.).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772400" cy="1470025"/>
          </a:xfrm>
        </p:spPr>
        <p:txBody>
          <a:bodyPr/>
          <a:lstStyle/>
          <a:p>
            <a:r>
              <a:rPr lang="uk-UA" i="1" dirty="0"/>
              <a:t>Солянокислотне оброблення</a:t>
            </a:r>
            <a:r>
              <a:rPr lang="uk-UA" dirty="0"/>
              <a:t> (СКО)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208912" cy="201622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  СКО </a:t>
            </a:r>
            <a:r>
              <a:rPr lang="uk-UA" dirty="0">
                <a:solidFill>
                  <a:schemeClr val="tx1"/>
                </a:solidFill>
              </a:rPr>
              <a:t>призначено для оброблення карбонатних колекторів і пісковиків з карбонатним цементом, для очищення привибійної зони від забруднення в нагнітальних свердловинах, для розчинення відкладів солей і очищення від глини, цементу і т. ін.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Різновиди кислотних оброблень 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352928" cy="4536504"/>
          </a:xfrm>
        </p:spPr>
        <p:txBody>
          <a:bodyPr>
            <a:normAutofit fontScale="92500" lnSpcReduction="20000"/>
          </a:bodyPr>
          <a:lstStyle/>
          <a:p>
            <a:pPr algn="just" hangingPunct="0"/>
            <a:r>
              <a:rPr lang="uk-UA" dirty="0" smtClean="0">
                <a:solidFill>
                  <a:schemeClr val="tx1"/>
                </a:solidFill>
              </a:rPr>
              <a:t>           За </a:t>
            </a:r>
            <a:r>
              <a:rPr lang="uk-UA" dirty="0">
                <a:solidFill>
                  <a:schemeClr val="tx1"/>
                </a:solidFill>
              </a:rPr>
              <a:t>технологією здійснення розрізняють такі </a:t>
            </a:r>
            <a:r>
              <a:rPr lang="uk-UA" i="1" dirty="0">
                <a:solidFill>
                  <a:schemeClr val="tx1"/>
                </a:solidFill>
              </a:rPr>
              <a:t>різновиди солянокислотних оброблень</a:t>
            </a:r>
            <a:r>
              <a:rPr lang="uk-UA" dirty="0">
                <a:solidFill>
                  <a:schemeClr val="tx1"/>
                </a:solidFill>
              </a:rPr>
              <a:t>: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а) кислотні ванни (без нагнітання кислоти в пласт з метою очищення тільки стовбура свердловини);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б) звичайні (прості) СКО (з нагнітанням кислоти в пласт);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в) СКО під тиском (з інтенсивним нагнітанням кислоти в пласт, звичайно, з використанням пакера);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г) поінтервальні (ступінчасті) оброблення (з регулюванням місця входу кислоти в пласт); 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ґ) серійні оброблення (багатократні з інтервалом 5...10 діб);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д) пінокислотні оброблення (з використанням аерованого солянокислотного розчину у вигляді піни за середнього ступеня аерації в нормальних умовах 15...25);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е) газокислотні оброблення (азот від пересувного газифікаційного автомобільного устатковання АГУ 6000-500/200 або природний газ із сусідніх газових свердловин);</a:t>
            </a:r>
          </a:p>
          <a:p>
            <a:pPr algn="just" hangingPunct="0"/>
            <a:r>
              <a:rPr lang="uk-UA" dirty="0">
                <a:solidFill>
                  <a:schemeClr val="tx1"/>
                </a:solidFill>
              </a:rPr>
              <a:t>є) кислотоструминні оброблення (кислоту подають у пласт через гідромоніторні насадки).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Реакція соляної кислоти з вапняком і доломітом</a:t>
            </a:r>
            <a:endParaRPr lang="uk-UA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043608" y="1988840"/>
          <a:ext cx="720080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2832100" imgH="241300" progId="Equation.DSMT4">
                  <p:embed/>
                </p:oleObj>
              </mc:Choice>
              <mc:Fallback>
                <p:oleObj name="Equation" r:id="rId3" imgW="2832100" imgH="2413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988840"/>
                        <a:ext cx="7200800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12976"/>
            <a:ext cx="79208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ГЛИНОКИСЛОТНЕ ОБРОБЛЕННЯ</a:t>
            </a:r>
            <a:endParaRPr lang="uk-UA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2992016"/>
            <a:ext cx="7776864" cy="2237184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</a:rPr>
              <a:t>     Для </a:t>
            </a:r>
            <a:r>
              <a:rPr lang="uk-UA" dirty="0">
                <a:solidFill>
                  <a:schemeClr val="tx1"/>
                </a:solidFill>
              </a:rPr>
              <a:t>оброблення теригенних колекторів і збільшення активності діяння на силікатні породи та матеріали (аморфна кремнекислота, глини, аргіліти, кварц) використовують суміш 12% розчину соляної кислоти та 3-5% розчину плавикової кислоти і називають її глинокислотою.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3607</TotalTime>
  <Words>964</Words>
  <Application>Microsoft Office PowerPoint</Application>
  <PresentationFormat>Екран (4:3)</PresentationFormat>
  <Paragraphs>60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9" baseType="lpstr">
      <vt:lpstr>Аспект</vt:lpstr>
      <vt:lpstr>Equation</vt:lpstr>
      <vt:lpstr>Методи підвищення продуктивності нафтових свердловин</vt:lpstr>
      <vt:lpstr>Скін-ефект</vt:lpstr>
      <vt:lpstr>Напрямки збільшення продуктивності свердловини </vt:lpstr>
      <vt:lpstr>Основні методи підвищення продуктивності свердловин</vt:lpstr>
      <vt:lpstr>Теплові методи підвищення продуктивності свердловин</vt:lpstr>
      <vt:lpstr>Солянокислотне оброблення (СКО) </vt:lpstr>
      <vt:lpstr>Різновиди кислотних оброблень </vt:lpstr>
      <vt:lpstr>Реакція соляної кислоти з вапняком і доломітом</vt:lpstr>
      <vt:lpstr>ГЛИНОКИСЛОТНЕ ОБРОБЛЕННЯ</vt:lpstr>
      <vt:lpstr>ГЛИНОКИСЛОТНІ РОЗЧИНИ</vt:lpstr>
      <vt:lpstr>Азотосолянокислотне і  пінокислотне оброблення</vt:lpstr>
      <vt:lpstr> Технології з утворення кислотних розчинів у свердловині або в пласті.</vt:lpstr>
      <vt:lpstr>Термохімічні оброблення (ТХО) </vt:lpstr>
      <vt:lpstr>Технологічна схема внутрішньосвердловинної термохімічної обробки</vt:lpstr>
      <vt:lpstr>Технологічна схема внутрішньопластової термохімічної обробки</vt:lpstr>
      <vt:lpstr>Гідропіскоструминна перфорація</vt:lpstr>
      <vt:lpstr>Техсхема проведення ГПП</vt:lpstr>
      <vt:lpstr>Проведення ГПП</vt:lpstr>
      <vt:lpstr>Технологічна схема створення керованих циклічних депресій на пласт</vt:lpstr>
      <vt:lpstr>Освоєння і дослідження свердловин  виснажених родовищ</vt:lpstr>
      <vt:lpstr>Технологічна схема гідравлічного розриву пласта</vt:lpstr>
      <vt:lpstr>Презентація PowerPoint</vt:lpstr>
      <vt:lpstr>Частина обладнання для ГРП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Admin</cp:lastModifiedBy>
  <cp:revision>21</cp:revision>
  <dcterms:created xsi:type="dcterms:W3CDTF">2020-12-20T10:47:49Z</dcterms:created>
  <dcterms:modified xsi:type="dcterms:W3CDTF">2025-09-26T04:37:18Z</dcterms:modified>
</cp:coreProperties>
</file>