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0" r:id="rId6"/>
    <p:sldId id="271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6AD4-3DE7-4026-B9CF-0D0B627F5C3A}" type="datetimeFigureOut">
              <a:rPr lang="uk-UA" smtClean="0"/>
              <a:t>26.09.2023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C884860-D78D-44C0-8B02-9816E029D30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5361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6AD4-3DE7-4026-B9CF-0D0B627F5C3A}" type="datetimeFigureOut">
              <a:rPr lang="uk-UA" smtClean="0"/>
              <a:t>26.09.2023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C884860-D78D-44C0-8B02-9816E029D30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6024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6AD4-3DE7-4026-B9CF-0D0B627F5C3A}" type="datetimeFigureOut">
              <a:rPr lang="uk-UA" smtClean="0"/>
              <a:t>26.09.2023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C884860-D78D-44C0-8B02-9816E029D301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4284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6AD4-3DE7-4026-B9CF-0D0B627F5C3A}" type="datetimeFigureOut">
              <a:rPr lang="uk-UA" smtClean="0"/>
              <a:t>26.09.2023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C884860-D78D-44C0-8B02-9816E029D30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9173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6AD4-3DE7-4026-B9CF-0D0B627F5C3A}" type="datetimeFigureOut">
              <a:rPr lang="uk-UA" smtClean="0"/>
              <a:t>26.09.2023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C884860-D78D-44C0-8B02-9816E029D301}" type="slidenum">
              <a:rPr lang="uk-UA" smtClean="0"/>
              <a:t>‹№›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0981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6AD4-3DE7-4026-B9CF-0D0B627F5C3A}" type="datetimeFigureOut">
              <a:rPr lang="uk-UA" smtClean="0"/>
              <a:t>26.09.2023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C884860-D78D-44C0-8B02-9816E029D30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1466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6AD4-3DE7-4026-B9CF-0D0B627F5C3A}" type="datetimeFigureOut">
              <a:rPr lang="uk-UA" smtClean="0"/>
              <a:t>26.09.2023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4860-D78D-44C0-8B02-9816E029D30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421981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6AD4-3DE7-4026-B9CF-0D0B627F5C3A}" type="datetimeFigureOut">
              <a:rPr lang="uk-UA" smtClean="0"/>
              <a:t>26.09.2023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4860-D78D-44C0-8B02-9816E029D30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63071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6AD4-3DE7-4026-B9CF-0D0B627F5C3A}" type="datetimeFigureOut">
              <a:rPr lang="uk-UA" smtClean="0"/>
              <a:t>26.09.2023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4860-D78D-44C0-8B02-9816E029D30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16052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6AD4-3DE7-4026-B9CF-0D0B627F5C3A}" type="datetimeFigureOut">
              <a:rPr lang="uk-UA" smtClean="0"/>
              <a:t>26.09.2023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C884860-D78D-44C0-8B02-9816E029D30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73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6AD4-3DE7-4026-B9CF-0D0B627F5C3A}" type="datetimeFigureOut">
              <a:rPr lang="uk-UA" smtClean="0"/>
              <a:t>26.09.2023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C884860-D78D-44C0-8B02-9816E029D30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95574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6AD4-3DE7-4026-B9CF-0D0B627F5C3A}" type="datetimeFigureOut">
              <a:rPr lang="uk-UA" smtClean="0"/>
              <a:t>26.09.2023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C884860-D78D-44C0-8B02-9816E029D30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4714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6AD4-3DE7-4026-B9CF-0D0B627F5C3A}" type="datetimeFigureOut">
              <a:rPr lang="uk-UA" smtClean="0"/>
              <a:t>26.09.2023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4860-D78D-44C0-8B02-9816E029D30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09010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6AD4-3DE7-4026-B9CF-0D0B627F5C3A}" type="datetimeFigureOut">
              <a:rPr lang="uk-UA" smtClean="0"/>
              <a:t>26.09.2023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4860-D78D-44C0-8B02-9816E029D30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6865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6AD4-3DE7-4026-B9CF-0D0B627F5C3A}" type="datetimeFigureOut">
              <a:rPr lang="uk-UA" smtClean="0"/>
              <a:t>26.09.2023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4860-D78D-44C0-8B02-9816E029D30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2416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6AD4-3DE7-4026-B9CF-0D0B627F5C3A}" type="datetimeFigureOut">
              <a:rPr lang="uk-UA" smtClean="0"/>
              <a:t>26.09.2023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C884860-D78D-44C0-8B02-9816E029D30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0409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D6AD4-3DE7-4026-B9CF-0D0B627F5C3A}" type="datetimeFigureOut">
              <a:rPr lang="uk-UA" smtClean="0"/>
              <a:t>26.09.2023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C884860-D78D-44C0-8B02-9816E029D30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44158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medialab.online/news/analitics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rtis.info/article/static/" TargetMode="External"/><Relationship Id="rId2" Type="http://schemas.openxmlformats.org/officeDocument/2006/relationships/hyperlink" Target="http://www.socd.univ.kiev.ua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hyperlink" Target="http://i-soc.com.ua/institute/otd_mass.php" TargetMode="External"/><Relationship Id="rId4" Type="http://schemas.openxmlformats.org/officeDocument/2006/relationships/hyperlink" Target="http://www.gallup-international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vue.gov.ua/%D0%9A%D0%BE%D0%BD%D1%82%D0%B5%D0%BD%D1%82" TargetMode="External"/><Relationship Id="rId2" Type="http://schemas.openxmlformats.org/officeDocument/2006/relationships/hyperlink" Target="https://vue.gov.ua/%D0%9A%D0%B2%D0%B0%D0%BD%D1%82%D0%B8%D1%84%D1%96%D0%BA%D0%B0%D1%86%D1%96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s://vue.gov.ua/%D0%A4%D0%B0%D0%B9%D0%BB:%D0%95%D1%82%D0%B0%D0%BF%D0%B8-%D0%BA%D0%BE%D0%BD%D1%82%D0%B5%D0%BD%D1%82-%D0%B0%D0%BD%D0%B0%D0%BBi%D0%B7%D1%83_2.jpg" TargetMode="External"/><Relationship Id="rId4" Type="http://schemas.openxmlformats.org/officeDocument/2006/relationships/hyperlink" Target="https://vue.gov.ua/%D0%94%D0%BE%D0%BA%D1%83%D0%BC%D0%B5%D0%BD%D1%82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vue.gov.ua/index.php?title=1910&amp;action=edit&amp;redlink=1" TargetMode="External"/><Relationship Id="rId3" Type="http://schemas.openxmlformats.org/officeDocument/2006/relationships/hyperlink" Target="https://vue.gov.ua/%D0%9D%D0%BE%D0%B2%D0%B8%D0%BD%D0%B0" TargetMode="External"/><Relationship Id="rId7" Type="http://schemas.openxmlformats.org/officeDocument/2006/relationships/hyperlink" Target="https://vue.gov.ua/index.php?title=1900&amp;action=edit&amp;redlink=1" TargetMode="External"/><Relationship Id="rId12" Type="http://schemas.openxmlformats.org/officeDocument/2006/relationships/image" Target="../media/image4.jpeg"/><Relationship Id="rId2" Type="http://schemas.openxmlformats.org/officeDocument/2006/relationships/hyperlink" Target="https://vue.gov.ua/%D0%A1%D0%A8%D0%9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ue.gov.ua/%D0%9F%D1%81%D0%B8%D1%85%D0%BE%D0%BB%D0%BE%D0%B3%D1%96%D1%8F" TargetMode="External"/><Relationship Id="rId11" Type="http://schemas.openxmlformats.org/officeDocument/2006/relationships/hyperlink" Target="https://vue.gov.ua/index.php?title=1930&amp;action=edit&amp;redlink=1" TargetMode="External"/><Relationship Id="rId5" Type="http://schemas.openxmlformats.org/officeDocument/2006/relationships/hyperlink" Target="https://vue.gov.ua/%D0%93%D0%B0%D0%B7%D0%B5%D1%82%D0%B0" TargetMode="External"/><Relationship Id="rId10" Type="http://schemas.openxmlformats.org/officeDocument/2006/relationships/hyperlink" Target="https://vue.gov.ua/index.php?title=1920&amp;action=edit&amp;redlink=1" TargetMode="External"/><Relationship Id="rId4" Type="http://schemas.openxmlformats.org/officeDocument/2006/relationships/hyperlink" Target="https://vue.gov.ua/index.php?title=1893&amp;action=edit&amp;redlink=1" TargetMode="External"/><Relationship Id="rId9" Type="http://schemas.openxmlformats.org/officeDocument/2006/relationships/hyperlink" Target="https://vue.gov.ua/%D0%9B%D0%B5%D0%BA%D1%81%D0%B5%D0%BC%D0%B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vue.gov.ua/index.php?title=1952&amp;action=edit&amp;redlink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s://vue.gov.ua/%D0%9F%D0%BE%D0%BB%D1%96%D1%82%D0%BE%D0%BB%D0%BE%D0%B3%D1%96%D1%8F" TargetMode="External"/><Relationship Id="rId7" Type="http://schemas.openxmlformats.org/officeDocument/2006/relationships/hyperlink" Target="https://vue.gov.ua/%D0%9B%D1%96%D1%82%D0%B5%D1%80%D0%B0%D1%82%D1%83%D1%80%D0%BE%D0%B7%D0%BD%D0%B0%D0%B2%D1%81%D1%82%D0%B2%D0%BE" TargetMode="External"/><Relationship Id="rId2" Type="http://schemas.openxmlformats.org/officeDocument/2006/relationships/hyperlink" Target="https://vue.gov.ua/%D0%A1%D0%BE%D1%86%D1%96%D0%BE%D0%BB%D0%BE%D0%B3%D1%96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ue.gov.ua/%D0%9B%D1%96%D0%BD%D0%B3%D0%B2%D1%96%D1%81%D1%82%D0%B8%D0%BA%D0%B0" TargetMode="External"/><Relationship Id="rId5" Type="http://schemas.openxmlformats.org/officeDocument/2006/relationships/hyperlink" Target="https://vue.gov.ua/%D0%9F%D1%81%D0%B8%D1%85%D0%BE%D0%BB%D0%BE%D0%B3%D1%96%D1%8F" TargetMode="External"/><Relationship Id="rId4" Type="http://schemas.openxmlformats.org/officeDocument/2006/relationships/hyperlink" Target="https://vue.gov.ua/%D0%9F%D1%80%D0%B0%D0%B2%D0%BE%D0%B7%D0%BD%D0%B0%D0%B2%D1%81%D1%82%D0%B2%D0%BE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vue.gov.ua/%D0%9B%D0%B8%D1%81%D1%82%D1%96%D0%B2%D0%BA%D0%B0" TargetMode="External"/><Relationship Id="rId3" Type="http://schemas.openxmlformats.org/officeDocument/2006/relationships/hyperlink" Target="https://vue.gov.ua/%D0%A2%D0%B5%D0%BB%D0%B5%D0%B1%D0%B0%D1%87%D0%B5%D0%BD%D0%BD%D1%8F" TargetMode="External"/><Relationship Id="rId7" Type="http://schemas.openxmlformats.org/officeDocument/2006/relationships/hyperlink" Target="https://vue.gov.ua/%D0%9F%D0%BB%D0%B0%D0%BA%D0%B0%D1%82" TargetMode="External"/><Relationship Id="rId2" Type="http://schemas.openxmlformats.org/officeDocument/2006/relationships/hyperlink" Target="https://vue.gov.ua/%D0%9F%D1%80%D0%B5%D1%81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ue.gov.ua/%D0%97%D0%B0%D0%BC%D1%96%D1%82%D0%BA%D0%B0" TargetMode="External"/><Relationship Id="rId5" Type="http://schemas.openxmlformats.org/officeDocument/2006/relationships/hyperlink" Target="https://vue.gov.ua/%D0%A1%D1%82%D0%B0%D1%82%D1%82%D1%8F" TargetMode="External"/><Relationship Id="rId4" Type="http://schemas.openxmlformats.org/officeDocument/2006/relationships/hyperlink" Target="https://vue.gov.ua/%D0%A0%D0%B0%D0%B4%D1%96%D0%BE" TargetMode="External"/><Relationship Id="rId9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444500"/>
            <a:ext cx="8915399" cy="787401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№3 </a:t>
            </a:r>
            <a:br>
              <a:rPr lang="uk-UA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 </a:t>
            </a:r>
            <a:r>
              <a:rPr lang="uk-UA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 методу контент-аналізу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589213" y="1663700"/>
            <a:ext cx="8915399" cy="4864099"/>
          </a:xfrm>
        </p:spPr>
        <p:txBody>
          <a:bodyPr>
            <a:norm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 контент-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закордонній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соціології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контент-аналізу як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методу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контент-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https://medialab.online/news/analitics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Контент-анализ СМИ и рекламы, анализ содержания публикаци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303213"/>
            <a:ext cx="2286000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dut.edu.ua/uploads/n_9261_2279313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217862"/>
            <a:ext cx="4953000" cy="188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7653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9509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chemeClr val="accent1"/>
                </a:solidFill>
              </a:rPr>
              <a:t>Правила контент-аналізу</a:t>
            </a:r>
            <a:endParaRPr lang="uk-UA" sz="2800" b="1" dirty="0">
              <a:solidFill>
                <a:schemeClr val="accent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89212" y="1346200"/>
            <a:ext cx="8915400" cy="5270500"/>
          </a:xfrm>
        </p:spPr>
        <p:txBody>
          <a:bodyPr>
            <a:normAutofit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Взагалі, як уже раніше згадувалось, однією з основних рис контент-аналізу, яка приваблює дослідників, є об'єктивність. Тому критерій об'єктивності розробляється вченими дуже ретельно. В.М.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Соковнін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писав, що для досягнення об'єктивності контент-аналізу необхідно дотримуватись ряду правил: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 точно визначити об'єктивні кордони тексту, його тип і корелятивні зв'язки з соціальними явищами, що відбиваються у ньому.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одиницю спостереження слід виділяти ознаки тексту структурні одиниці, які були б репрезентовані по відношенню до всього тексту і його окремих істотних частин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Одиниці аналізу повинні вміщувати ототожнюванні індикатори по всьому тексту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Одиниці аналізу повинні бути рекурентними, тобто мати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повторювання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(чи його можливість) по усьому тексту, а також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ототожнюваність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ознак, які визначають їх якість.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Одиниці аналізу і їх ознаки повинні бути зручними для вимірювання, підрахунку та порівняння, тобто піддаватися формалізації»</a:t>
            </a:r>
          </a:p>
        </p:txBody>
      </p:sp>
    </p:spTree>
    <p:extLst>
      <p:ext uri="{BB962C8B-B14F-4D97-AF65-F5344CB8AC3E}">
        <p14:creationId xmlns:p14="http://schemas.microsoft.com/office/powerpoint/2010/main" val="2365419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68090"/>
          </a:xfrm>
        </p:spPr>
        <p:txBody>
          <a:bodyPr>
            <a:normAutofit/>
          </a:bodyPr>
          <a:lstStyle/>
          <a:p>
            <a:r>
              <a:rPr lang="ru-RU" sz="2400" b="1" dirty="0" err="1" smtClean="0">
                <a:solidFill>
                  <a:schemeClr val="accent1"/>
                </a:solidFill>
              </a:rPr>
              <a:t>Література</a:t>
            </a:r>
            <a:endParaRPr lang="uk-UA" sz="2400" b="1" dirty="0">
              <a:solidFill>
                <a:schemeClr val="accent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89212" y="1092200"/>
            <a:ext cx="8915400" cy="5295900"/>
          </a:xfrm>
        </p:spPr>
        <p:txBody>
          <a:bodyPr>
            <a:normAutofit/>
          </a:bodyPr>
          <a:lstStyle/>
          <a:p>
            <a:r>
              <a:rPr lang="ru-RU" dirty="0" err="1"/>
              <a:t>Наталія</a:t>
            </a:r>
            <a:r>
              <a:rPr lang="ru-RU" dirty="0"/>
              <a:t> Костенко, </a:t>
            </a:r>
            <a:r>
              <a:rPr lang="ru-RU" dirty="0" err="1"/>
              <a:t>Валерій</a:t>
            </a:r>
            <a:r>
              <a:rPr lang="ru-RU" dirty="0"/>
              <a:t> </a:t>
            </a:r>
            <a:r>
              <a:rPr lang="ru-RU" dirty="0" err="1"/>
              <a:t>Іванов</a:t>
            </a:r>
            <a:r>
              <a:rPr lang="ru-RU" dirty="0"/>
              <a:t>. </a:t>
            </a:r>
            <a:r>
              <a:rPr lang="ru-RU" dirty="0" err="1"/>
              <a:t>Досвід</a:t>
            </a:r>
            <a:r>
              <a:rPr lang="ru-RU" dirty="0"/>
              <a:t> контент-</a:t>
            </a:r>
            <a:r>
              <a:rPr lang="ru-RU" dirty="0" err="1"/>
              <a:t>аналізу</a:t>
            </a:r>
            <a:r>
              <a:rPr lang="ru-RU" dirty="0"/>
              <a:t>: </a:t>
            </a:r>
            <a:r>
              <a:rPr lang="ru-RU" dirty="0" err="1"/>
              <a:t>Моделі</a:t>
            </a:r>
            <a:r>
              <a:rPr lang="ru-RU" dirty="0"/>
              <a:t> та практики: </a:t>
            </a:r>
            <a:r>
              <a:rPr lang="ru-RU" dirty="0" err="1"/>
              <a:t>Монографія</a:t>
            </a:r>
            <a:r>
              <a:rPr lang="ru-RU" dirty="0"/>
              <a:t>. К.: Центр </a:t>
            </a:r>
            <a:r>
              <a:rPr lang="ru-RU" dirty="0" err="1"/>
              <a:t>вільної</a:t>
            </a:r>
            <a:r>
              <a:rPr lang="ru-RU" dirty="0"/>
              <a:t> </a:t>
            </a:r>
            <a:r>
              <a:rPr lang="ru-RU" dirty="0" err="1"/>
              <a:t>преси</a:t>
            </a:r>
            <a:r>
              <a:rPr lang="ru-RU" dirty="0"/>
              <a:t>, — 2003. — 200 с. </a:t>
            </a:r>
            <a:endParaRPr lang="ru-RU" dirty="0" smtClean="0"/>
          </a:p>
          <a:p>
            <a:r>
              <a:rPr lang="ru-RU" b="1" dirty="0" err="1"/>
              <a:t>Інформаційні</a:t>
            </a:r>
            <a:r>
              <a:rPr lang="ru-RU" b="1" dirty="0"/>
              <a:t> </a:t>
            </a:r>
            <a:r>
              <a:rPr lang="ru-RU" b="1" dirty="0" err="1"/>
              <a:t>ресурси</a:t>
            </a:r>
            <a:r>
              <a:rPr lang="ru-RU" b="1" dirty="0"/>
              <a:t>:</a:t>
            </a:r>
            <a:endParaRPr lang="uk-UA" dirty="0"/>
          </a:p>
          <a:p>
            <a:pPr lvl="0"/>
            <a:r>
              <a:rPr lang="ru-RU" u="sng" dirty="0" smtClean="0">
                <a:hlinkClick r:id="rId2"/>
              </a:rPr>
              <a:t>http</a:t>
            </a:r>
            <a:r>
              <a:rPr lang="ru-RU" u="sng" dirty="0">
                <a:hlinkClick r:id="rId2"/>
              </a:rPr>
              <a:t>://www.socd.univ.kiev.ua</a:t>
            </a:r>
            <a:endParaRPr lang="uk-UA" dirty="0"/>
          </a:p>
          <a:p>
            <a:pPr lvl="0"/>
            <a:r>
              <a:rPr lang="ru-RU" u="sng" dirty="0" smtClean="0">
                <a:hlinkClick r:id="rId3"/>
              </a:rPr>
              <a:t>http</a:t>
            </a:r>
            <a:r>
              <a:rPr lang="ru-RU" u="sng" dirty="0">
                <a:hlinkClick r:id="rId3"/>
              </a:rPr>
              <a:t>://www.gortis.info/article/static/</a:t>
            </a:r>
            <a:endParaRPr lang="uk-UA" dirty="0"/>
          </a:p>
          <a:p>
            <a:pPr lvl="0"/>
            <a:r>
              <a:rPr lang="ru-RU" u="sng" dirty="0" smtClean="0">
                <a:hlinkClick r:id="rId4"/>
              </a:rPr>
              <a:t>http</a:t>
            </a:r>
            <a:r>
              <a:rPr lang="ru-RU" u="sng" dirty="0">
                <a:hlinkClick r:id="rId4"/>
              </a:rPr>
              <a:t>://www.gallup-international.com</a:t>
            </a:r>
            <a:endParaRPr lang="uk-UA" dirty="0"/>
          </a:p>
          <a:p>
            <a:r>
              <a:rPr lang="ru-RU" b="1" dirty="0" err="1"/>
              <a:t>Інтернет-сайти</a:t>
            </a:r>
            <a:r>
              <a:rPr lang="ru-RU" b="1" dirty="0"/>
              <a:t>:</a:t>
            </a:r>
            <a:endParaRPr lang="uk-UA" dirty="0"/>
          </a:p>
          <a:p>
            <a:r>
              <a:rPr lang="ru-RU" u="sng" dirty="0">
                <a:hlinkClick r:id="rId5"/>
              </a:rPr>
              <a:t>http://i-soc.com.ua/institute/otd_mass.php</a:t>
            </a:r>
            <a:endParaRPr lang="uk-UA" dirty="0"/>
          </a:p>
          <a:p>
            <a:endParaRPr lang="uk-UA" dirty="0"/>
          </a:p>
        </p:txBody>
      </p:sp>
      <p:pic>
        <p:nvPicPr>
          <p:cNvPr id="10242" name="Picture 2" descr="Що таке контент і як він допомагає привертати увагу аудиторії до вашого бізнесу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1851024"/>
            <a:ext cx="4173537" cy="188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6150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68090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92925" y="2844800"/>
            <a:ext cx="7427375" cy="3886200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55801" y="378918"/>
            <a:ext cx="9982200" cy="250837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8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>	</a:t>
            </a:r>
            <a:r>
              <a:rPr kumimoji="0" lang="uk-UA" altLang="uk-UA" sz="18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>Конте́нт-ана́ліз</a:t>
            </a:r>
            <a:r>
              <a:rPr kumimoji="0" lang="uk-UA" altLang="uk-UA" sz="18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> у </a:t>
            </a:r>
            <a:r>
              <a:rPr kumimoji="0" lang="uk-UA" altLang="uk-UA" sz="18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>соціоло́гії</a:t>
            </a:r>
            <a:r>
              <a:rPr kumimoji="0" lang="uk-UA" altLang="uk-UA" sz="18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> та </a:t>
            </a:r>
            <a:r>
              <a:rPr kumimoji="0" lang="uk-UA" altLang="uk-UA" sz="18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>соціа́льних</a:t>
            </a:r>
            <a:r>
              <a:rPr kumimoji="0" lang="uk-UA" altLang="uk-UA" sz="18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> </a:t>
            </a:r>
            <a:r>
              <a:rPr kumimoji="0" lang="uk-UA" altLang="uk-UA" sz="18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>комуніка́ціях</a:t>
            </a:r>
            <a:r>
              <a:rPr kumimoji="0" lang="uk-UA" altLang="uk-UA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> — кількісно-якісний метод вивчення документів, який полягає у </a:t>
            </a:r>
            <a:r>
              <a:rPr kumimoji="0" lang="uk-UA" altLang="uk-UA" sz="1800" b="0" i="0" u="none" strike="noStrike" cap="none" normalizeH="0" baseline="0" dirty="0" err="1" smtClean="0">
                <a:ln>
                  <a:noFill/>
                </a:ln>
                <a:solidFill>
                  <a:srgbClr val="1A0DAB"/>
                </a:solidFill>
                <a:effectLst/>
                <a:latin typeface="Roboto"/>
                <a:hlinkClick r:id="rId2" tooltip="Квантифікація"/>
              </a:rPr>
              <a:t>квантифікаційній</a:t>
            </a:r>
            <a:r>
              <a:rPr kumimoji="0" lang="uk-UA" altLang="uk-UA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> обробці тексту з подальшою інтерпретацією результатів. За допомогою </a:t>
            </a:r>
            <a:r>
              <a:rPr kumimoji="0" lang="uk-UA" altLang="uk-UA" sz="1800" b="0" i="0" u="none" strike="noStrike" cap="none" normalizeH="0" baseline="0" dirty="0" smtClean="0">
                <a:ln>
                  <a:noFill/>
                </a:ln>
                <a:solidFill>
                  <a:srgbClr val="1A0DAB"/>
                </a:solidFill>
                <a:effectLst/>
                <a:latin typeface="Roboto"/>
                <a:hlinkClick r:id="rId3" tooltip="Контент"/>
              </a:rPr>
              <a:t>контент</a:t>
            </a:r>
            <a:r>
              <a:rPr kumimoji="0" lang="uk-UA" altLang="uk-UA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>-аналізу вивчають проблеми соціальної дійсності, висловлені чи, навпаки, приховані в документі, а також структурні та інші особливості самого </a:t>
            </a:r>
            <a:r>
              <a:rPr kumimoji="0" lang="uk-UA" altLang="uk-UA" sz="1800" b="0" i="0" u="none" strike="noStrike" cap="none" normalizeH="0" baseline="0" dirty="0" smtClean="0">
                <a:ln>
                  <a:noFill/>
                </a:ln>
                <a:solidFill>
                  <a:srgbClr val="1A0DAB"/>
                </a:solidFill>
                <a:effectLst/>
                <a:latin typeface="Roboto"/>
                <a:hlinkClick r:id="rId4" tooltip="Документ"/>
              </a:rPr>
              <a:t>документа</a:t>
            </a:r>
            <a:r>
              <a:rPr kumimoji="0" lang="uk-UA" altLang="uk-UA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>.</a:t>
            </a: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>	Контент-аналіз передбачає весь цикл дослідницьких процедур — від вибору одиниць дослідження до інтерпретації результатів; характеризується </a:t>
            </a:r>
            <a:r>
              <a:rPr kumimoji="0" lang="uk-UA" altLang="uk-UA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>обʼєктивністю</a:t>
            </a:r>
            <a:r>
              <a:rPr kumimoji="0" lang="uk-UA" altLang="uk-UA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> висновків та строгістю процедури.</a:t>
            </a: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300" b="0" i="0" u="none" strike="noStrike" cap="none" normalizeH="0" baseline="0" dirty="0" smtClean="0">
                <a:ln>
                  <a:noFill/>
                </a:ln>
                <a:solidFill>
                  <a:srgbClr val="1A0DAB"/>
                </a:solidFill>
                <a:effectLst/>
                <a:latin typeface="Roboto"/>
                <a:hlinkClick r:id="rId5"/>
              </a:rPr>
              <a:t>  </a:t>
            </a:r>
            <a:endParaRPr kumimoji="0" lang="uk-UA" altLang="uk-UA" sz="21300" b="0" i="0" u="none" strike="noStrike" cap="none" normalizeH="0" baseline="0" dirty="0" smtClean="0">
              <a:ln>
                <a:noFill/>
              </a:ln>
              <a:solidFill>
                <a:srgbClr val="1A0DAB"/>
              </a:solidFill>
              <a:effectLst/>
              <a:latin typeface="Roboto"/>
            </a:endParaRPr>
          </a:p>
        </p:txBody>
      </p:sp>
      <p:pic>
        <p:nvPicPr>
          <p:cNvPr id="1026" name="Picture 2" descr="Етапи-контент-аналiзу 2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926" y="2933700"/>
            <a:ext cx="7427374" cy="379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3130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18890"/>
          </a:xfrm>
        </p:spPr>
        <p:txBody>
          <a:bodyPr>
            <a:noAutofit/>
          </a:bodyPr>
          <a:lstStyle/>
          <a:p>
            <a:r>
              <a:rPr lang="uk-UA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Історична довідка</a:t>
            </a:r>
            <a:br>
              <a:rPr lang="uk-UA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89212" y="1282700"/>
            <a:ext cx="8915400" cy="5575300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Винайдення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Витоки методики контент-аналітичного дослідження походять із 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США"/>
              </a:rPr>
              <a:t>США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простежуються в так званому кількісному газетному аналізі — у працях «Чи дають газети тепер 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Новина"/>
              </a:rPr>
              <a:t>новини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?» (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1893 (такої сторінки не існує)"/>
              </a:rPr>
              <a:t>1893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Спіда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«Американська 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Газета"/>
              </a:rPr>
              <a:t>газета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 світлі соціальної 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  <a:hlinkClick r:id="rId6" tooltip="Психологія"/>
              </a:rPr>
              <a:t>психології»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  <a:hlinkClick r:id="rId7" tooltip="1900 (такої сторінки не існує)"/>
              </a:rPr>
              <a:t>1900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Д.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Вілкокса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ін.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 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  <a:hlinkClick r:id="rId8" tooltip="1910 (такої сторінки не існує)"/>
              </a:rPr>
              <a:t>1910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М. Вебер закликав колег — німецьких учених пильно зайнятися соціологією преси та її аудиторії.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цьому етапі становлення методу до кількісних підрахунків 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  <a:hlinkClick r:id="rId9" tooltip="Лексема"/>
              </a:rPr>
              <a:t>лексем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вдавалися й історики, здійснюючи порівняльні дослідження сумнівних і достовірних документів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США, 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  <a:hlinkClick r:id="rId10" tooltip="1920 (такої сторінки не існує)"/>
              </a:rPr>
              <a:t>1920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  <a:hlinkClick r:id="rId11" tooltip="1930 (такої сторінки не існує)"/>
              </a:rPr>
              <a:t>1930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-ті — формуються принципово важливі основи класичного контент-аналізу. До цього спричинилися праці М. Віллі, С.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Кінгсбері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Харта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А.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Кларка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Вудворда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ін.</a:t>
            </a:r>
          </a:p>
          <a:p>
            <a:pPr algn="just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Метод контент-анализа | BulgarPromo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7" y="122396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9485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58590"/>
          </a:xfrm>
        </p:spPr>
        <p:txBody>
          <a:bodyPr>
            <a:normAutofit fontScale="90000"/>
          </a:bodyPr>
          <a:lstStyle/>
          <a:p>
            <a:r>
              <a:rPr lang="uk-UA" sz="27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Етапи розвитку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89212" y="1282700"/>
            <a:ext cx="8915400" cy="462852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Уже в 1927 р. вийшла фундаментальна праця в цій галузі класика та одного із засновників контент-аналізу </a:t>
            </a:r>
            <a:r>
              <a:rPr lang="uk-UA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Гарольда </a:t>
            </a:r>
            <a:r>
              <a:rPr lang="uk-UA" b="1" i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Лассвелла</a:t>
            </a:r>
            <a:r>
              <a:rPr lang="uk-UA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«Пропагандистська техніка у світовій війні». Г.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Лассвелл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зв'язку з великою роллю, яку відігравала пропаганда в 1 світовій війні, проаналізував, якими ж соціальними моделями поведінки маніпулювала пропаганда воюючих країн, а потім з цього зробив висновки, щодо того, які цілі вона переслідувала. Г.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Лассвелл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виділив такі ствердження: </a:t>
            </a:r>
            <a:r>
              <a:rPr lang="uk-UA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«ми захищаємось», «ворог підступний агресор», «ворог зруйнував райське благополуччя і тому повинен бути знешкоджений», «ми переможемо», «ворог буде знешкоджений».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Після узагальнення був зроблений висновок, що стратегічні цілі полягають у: 1) збудженні ненависті до ворога, 2) зміцненні дружби з союзниками, 3) зміцненні дружніх стосунків з нейтральними країнами, 4)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деморалізуванні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супротивника. Вагомість цього дослідження збільшувало те, що його об'єктом були газети, бюлетені інформаційних агентств, журнали, церковні проповіді як у США і Англії, так і в Германії.</a:t>
            </a:r>
          </a:p>
          <a:p>
            <a:pPr algn="just"/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становлення контент-аналізу зробили значний внесок також Н.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Лейтес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Пул, І.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Яніс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Фаднер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Лернер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колеги Г.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Лассвелла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Важливою для розвитку й поширення методу є праця «Контент-аналіз у комунікаційних дослідженнях» (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1952 (такої сторінки не існує)"/>
              </a:rPr>
              <a:t>1952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Б.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Берельсона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Автор вважав контент-аналіз універсальним інструментом для суспільних наук, зокрема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медіадосліджень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uk-UA" dirty="0"/>
          </a:p>
        </p:txBody>
      </p:sp>
      <p:pic>
        <p:nvPicPr>
          <p:cNvPr id="4098" name="Picture 2" descr="Контент аналіз замовити Київ і Україна, контент аналіз ЗМІ, преси, аналіз  матеріалів ЗМІ, послуга - Перша репутаційна агенція (PR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1181101"/>
            <a:ext cx="2220912" cy="161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523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33190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Етапи розвитку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89212" y="1257300"/>
            <a:ext cx="8915400" cy="4653922"/>
          </a:xfrm>
        </p:spPr>
        <p:txBody>
          <a:bodyPr>
            <a:normAutofit/>
          </a:bodyPr>
          <a:lstStyle/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Застосувавши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Г.Лассвеллу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співробітникам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Н.Лейтесу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вдалося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довести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нацистський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американських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газет. Справа в тому,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радіостанцій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газет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Сполучених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Штатах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вміщували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пронацистських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Суд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довести,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ведуть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пропаганду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противника тому,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вміщувались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іноді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антинацистські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контент-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вдалося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точністю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пронацистський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газети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Істинний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американець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Вчені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проаналізували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номери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газети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3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березня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31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1943 р.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підрахунок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газети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стереотипних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стверджень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гітлерівської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пропаганди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такими: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 США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закрив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газету.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перемога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контент-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широко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у самих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Сполучених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Штатах, так і за кордоном. 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Профессия контент-менеджер: кто это и чем занимаетс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5063496"/>
            <a:ext cx="2705100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7912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06190"/>
          </a:xfrm>
        </p:spPr>
        <p:txBody>
          <a:bodyPr>
            <a:normAutofit fontScale="90000"/>
          </a:bodyPr>
          <a:lstStyle/>
          <a:p>
            <a:r>
              <a:rPr lang="uk-UA" sz="28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</a:t>
            </a:r>
            <a:endParaRPr lang="uk-UA" sz="2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89212" y="1130300"/>
            <a:ext cx="8915400" cy="4780922"/>
          </a:xfrm>
        </p:spPr>
        <p:txBody>
          <a:bodyPr>
            <a:normAutofit/>
          </a:bodyPr>
          <a:lstStyle/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Подібний аналіз здійснили американські дослідники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Б.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Берельсон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П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Солтер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Вони взяли за одиницю аналізу персонаж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character)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на матеріалах коротких оповідань, вміщених у 8 найбільш популярних американських журналах за 1937-1945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pp.,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спробували вивести, чи не впливає національність на те, яким кольором малюють того чи іншого героя на сторінках журналів. У всіх 8 виданнях декларувалася рівність між расами і націями, але на ділі виявилося, що представників національних меншостей зображають у більш негативному світлі, ніж білошкірих американців. </a:t>
            </a:r>
          </a:p>
        </p:txBody>
      </p:sp>
      <p:pic>
        <p:nvPicPr>
          <p:cNvPr id="6146" name="Picture 2" descr="Контент-менеджер: кто это и чем занимается? | ВКонтакт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75" y="5003800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8093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33190"/>
          </a:xfrm>
        </p:spPr>
        <p:txBody>
          <a:bodyPr>
            <a:noAutofit/>
          </a:bodyPr>
          <a:lstStyle/>
          <a:p>
            <a:r>
              <a:rPr lang="uk-UA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Галузі застосування</a:t>
            </a:r>
            <a:br>
              <a:rPr lang="uk-UA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8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89212" y="1257300"/>
            <a:ext cx="8915400" cy="46539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/>
              <a:t>	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Контент-аналіз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 в соціально-гуманітарних науках: 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Соціологія"/>
              </a:rPr>
              <a:t>соціології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Політологія"/>
              </a:rPr>
              <a:t>політології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Правознавство"/>
              </a:rPr>
              <a:t>правознавстві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теорії соціальних комунікацій, 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tooltip="Психологія"/>
              </a:rPr>
              <a:t>психології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tooltip="Лінгвістика"/>
              </a:rPr>
              <a:t>лінгвістиці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 tooltip="Літературознавство"/>
              </a:rPr>
              <a:t>літературознавстві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та ін.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допомогою контент-аналізу можна вивчати: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експліцитний (буквально висловлений) та імпліцитний (прихований) зміст будь-якого документа;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внутрішню структуру документа, закономірності побудови та інші його особливості;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 соціальної дійсності, які порушені в тексті (сходити від тексту до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позатекстової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реальності);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авторство документа.</a:t>
            </a:r>
          </a:p>
          <a:p>
            <a:endParaRPr lang="uk-UA" dirty="0"/>
          </a:p>
        </p:txBody>
      </p:sp>
      <p:pic>
        <p:nvPicPr>
          <p:cNvPr id="7170" name="Picture 2" descr="Контент Менеджер Фото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02505"/>
            <a:ext cx="2322512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8045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3925" y="332010"/>
            <a:ext cx="8911687" cy="722090"/>
          </a:xfrm>
        </p:spPr>
        <p:txBody>
          <a:bodyPr>
            <a:noAutofit/>
          </a:bodyPr>
          <a:lstStyle/>
          <a:p>
            <a:r>
              <a:rPr lang="uk-UA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матеріалу</a:t>
            </a:r>
            <a:br>
              <a:rPr lang="uk-UA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8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89212" y="1054100"/>
            <a:ext cx="8915400" cy="56642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Генеральна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 матеріалів, як і вибірки з них (ті, що відібрані для контент-аналізу), повинна репрезентувати певне соціальне явище чи внутрішню особливість цих документів. Матеріалом контент-аналітичного дослідження є різножанрові документи: публікації друкованих чи електронних пресових видань, випуски радіо- і телепередач, кінофільми, рекламні повідомлення, офіційні папери, публічні виступи, матеріали анкет тощо. До вивчення залучається як текстова, так й ілюстративна інформація.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Кожний обраний для дослідження документ повинен відповідати таким критеріям: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походити з однотипних джерел (друкована 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Преса"/>
              </a:rPr>
              <a:t>преса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Телебачення"/>
              </a:rPr>
              <a:t>телебачення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Радіо"/>
              </a:rPr>
              <a:t>радіо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рекламні або пропагандистські матеріали, веб-ресурси);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належати до матеріалів одного жанру (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Стаття"/>
              </a:rPr>
              <a:t>статті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6" tooltip="Замітка"/>
              </a:rPr>
              <a:t>замітки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7" tooltip="Плакат"/>
              </a:rPr>
              <a:t>плакати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8" tooltip="Листівка"/>
              </a:rPr>
              <a:t>листівки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публічні виступи);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співвідноситися з чітко окресленим хронологічним періодом;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повідомлення повинні походити від однотипного учасника комунікації (політичний лідер, комерційна фірма,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медіаспоживач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 ін.);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мати обсяг,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співмірний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обсягом інших досліджуваних документів (визначена кількість знаків).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Керуючись зазначеними критеріями, формують вибіркову сукупність документів, а відтак переходять до формулювання робочих гіпотез.</a:t>
            </a:r>
          </a:p>
          <a:p>
            <a:endParaRPr lang="uk-UA" dirty="0"/>
          </a:p>
        </p:txBody>
      </p:sp>
      <p:pic>
        <p:nvPicPr>
          <p:cNvPr id="8194" name="Picture 2" descr="http://teg.com.ua/wp-content/uploads/2018/12/d4cfa8eb8ab93c80b0c730bc315b4640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25" y="1239155"/>
            <a:ext cx="2106075" cy="189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381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Отже, контент-аналіз — це якісно-кількісний метод вивчення документів, який характеризується об'єктивністю висновків і строгістю процедури та полягає у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квантифікаційній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обробці тексту з подальшою інтерпретацією результатів. Предметом контент-аналізу можуть бути як проблеми соціальної дійсності, котрі висловлюються чи навпаки приховуються у документах, так і внутрішні закономірності самого об'єкта дослідження</a:t>
            </a:r>
            <a:r>
              <a:rPr lang="uk-UA" dirty="0"/>
              <a:t>.</a:t>
            </a:r>
          </a:p>
        </p:txBody>
      </p:sp>
      <p:pic>
        <p:nvPicPr>
          <p:cNvPr id="9218" name="Picture 2" descr="Полный контент-анализ сайта: генеральная уборка ради трафика | DENISOV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99" y="1150255"/>
            <a:ext cx="2322513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9621755"/>
      </p:ext>
    </p:extLst>
  </p:cSld>
  <p:clrMapOvr>
    <a:masterClrMapping/>
  </p:clrMapOvr>
</p:sld>
</file>

<file path=ppt/theme/theme1.xml><?xml version="1.0" encoding="utf-8"?>
<a:theme xmlns:a="http://schemas.openxmlformats.org/drawingml/2006/main" name="Пасмо">
  <a:themeElements>
    <a:clrScheme name="Пасмо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Пасмо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смо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481</TotalTime>
  <Words>739</Words>
  <Application>Microsoft Office PowerPoint</Application>
  <PresentationFormat>Широкий екран</PresentationFormat>
  <Paragraphs>59</Paragraphs>
  <Slides>11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Roboto</vt:lpstr>
      <vt:lpstr>Times New Roman</vt:lpstr>
      <vt:lpstr>Wingdings 3</vt:lpstr>
      <vt:lpstr>Пасмо</vt:lpstr>
      <vt:lpstr>ЛЕКЦІЯ №3  Історія розвитку методу контент-аналізу</vt:lpstr>
      <vt:lpstr>Презентація PowerPoint</vt:lpstr>
      <vt:lpstr>Історична довідка </vt:lpstr>
      <vt:lpstr>Етапи розвитку </vt:lpstr>
      <vt:lpstr>Етапи розвитку </vt:lpstr>
      <vt:lpstr>ПРИКЛАД</vt:lpstr>
      <vt:lpstr>Галузі застосування </vt:lpstr>
      <vt:lpstr>Формування матеріалу </vt:lpstr>
      <vt:lpstr>Отже</vt:lpstr>
      <vt:lpstr>Правила контент-аналізу</vt:lpstr>
      <vt:lpstr>Література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Історія розвитку методу контент-аналізу</dc:title>
  <dc:creator>380916078007</dc:creator>
  <cp:lastModifiedBy>380916078007</cp:lastModifiedBy>
  <cp:revision>18</cp:revision>
  <dcterms:created xsi:type="dcterms:W3CDTF">2022-10-07T17:55:40Z</dcterms:created>
  <dcterms:modified xsi:type="dcterms:W3CDTF">2023-09-26T12:41:52Z</dcterms:modified>
</cp:coreProperties>
</file>