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44" r:id="rId3"/>
    <p:sldMasterId id="2147483756" r:id="rId4"/>
    <p:sldMasterId id="2147483768" r:id="rId5"/>
    <p:sldMasterId id="2147483780" r:id="rId6"/>
  </p:sldMasterIdLst>
  <p:sldIdLst>
    <p:sldId id="256" r:id="rId7"/>
    <p:sldId id="257" r:id="rId8"/>
    <p:sldId id="260" r:id="rId9"/>
    <p:sldId id="262" r:id="rId10"/>
    <p:sldId id="265" r:id="rId11"/>
    <p:sldId id="264" r:id="rId12"/>
    <p:sldId id="267" r:id="rId13"/>
    <p:sldId id="268" r:id="rId14"/>
    <p:sldId id="269" r:id="rId15"/>
    <p:sldId id="274" r:id="rId16"/>
    <p:sldId id="270" r:id="rId17"/>
    <p:sldId id="275" r:id="rId18"/>
    <p:sldId id="271" r:id="rId19"/>
    <p:sldId id="272" r:id="rId20"/>
    <p:sldId id="273" r:id="rId21"/>
    <p:sldId id="266" r:id="rId2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89" y="-1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uk-UA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uk-U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uk-U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uk-UA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B426E65-45A9-4305-962C-1E07C39243B4}" type="datetimeFigureOut">
              <a:rPr lang="uk-UA" smtClean="0"/>
              <a:pPr/>
              <a:t>14.03.2023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3F7124C-2BDF-4FBB-985E-91BBE8C101C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50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Фізика нафтового і газового пласта</a:t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75656" y="3068960"/>
            <a:ext cx="6400800" cy="1752600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Лекція 4. Фазова і відносна проникність гірських порід. Проникність тріщинуватих колекторів.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Методи визначення проникності.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Установка для визначення абсолютної проникності </a:t>
            </a:r>
            <a:endParaRPr lang="uk-UA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628800"/>
            <a:ext cx="596265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556792"/>
            <a:ext cx="5962650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83568" y="5286110"/>
            <a:ext cx="79928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 – хлоркальцієва трубка; 2 – термометр;  3 - фільтр; 4 – мікроредуктор (регулюючий  </a:t>
            </a:r>
            <a:r>
              <a:rPr kumimoji="0" lang="uk-UA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вентиль); 5 – кернотримач із зразком породи; 6 – манометр; 7 – газовий лічильник.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-2434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Методи визначення проникності.</a:t>
            </a:r>
            <a:endParaRPr lang="uk-UA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980728"/>
            <a:ext cx="5688632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51520" y="5465380"/>
            <a:ext cx="889248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– джерело тиску; 2 – редуктор високого тиску; 3 – редуктор низького тиску; 4 – осушувач газу; 5 – фільтр; 6 – триходовий кран; 7 – манометр; 8 – кернотримач; 9 – лінія створення обтиску;     10 – градуйована трубка вимірювання витрати газу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20688"/>
            <a:ext cx="8183880" cy="504056"/>
          </a:xfrm>
        </p:spPr>
        <p:txBody>
          <a:bodyPr>
            <a:noAutofit/>
          </a:bodyPr>
          <a:lstStyle/>
          <a:p>
            <a:pPr lvl="0"/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b="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Установка ВКДВ-1</a:t>
            </a:r>
            <a:r>
              <a:rPr lang="ru-RU" sz="2400" b="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uk-UA" sz="2400" b="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для визначення водопроникності кернів</a:t>
            </a:r>
            <a:endParaRPr lang="uk-UA" sz="2400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268760"/>
            <a:ext cx="6768752" cy="5112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51520" y="4869160"/>
            <a:ext cx="867645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– балон з повітрям або гідравлічний прес; 2 – напірна ємність з маслом; 3 – витратна              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ємність з водою;  4 – ємність з водою (водопровідна лінія); 5 – маніфольд; 6 – кернотри-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мач із зразком породи; 7 – манометр для вимірювання тиску до керну; 8 – манометр для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вимірювання тиску після керну; 9 – мірна склянка на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 см</a:t>
            </a:r>
            <a:r>
              <a:rPr kumimoji="0" lang="uk-UA" sz="16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10 – мікроредуктор (регу-                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люючий вентиль); 11 – 18 –  вентилі.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Прилад для визначення проникності порід</a:t>
            </a:r>
            <a:endParaRPr lang="uk-UA" dirty="0"/>
          </a:p>
        </p:txBody>
      </p:sp>
      <p:pic>
        <p:nvPicPr>
          <p:cNvPr id="25602" name="Рисунок 120"/>
          <p:cNvPicPr>
            <a:picLocks noChangeAspect="1" noChangeArrowheads="1"/>
          </p:cNvPicPr>
          <p:nvPr/>
        </p:nvPicPr>
        <p:blipFill>
          <a:blip r:embed="rId2" cstate="print">
            <a:lum bright="-8000" contrast="20000"/>
          </a:blip>
          <a:srcRect/>
          <a:stretch>
            <a:fillRect/>
          </a:stretch>
        </p:blipFill>
        <p:spPr bwMode="auto">
          <a:xfrm>
            <a:off x="467544" y="1628800"/>
            <a:ext cx="820891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755576" y="5913276"/>
            <a:ext cx="79003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– кернотримач; 2 – електронний вимірювальний блок;   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 – комп’ютер 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Прилад лля визначення фазової відносної проникності </a:t>
            </a:r>
            <a:endParaRPr lang="uk-UA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882047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uk-UA" sz="2400" dirty="0" smtClean="0"/>
              <a:t>Автоматична установка для вимірювання відносної фазової  проникності RPS-700. Загальний вигляд і принципова блок-схема</a:t>
            </a:r>
            <a:endParaRPr lang="uk-UA" sz="2400" dirty="0"/>
          </a:p>
        </p:txBody>
      </p:sp>
      <p:pic>
        <p:nvPicPr>
          <p:cNvPr id="849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230624"/>
            <a:ext cx="8107685" cy="5627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584176"/>
          </a:xfrm>
        </p:spPr>
        <p:txBody>
          <a:bodyPr/>
          <a:lstStyle/>
          <a:p>
            <a:pPr algn="ctr"/>
            <a:r>
              <a:rPr lang="uk-UA" dirty="0" smtClean="0">
                <a:effectLst/>
              </a:rPr>
              <a:t>Дякую за увагу</a:t>
            </a:r>
            <a:endParaRPr lang="uk-UA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140968"/>
            <a:ext cx="8229600" cy="2985195"/>
          </a:xfrm>
        </p:spPr>
        <p:txBody>
          <a:bodyPr/>
          <a:lstStyle/>
          <a:p>
            <a:pPr algn="ctr">
              <a:buNone/>
            </a:pPr>
            <a:r>
              <a:rPr lang="uk-UA" dirty="0" smtClean="0"/>
              <a:t>Тепер час для Ваших запитань.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9552" y="0"/>
            <a:ext cx="7772400" cy="1470025"/>
          </a:xfrm>
        </p:spPr>
        <p:txBody>
          <a:bodyPr/>
          <a:lstStyle/>
          <a:p>
            <a:r>
              <a:rPr lang="uk-UA" dirty="0" smtClean="0"/>
              <a:t>Визначення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55576" y="1745432"/>
            <a:ext cx="7992888" cy="5112568"/>
          </a:xfrm>
        </p:spPr>
        <p:txBody>
          <a:bodyPr>
            <a:normAutofit/>
          </a:bodyPr>
          <a:lstStyle/>
          <a:p>
            <a:pPr algn="just"/>
            <a:r>
              <a:rPr lang="uk-UA" sz="2400" i="1" dirty="0">
                <a:solidFill>
                  <a:schemeClr val="tx1"/>
                </a:solidFill>
              </a:rPr>
              <a:t>Фазова  проникність</a:t>
            </a:r>
            <a:r>
              <a:rPr lang="uk-UA" sz="2400" dirty="0">
                <a:solidFill>
                  <a:schemeClr val="tx1"/>
                </a:solidFill>
              </a:rPr>
              <a:t> – проникність </a:t>
            </a:r>
            <a:r>
              <a:rPr lang="uk-UA" sz="2400" dirty="0" smtClean="0">
                <a:solidFill>
                  <a:schemeClr val="tx1"/>
                </a:solidFill>
              </a:rPr>
              <a:t>гірської породи</a:t>
            </a:r>
            <a:r>
              <a:rPr lang="uk-UA" sz="2400" dirty="0">
                <a:solidFill>
                  <a:schemeClr val="tx1"/>
                </a:solidFill>
              </a:rPr>
              <a:t> для однієї з фаз, яка рухається в </a:t>
            </a:r>
            <a:r>
              <a:rPr lang="uk-UA" sz="2400" dirty="0" smtClean="0">
                <a:solidFill>
                  <a:schemeClr val="tx1"/>
                </a:solidFill>
              </a:rPr>
              <a:t>порах</a:t>
            </a:r>
            <a:r>
              <a:rPr lang="uk-UA" sz="2400" dirty="0">
                <a:solidFill>
                  <a:schemeClr val="tx1"/>
                </a:solidFill>
              </a:rPr>
              <a:t> двофазної або багатофазної системи, тобто проникність однієї фази при наявності інших рухомих чи нерухомих фаз. 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/>
            <a:endParaRPr lang="uk-UA" sz="2400" dirty="0">
              <a:solidFill>
                <a:schemeClr val="tx1"/>
              </a:solidFill>
            </a:endParaRPr>
          </a:p>
          <a:p>
            <a:pPr algn="just"/>
            <a:r>
              <a:rPr lang="uk-UA" sz="2400" i="1" dirty="0" smtClean="0">
                <a:solidFill>
                  <a:schemeClr val="tx1"/>
                </a:solidFill>
              </a:rPr>
              <a:t>Відносною проникністю</a:t>
            </a:r>
            <a:r>
              <a:rPr lang="uk-UA" sz="2400" dirty="0" smtClean="0">
                <a:solidFill>
                  <a:schemeClr val="tx1"/>
                </a:solidFill>
              </a:rPr>
              <a:t> пористого </a:t>
            </a:r>
            <a:r>
              <a:rPr lang="uk-UA" sz="2400" dirty="0">
                <a:solidFill>
                  <a:schemeClr val="tx1"/>
                </a:solidFill>
              </a:rPr>
              <a:t>середовища називається відношення фазової проникності цього середовища для даної фази до абсолютної.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dirty="0" smtClean="0"/>
              <a:t>Залежність відносних проникностей </a:t>
            </a:r>
            <a:r>
              <a:rPr lang="en-US" sz="3200" dirty="0" smtClean="0"/>
              <a:t>k</a:t>
            </a: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для нафти і води від насиченості</a:t>
            </a:r>
            <a:r>
              <a:rPr lang="en-US" sz="3200" dirty="0" smtClean="0"/>
              <a:t> S</a:t>
            </a:r>
            <a:r>
              <a:rPr lang="uk-UA" sz="3200" dirty="0" smtClean="0"/>
              <a:t> порового простору водою</a:t>
            </a:r>
            <a:endParaRPr lang="uk-UA" sz="320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628800"/>
            <a:ext cx="6200775" cy="484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uk-UA" sz="3100" dirty="0"/>
              <a:t>Залежність відносних проникностей для води і газу від </a:t>
            </a:r>
            <a:r>
              <a:rPr lang="uk-UA" sz="3100" dirty="0" smtClean="0"/>
              <a:t>водонасиченості</a:t>
            </a:r>
            <a:br>
              <a:rPr lang="uk-UA" sz="3100" dirty="0" smtClean="0"/>
            </a:br>
            <a:r>
              <a:rPr lang="uk-UA" sz="3100" dirty="0" smtClean="0"/>
              <a:t> </a:t>
            </a:r>
            <a:r>
              <a:rPr lang="uk-UA" sz="3100" dirty="0"/>
              <a:t>а – пісок; б – пісковик; в – вапняк</a:t>
            </a:r>
            <a:br>
              <a:rPr lang="uk-UA" sz="3100" dirty="0"/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88840"/>
            <a:ext cx="8820472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864095"/>
          </a:xfrm>
        </p:spPr>
        <p:txBody>
          <a:bodyPr>
            <a:noAutofit/>
          </a:bodyPr>
          <a:lstStyle/>
          <a:p>
            <a:r>
              <a:rPr lang="uk-UA" sz="3200" i="1" dirty="0"/>
              <a:t>Факторами, що впливають на фазові проникності</a:t>
            </a:r>
            <a:r>
              <a:rPr lang="uk-UA" sz="3200" dirty="0"/>
              <a:t>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31640" y="2204864"/>
            <a:ext cx="6400800" cy="4104456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Ступінь </a:t>
            </a:r>
            <a:r>
              <a:rPr lang="uk-UA" dirty="0">
                <a:solidFill>
                  <a:schemeClr val="tx1"/>
                </a:solidFill>
              </a:rPr>
              <a:t>насиченості колектора тією чи іншою </a:t>
            </a:r>
            <a:r>
              <a:rPr lang="uk-UA" dirty="0" smtClean="0">
                <a:solidFill>
                  <a:schemeClr val="tx1"/>
                </a:solidFill>
              </a:rPr>
              <a:t>фазою;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С</a:t>
            </a:r>
            <a:r>
              <a:rPr lang="uk-UA" dirty="0" smtClean="0">
                <a:solidFill>
                  <a:schemeClr val="tx1"/>
                </a:solidFill>
              </a:rPr>
              <a:t>труктура </a:t>
            </a:r>
            <a:r>
              <a:rPr lang="uk-UA" dirty="0">
                <a:solidFill>
                  <a:schemeClr val="tx1"/>
                </a:solidFill>
              </a:rPr>
              <a:t>порового простору;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Властивості </a:t>
            </a:r>
            <a:r>
              <a:rPr lang="uk-UA" dirty="0">
                <a:solidFill>
                  <a:schemeClr val="tx1"/>
                </a:solidFill>
              </a:rPr>
              <a:t>пластових </a:t>
            </a:r>
            <a:r>
              <a:rPr lang="uk-UA" dirty="0" smtClean="0">
                <a:solidFill>
                  <a:schemeClr val="tx1"/>
                </a:solidFill>
              </a:rPr>
              <a:t>флюїдів;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Т</a:t>
            </a:r>
            <a:r>
              <a:rPr lang="uk-UA" dirty="0" smtClean="0">
                <a:solidFill>
                  <a:schemeClr val="tx1"/>
                </a:solidFill>
              </a:rPr>
              <a:t>емпература;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uk-UA" dirty="0">
                <a:solidFill>
                  <a:schemeClr val="tx1"/>
                </a:solidFill>
              </a:rPr>
              <a:t>Н</a:t>
            </a:r>
            <a:r>
              <a:rPr lang="uk-UA" dirty="0" smtClean="0">
                <a:solidFill>
                  <a:schemeClr val="tx1"/>
                </a:solidFill>
              </a:rPr>
              <a:t>апрямок </a:t>
            </a:r>
            <a:r>
              <a:rPr lang="uk-UA" dirty="0">
                <a:solidFill>
                  <a:schemeClr val="tx1"/>
                </a:solidFill>
              </a:rPr>
              <a:t>зміни насиченості;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uk-UA" dirty="0" smtClean="0">
                <a:solidFill>
                  <a:schemeClr val="tx1"/>
                </a:solidFill>
              </a:rPr>
              <a:t>Швидкість </a:t>
            </a:r>
            <a:r>
              <a:rPr lang="uk-UA" dirty="0">
                <a:solidFill>
                  <a:schemeClr val="tx1"/>
                </a:solidFill>
              </a:rPr>
              <a:t>фільтрації</a:t>
            </a:r>
            <a:r>
              <a:rPr lang="uk-UA" dirty="0"/>
              <a:t>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uk-UA" sz="3200" dirty="0"/>
              <a:t>Області існування </a:t>
            </a:r>
            <a:r>
              <a:rPr lang="uk-UA" sz="3200" dirty="0" smtClean="0"/>
              <a:t>одно -, двох - </a:t>
            </a:r>
            <a:br>
              <a:rPr lang="uk-UA" sz="3200" dirty="0" smtClean="0"/>
            </a:br>
            <a:r>
              <a:rPr lang="uk-UA" sz="3200" dirty="0" smtClean="0"/>
              <a:t> </a:t>
            </a:r>
            <a:r>
              <a:rPr lang="uk-UA" sz="3200" dirty="0"/>
              <a:t>і трифазного потоків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340768"/>
            <a:ext cx="7000875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Проникність тріщинуватих порід</a:t>
            </a:r>
            <a:endParaRPr lang="uk-UA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67544" y="1484784"/>
            <a:ext cx="792088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Згідно з рівнянням Бусінеска витрата рідини (Q), що припадає на одиницю довжини тріщини, дорівнює: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851920" y="2852936"/>
          <a:ext cx="2376264" cy="1080120"/>
        </p:xfrm>
        <a:graphic>
          <a:graphicData uri="http://schemas.openxmlformats.org/presentationml/2006/ole">
            <p:oleObj spid="_x0000_s1025" name="Equation" r:id="rId3" imgW="914400" imgH="444500" progId="">
              <p:embed/>
            </p:oleObj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4220507"/>
            <a:ext cx="91440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 b – ширина тріщини, м;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∆Р – перепад тиску під час руху рідини через тріщину, Па;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μ – коефіцієнт динамічної в’язкості рідини, Па·с.      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Тріщинна проникність</a:t>
            </a:r>
            <a:endParaRPr lang="uk-UA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4067944" y="692696"/>
          <a:ext cx="2016224" cy="792088"/>
        </p:xfrm>
        <a:graphic>
          <a:graphicData uri="http://schemas.openxmlformats.org/presentationml/2006/ole">
            <p:oleObj spid="_x0000_s21505" name="Equation" r:id="rId3" imgW="774364" imgH="304668" progId="">
              <p:embed/>
            </p:oleObj>
          </a:graphicData>
        </a:graphic>
      </p:graphicFrame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699792" y="2996952"/>
            <a:ext cx="45365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uk-UA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uk-UA" sz="2800" dirty="0" smtClean="0"/>
              <a:t>Згідно з законом Дарсі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3779912" y="1412776"/>
          <a:ext cx="2520280" cy="576064"/>
        </p:xfrm>
        <a:graphic>
          <a:graphicData uri="http://schemas.openxmlformats.org/presentationml/2006/ole">
            <p:oleObj spid="_x0000_s21508" name="Equation" r:id="rId4" imgW="850900" imgH="241300" progId="">
              <p:embed/>
            </p:oleObj>
          </a:graphicData>
        </a:graphic>
      </p:graphicFrame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915816" y="1988840"/>
          <a:ext cx="4464496" cy="1008112"/>
        </p:xfrm>
        <a:graphic>
          <a:graphicData uri="http://schemas.openxmlformats.org/presentationml/2006/ole">
            <p:oleObj spid="_x0000_s21510" name="Equation" r:id="rId5" imgW="1206500" imgH="457200" progId="">
              <p:embed/>
            </p:oleObj>
          </a:graphicData>
        </a:graphic>
      </p:graphicFrame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2915816" y="3645024"/>
          <a:ext cx="2592288" cy="1008112"/>
        </p:xfrm>
        <a:graphic>
          <a:graphicData uri="http://schemas.openxmlformats.org/presentationml/2006/ole">
            <p:oleObj spid="_x0000_s21512" name="Equation" r:id="rId6" imgW="952500" imgH="444500" progId="">
              <p:embed/>
            </p:oleObj>
          </a:graphicData>
        </a:graphic>
      </p:graphicFrame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971600" y="4725144"/>
            <a:ext cx="76849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Прирівнявши рівняння , отримаємо вираз для тріщинної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проникності</a:t>
            </a: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3275856" y="5373216"/>
          <a:ext cx="2016224" cy="1008112"/>
        </p:xfrm>
        <a:graphic>
          <a:graphicData uri="http://schemas.openxmlformats.org/presentationml/2006/ole">
            <p:oleObj spid="_x0000_s21515" name="Equation" r:id="rId7" imgW="850900" imgH="431800" progId="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000" dirty="0" smtClean="0"/>
              <a:t>Тріщинна проникність, визначена по мікроскопічному  дослідженню шліфа</a:t>
            </a:r>
            <a:endParaRPr lang="uk-UA" sz="4000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2195736" y="1844824"/>
          <a:ext cx="3024336" cy="751706"/>
        </p:xfrm>
        <a:graphic>
          <a:graphicData uri="http://schemas.openxmlformats.org/presentationml/2006/ole">
            <p:oleObj spid="_x0000_s22529" name="Equation" r:id="rId3" imgW="1016000" imgH="254000" progId="">
              <p:embed/>
            </p:oleObj>
          </a:graphicData>
        </a:graphic>
      </p:graphicFrame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247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uk-UA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74107" y="2604483"/>
            <a:ext cx="804284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 А – параметр, що залежить від геометрії систем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тріщин у породі.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2987824" y="4437112"/>
          <a:ext cx="1944216" cy="497582"/>
        </p:xfrm>
        <a:graphic>
          <a:graphicData uri="http://schemas.openxmlformats.org/presentationml/2006/ole">
            <p:oleObj spid="_x0000_s22534" name="Equation" r:id="rId4" imgW="838200" imgH="215900" progId="">
              <p:embed/>
            </p:oleObj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987824" y="5733256"/>
          <a:ext cx="2592288" cy="504056"/>
        </p:xfrm>
        <a:graphic>
          <a:graphicData uri="http://schemas.openxmlformats.org/presentationml/2006/ole">
            <p:oleObj spid="_x0000_s22533" name="Equation" r:id="rId5" imgW="825500" imgH="215900" progId="">
              <p:embed/>
            </p:oleObj>
          </a:graphicData>
        </a:graphic>
      </p:graphicFrame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1003918" y="3612596"/>
            <a:ext cx="778322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Наприклад, для трьох взаємноперпендикулярних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тріщин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45720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71600" y="5013176"/>
            <a:ext cx="55615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 Для хаотично  розміщених тріщин </a:t>
            </a:r>
            <a:endParaRPr lang="uk-UA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3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1302</TotalTime>
  <Words>411</Words>
  <Application>Microsoft Office PowerPoint</Application>
  <PresentationFormat>Экран (4:3)</PresentationFormat>
  <Paragraphs>52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6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Апекс</vt:lpstr>
      <vt:lpstr>1_Апекс</vt:lpstr>
      <vt:lpstr>Литейная</vt:lpstr>
      <vt:lpstr>Аспект</vt:lpstr>
      <vt:lpstr>2_Апекс</vt:lpstr>
      <vt:lpstr>3_Апекс</vt:lpstr>
      <vt:lpstr>Equation</vt:lpstr>
      <vt:lpstr>Фізика нафтового і газового пласта  </vt:lpstr>
      <vt:lpstr>Визначення</vt:lpstr>
      <vt:lpstr>Залежність відносних проникностей k для нафти і води від насиченості S порового простору водою</vt:lpstr>
      <vt:lpstr>Залежність відносних проникностей для води і газу від водонасиченості  а – пісок; б – пісковик; в – вапняк  </vt:lpstr>
      <vt:lpstr>Факторами, що впливають на фазові проникності </vt:lpstr>
      <vt:lpstr>Області існування одно -, двох -   і трифазного потоків</vt:lpstr>
      <vt:lpstr>Проникність тріщинуватих порід</vt:lpstr>
      <vt:lpstr>Тріщинна проникність</vt:lpstr>
      <vt:lpstr>Тріщинна проникність, визначена по мікроскопічному  дослідженню шліфа</vt:lpstr>
      <vt:lpstr>Установка для визначення абсолютної проникності </vt:lpstr>
      <vt:lpstr>Методи визначення проникності.</vt:lpstr>
      <vt:lpstr> Установка ВКДВ-1 для визначення водопроникності кернів</vt:lpstr>
      <vt:lpstr>Прилад для визначення проникності порід</vt:lpstr>
      <vt:lpstr>Прилад лля визначення фазової відносної проникності </vt:lpstr>
      <vt:lpstr>Автоматична установка для вимірювання відносної фазової  проникності RPS-700. Загальний вигляд і принципова блок-схема</vt:lpstr>
      <vt:lpstr>Дякую за увагу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Фізика нафтового і газового пласта</dc:title>
  <dc:creator>Ivan</dc:creator>
  <cp:lastModifiedBy>Asus</cp:lastModifiedBy>
  <cp:revision>38</cp:revision>
  <dcterms:created xsi:type="dcterms:W3CDTF">2020-09-19T01:49:31Z</dcterms:created>
  <dcterms:modified xsi:type="dcterms:W3CDTF">2023-03-14T10:10:10Z</dcterms:modified>
</cp:coreProperties>
</file>