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4A8F9D7-DB7B-407A-8A88-6CC7BAD5A903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CADBF4-38B7-40CC-A1D8-4C91392FAABE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Розробка та експлуатація </a:t>
            </a:r>
            <a:r>
              <a:rPr lang="uk-UA" smtClean="0"/>
              <a:t>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Практичне заняття  </a:t>
            </a:r>
            <a:endParaRPr lang="uk-UA" dirty="0" smtClean="0"/>
          </a:p>
          <a:p>
            <a:r>
              <a:rPr lang="uk-UA" dirty="0" smtClean="0">
                <a:solidFill>
                  <a:schemeClr val="tx1"/>
                </a:solidFill>
              </a:rPr>
              <a:t>Фонтанна експлуатація свердловин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152127"/>
          </a:xfrm>
        </p:spPr>
        <p:txBody>
          <a:bodyPr/>
          <a:lstStyle/>
          <a:p>
            <a:r>
              <a:rPr lang="uk-UA" dirty="0" smtClean="0"/>
              <a:t>Задача 1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352928" cy="482453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Розрахувати </a:t>
            </a:r>
            <a:r>
              <a:rPr lang="uk-UA" dirty="0">
                <a:solidFill>
                  <a:schemeClr val="tx1"/>
                </a:solidFill>
              </a:rPr>
              <a:t>вибійний тиск під час артезіанського фонтанування свердловини. Відомо: довжина стовбура свердловини </a:t>
            </a:r>
            <a:r>
              <a:rPr lang="uk-UA" i="1" dirty="0">
                <a:solidFill>
                  <a:schemeClr val="tx1"/>
                </a:solidFill>
              </a:rPr>
              <a:t>H'</a:t>
            </a:r>
            <a:r>
              <a:rPr lang="uk-UA" dirty="0">
                <a:solidFill>
                  <a:schemeClr val="tx1"/>
                </a:solidFill>
              </a:rPr>
              <a:t> = 1900 м; труби опущено до вибою (</a:t>
            </a:r>
            <a:r>
              <a:rPr lang="uk-UA" i="1" dirty="0">
                <a:solidFill>
                  <a:schemeClr val="tx1"/>
                </a:solidFill>
              </a:rPr>
              <a:t>H'</a:t>
            </a:r>
            <a:r>
              <a:rPr lang="uk-UA" dirty="0">
                <a:solidFill>
                  <a:schemeClr val="tx1"/>
                </a:solidFill>
              </a:rPr>
              <a:t> = </a:t>
            </a:r>
            <a:r>
              <a:rPr lang="uk-UA" i="1" dirty="0">
                <a:solidFill>
                  <a:schemeClr val="tx1"/>
                </a:solidFill>
              </a:rPr>
              <a:t>L</a:t>
            </a:r>
            <a:r>
              <a:rPr lang="uk-UA" dirty="0">
                <a:solidFill>
                  <a:schemeClr val="tx1"/>
                </a:solidFill>
              </a:rPr>
              <a:t>); внутрішній діаметр насосно-компресорних труб </a:t>
            </a:r>
            <a:r>
              <a:rPr lang="uk-UA" i="1" dirty="0">
                <a:solidFill>
                  <a:schemeClr val="tx1"/>
                </a:solidFill>
              </a:rPr>
              <a:t>d</a:t>
            </a:r>
            <a:r>
              <a:rPr lang="uk-UA" dirty="0">
                <a:solidFill>
                  <a:schemeClr val="tx1"/>
                </a:solidFill>
              </a:rPr>
              <a:t> = 0,062 м; густина нафти ρ = 880 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; динамічний коефіцієнт в’язкості нафти μ</a:t>
            </a:r>
            <a:r>
              <a:rPr lang="uk-UA" baseline="-25000" dirty="0">
                <a:solidFill>
                  <a:schemeClr val="tx1"/>
                </a:solidFill>
              </a:rPr>
              <a:t>р</a:t>
            </a:r>
            <a:r>
              <a:rPr lang="uk-UA" dirty="0">
                <a:solidFill>
                  <a:schemeClr val="tx1"/>
                </a:solidFill>
              </a:rPr>
              <a:t> = 1,3·10</a:t>
            </a:r>
            <a:r>
              <a:rPr lang="uk-UA" baseline="30000" dirty="0">
                <a:solidFill>
                  <a:schemeClr val="tx1"/>
                </a:solidFill>
              </a:rPr>
              <a:t> –3</a:t>
            </a:r>
            <a:r>
              <a:rPr lang="uk-UA" dirty="0">
                <a:solidFill>
                  <a:schemeClr val="tx1"/>
                </a:solidFill>
              </a:rPr>
              <a:t> </a:t>
            </a:r>
            <a:r>
              <a:rPr lang="uk-UA" dirty="0" err="1">
                <a:solidFill>
                  <a:schemeClr val="tx1"/>
                </a:solidFill>
              </a:rPr>
              <a:t>Па·с</a:t>
            </a:r>
            <a:r>
              <a:rPr lang="uk-UA" dirty="0">
                <a:solidFill>
                  <a:schemeClr val="tx1"/>
                </a:solidFill>
              </a:rPr>
              <a:t>; тиск на гирлі свердловини </a:t>
            </a:r>
            <a:r>
              <a:rPr lang="uk-UA" i="1" dirty="0" err="1">
                <a:solidFill>
                  <a:schemeClr val="tx1"/>
                </a:solidFill>
              </a:rPr>
              <a:t>p</a:t>
            </a:r>
            <a:r>
              <a:rPr lang="uk-UA" baseline="-25000" dirty="0" err="1">
                <a:solidFill>
                  <a:schemeClr val="tx1"/>
                </a:solidFill>
              </a:rPr>
              <a:t>г</a:t>
            </a:r>
            <a:r>
              <a:rPr lang="uk-UA" dirty="0">
                <a:solidFill>
                  <a:schemeClr val="tx1"/>
                </a:solidFill>
              </a:rPr>
              <a:t> = 0,1 МПа; об’ємна витрата нафти </a:t>
            </a:r>
            <a:r>
              <a:rPr lang="uk-UA" i="1" dirty="0">
                <a:solidFill>
                  <a:schemeClr val="tx1"/>
                </a:solidFill>
              </a:rPr>
              <a:t>Q</a:t>
            </a:r>
            <a:r>
              <a:rPr lang="uk-UA" dirty="0">
                <a:solidFill>
                  <a:schemeClr val="tx1"/>
                </a:solidFill>
              </a:rPr>
              <a:t> = 0,0146 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/с; кут нахилу свердловини α</a:t>
            </a:r>
            <a:r>
              <a:rPr lang="uk-UA" baseline="-25000" dirty="0">
                <a:solidFill>
                  <a:schemeClr val="tx1"/>
                </a:solidFill>
              </a:rPr>
              <a:t>з</a:t>
            </a:r>
            <a:r>
              <a:rPr lang="uk-UA" dirty="0">
                <a:solidFill>
                  <a:schemeClr val="tx1"/>
                </a:solidFill>
              </a:rPr>
              <a:t> = 6°.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792087"/>
          </a:xfrm>
        </p:spPr>
        <p:txBody>
          <a:bodyPr/>
          <a:lstStyle/>
          <a:p>
            <a:r>
              <a:rPr lang="uk-UA" dirty="0" smtClean="0"/>
              <a:t>Задача 2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992888" cy="429803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        </a:t>
            </a:r>
            <a:r>
              <a:rPr lang="uk-UA" dirty="0" smtClean="0">
                <a:solidFill>
                  <a:schemeClr val="tx1"/>
                </a:solidFill>
              </a:rPr>
              <a:t>Визначте </a:t>
            </a:r>
            <a:r>
              <a:rPr lang="uk-UA" dirty="0">
                <a:solidFill>
                  <a:schemeClr val="tx1"/>
                </a:solidFill>
              </a:rPr>
              <a:t>мінімальний вибійний тиск </a:t>
            </a:r>
            <a:r>
              <a:rPr lang="uk-UA" dirty="0" smtClean="0">
                <a:solidFill>
                  <a:schemeClr val="tx1"/>
                </a:solidFill>
              </a:rPr>
              <a:t> фонтанування </a:t>
            </a:r>
            <a:r>
              <a:rPr lang="uk-UA" dirty="0">
                <a:solidFill>
                  <a:schemeClr val="tx1"/>
                </a:solidFill>
              </a:rPr>
              <a:t>для даних: дебіт по рідині 100 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/добу, підйомні труби спущено до вибою на глибину 870 м, середня густина рідини 850 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, а її динамічна в’язкість 3 </a:t>
            </a:r>
            <a:r>
              <a:rPr lang="uk-UA" dirty="0" err="1">
                <a:solidFill>
                  <a:schemeClr val="tx1"/>
                </a:solidFill>
              </a:rPr>
              <a:t>мПа∙с</a:t>
            </a:r>
            <a:r>
              <a:rPr lang="uk-UA" dirty="0">
                <a:solidFill>
                  <a:schemeClr val="tx1"/>
                </a:solidFill>
              </a:rPr>
              <a:t>. Внутрішній діаметр підйомних труб 59 мм. Тиск насичення нафти газом рівний </a:t>
            </a:r>
            <a:r>
              <a:rPr lang="uk-UA" dirty="0" err="1">
                <a:solidFill>
                  <a:schemeClr val="tx1"/>
                </a:solidFill>
              </a:rPr>
              <a:t>устьовому</a:t>
            </a:r>
            <a:r>
              <a:rPr lang="uk-UA" dirty="0">
                <a:solidFill>
                  <a:schemeClr val="tx1"/>
                </a:solidFill>
              </a:rPr>
              <a:t> і становить 0,8 МПа.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24135"/>
          </a:xfrm>
        </p:spPr>
        <p:txBody>
          <a:bodyPr/>
          <a:lstStyle/>
          <a:p>
            <a:r>
              <a:rPr lang="uk-UA" dirty="0" smtClean="0"/>
              <a:t>Задача 3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7848872" cy="393799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5100" dirty="0" smtClean="0">
                <a:solidFill>
                  <a:schemeClr val="tx1"/>
                </a:solidFill>
              </a:rPr>
              <a:t>      Розрахувати </a:t>
            </a:r>
            <a:r>
              <a:rPr lang="uk-UA" sz="5100" dirty="0">
                <a:solidFill>
                  <a:schemeClr val="tx1"/>
                </a:solidFill>
              </a:rPr>
              <a:t>ефективний газовий фактор у підйомних трубах свердловини. Відомо: тиск насичення нафти газом 22 МПа; тиск біля башмака і на викиді підйомних труб 13 і 6 МПа; коефіцієнт розчинення газу в нафті 3·10</a:t>
            </a:r>
            <a:r>
              <a:rPr lang="uk-UA" sz="5100" baseline="30000" dirty="0">
                <a:solidFill>
                  <a:schemeClr val="tx1"/>
                </a:solidFill>
              </a:rPr>
              <a:t>‑6 </a:t>
            </a:r>
            <a:r>
              <a:rPr lang="uk-UA" sz="5100" dirty="0">
                <a:solidFill>
                  <a:schemeClr val="tx1"/>
                </a:solidFill>
              </a:rPr>
              <a:t>м</a:t>
            </a:r>
            <a:r>
              <a:rPr lang="uk-UA" sz="5100" baseline="30000" dirty="0">
                <a:solidFill>
                  <a:schemeClr val="tx1"/>
                </a:solidFill>
              </a:rPr>
              <a:t>3</a:t>
            </a:r>
            <a:r>
              <a:rPr lang="uk-UA" sz="5100" dirty="0">
                <a:solidFill>
                  <a:schemeClr val="tx1"/>
                </a:solidFill>
              </a:rPr>
              <a:t>/(м</a:t>
            </a:r>
            <a:r>
              <a:rPr lang="uk-UA" sz="5100" baseline="30000" dirty="0">
                <a:solidFill>
                  <a:schemeClr val="tx1"/>
                </a:solidFill>
              </a:rPr>
              <a:t>3</a:t>
            </a:r>
            <a:r>
              <a:rPr lang="uk-UA" sz="5100" dirty="0">
                <a:solidFill>
                  <a:schemeClr val="tx1"/>
                </a:solidFill>
              </a:rPr>
              <a:t>·МПа); </a:t>
            </a:r>
            <a:r>
              <a:rPr lang="uk-UA" sz="5100" dirty="0" err="1">
                <a:solidFill>
                  <a:schemeClr val="tx1"/>
                </a:solidFill>
              </a:rPr>
              <a:t>обводненість</a:t>
            </a:r>
            <a:r>
              <a:rPr lang="uk-UA" sz="5100" dirty="0">
                <a:solidFill>
                  <a:schemeClr val="tx1"/>
                </a:solidFill>
              </a:rPr>
              <a:t> продукції свердловини складає 60%, технічний газовий фактор 500 </a:t>
            </a:r>
            <a:r>
              <a:rPr lang="uk-UA" sz="5100" dirty="0" smtClean="0">
                <a:solidFill>
                  <a:schemeClr val="tx1"/>
                </a:solidFill>
              </a:rPr>
              <a:t>м</a:t>
            </a:r>
            <a:r>
              <a:rPr lang="uk-UA" sz="5100" baseline="30000" dirty="0" smtClean="0">
                <a:solidFill>
                  <a:schemeClr val="tx1"/>
                </a:solidFill>
              </a:rPr>
              <a:t>3</a:t>
            </a:r>
            <a:r>
              <a:rPr lang="uk-UA" sz="5100" dirty="0" smtClean="0">
                <a:solidFill>
                  <a:schemeClr val="tx1"/>
                </a:solidFill>
              </a:rPr>
              <a:t>/</a:t>
            </a:r>
            <a:r>
              <a:rPr lang="uk-UA" sz="5100" dirty="0" err="1" smtClean="0">
                <a:solidFill>
                  <a:schemeClr val="tx1"/>
                </a:solidFill>
              </a:rPr>
              <a:t>м</a:t>
            </a:r>
            <a:r>
              <a:rPr lang="uk-UA" sz="5100" baseline="30000" dirty="0" err="1" smtClean="0">
                <a:solidFill>
                  <a:schemeClr val="tx1"/>
                </a:solidFill>
              </a:rPr>
              <a:t>3</a:t>
            </a:r>
            <a:r>
              <a:rPr lang="uk-UA" sz="5100" baseline="30000" dirty="0" smtClean="0">
                <a:solidFill>
                  <a:schemeClr val="tx1"/>
                </a:solidFill>
              </a:rPr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792087"/>
          </a:xfrm>
        </p:spPr>
        <p:txBody>
          <a:bodyPr/>
          <a:lstStyle/>
          <a:p>
            <a:r>
              <a:rPr lang="uk-UA" dirty="0" smtClean="0"/>
              <a:t>Задача 4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896544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   Розрахуйте </a:t>
            </a:r>
            <a:r>
              <a:rPr lang="uk-UA" sz="2800" dirty="0">
                <a:solidFill>
                  <a:schemeClr val="tx1"/>
                </a:solidFill>
              </a:rPr>
              <a:t>вміст води у продукції свердловин, при якому припиняється її фонтанування для даних: глибина спуску фонтанних труб 1700 м, діаметр труб 73 мм, тиск на буфері свердловини 0,5 МПа, тиск на вході в башмак фонтанних труб 7,5 МПа, газовий фактор </a:t>
            </a:r>
            <a:r>
              <a:rPr lang="uk-UA" sz="2800" dirty="0" smtClean="0">
                <a:solidFill>
                  <a:schemeClr val="tx1"/>
                </a:solidFill>
              </a:rPr>
              <a:t>200 </a:t>
            </a:r>
            <a:r>
              <a:rPr lang="uk-UA" sz="2800" dirty="0">
                <a:solidFill>
                  <a:schemeClr val="tx1"/>
                </a:solidFill>
              </a:rPr>
              <a:t>м</a:t>
            </a:r>
            <a:r>
              <a:rPr lang="uk-UA" sz="2800" baseline="30000" dirty="0">
                <a:solidFill>
                  <a:schemeClr val="tx1"/>
                </a:solidFill>
              </a:rPr>
              <a:t>3</a:t>
            </a:r>
            <a:r>
              <a:rPr lang="uk-UA" sz="2800" dirty="0">
                <a:solidFill>
                  <a:schemeClr val="tx1"/>
                </a:solidFill>
              </a:rPr>
              <a:t>/</a:t>
            </a:r>
            <a:r>
              <a:rPr lang="uk-UA" sz="2800" dirty="0" err="1">
                <a:solidFill>
                  <a:schemeClr val="tx1"/>
                </a:solidFill>
              </a:rPr>
              <a:t>м</a:t>
            </a:r>
            <a:r>
              <a:rPr lang="uk-UA" sz="2800" baseline="30000" dirty="0" err="1">
                <a:solidFill>
                  <a:schemeClr val="tx1"/>
                </a:solidFill>
              </a:rPr>
              <a:t>3</a:t>
            </a:r>
            <a:r>
              <a:rPr lang="uk-UA" sz="2800" dirty="0">
                <a:solidFill>
                  <a:schemeClr val="tx1"/>
                </a:solidFill>
              </a:rPr>
              <a:t>, коефіцієнт розчинності газу в нафті  </a:t>
            </a:r>
            <a:r>
              <a:rPr lang="uk-UA" sz="2800" dirty="0" smtClean="0">
                <a:solidFill>
                  <a:schemeClr val="tx1"/>
                </a:solidFill>
              </a:rPr>
              <a:t>3·10</a:t>
            </a:r>
            <a:r>
              <a:rPr lang="uk-UA" sz="2800" baseline="30000" dirty="0" smtClean="0">
                <a:solidFill>
                  <a:schemeClr val="tx1"/>
                </a:solidFill>
              </a:rPr>
              <a:t>-6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м</a:t>
            </a:r>
            <a:r>
              <a:rPr lang="uk-UA" sz="2800" baseline="30000" dirty="0">
                <a:solidFill>
                  <a:schemeClr val="tx1"/>
                </a:solidFill>
              </a:rPr>
              <a:t>3</a:t>
            </a:r>
            <a:r>
              <a:rPr lang="uk-UA" sz="2800" dirty="0">
                <a:solidFill>
                  <a:schemeClr val="tx1"/>
                </a:solidFill>
              </a:rPr>
              <a:t>/(м</a:t>
            </a:r>
            <a:r>
              <a:rPr lang="uk-UA" sz="2800" baseline="30000" dirty="0">
                <a:solidFill>
                  <a:schemeClr val="tx1"/>
                </a:solidFill>
              </a:rPr>
              <a:t>3</a:t>
            </a:r>
            <a:r>
              <a:rPr lang="uk-UA" sz="2800" dirty="0">
                <a:solidFill>
                  <a:schemeClr val="tx1"/>
                </a:solidFill>
                <a:sym typeface="Symbol"/>
              </a:rPr>
              <a:t></a:t>
            </a:r>
            <a:r>
              <a:rPr lang="uk-UA" sz="2800" dirty="0">
                <a:solidFill>
                  <a:schemeClr val="tx1"/>
                </a:solidFill>
              </a:rPr>
              <a:t>Па), середня густина пластової рідини 950 кг/м</a:t>
            </a:r>
            <a:r>
              <a:rPr lang="uk-UA" sz="2800" baseline="30000" dirty="0">
                <a:solidFill>
                  <a:schemeClr val="tx1"/>
                </a:solidFill>
              </a:rPr>
              <a:t>3</a:t>
            </a:r>
            <a:r>
              <a:rPr lang="uk-UA" sz="2800" dirty="0">
                <a:solidFill>
                  <a:schemeClr val="tx1"/>
                </a:solidFill>
              </a:rPr>
              <a:t>, відносне занурення труб під рівень рідини </a:t>
            </a:r>
            <a:r>
              <a:rPr lang="uk-UA" sz="2800" dirty="0" smtClean="0">
                <a:solidFill>
                  <a:schemeClr val="tx1"/>
                </a:solidFill>
              </a:rPr>
              <a:t>0,4, ефективний газовий фактор 150 м куб /м куб.</a:t>
            </a:r>
            <a:endParaRPr lang="uk-UA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1763</TotalTime>
  <Words>197</Words>
  <Application>Microsoft Office PowerPoint</Application>
  <PresentationFormat>Екран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Аспект</vt:lpstr>
      <vt:lpstr>Розробка та експлуатація нафтових родовищ</vt:lpstr>
      <vt:lpstr>Задача 1</vt:lpstr>
      <vt:lpstr>Задача 2</vt:lpstr>
      <vt:lpstr>Задача 3</vt:lpstr>
      <vt:lpstr>Задача 4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Admin</cp:lastModifiedBy>
  <cp:revision>18</cp:revision>
  <dcterms:created xsi:type="dcterms:W3CDTF">2020-09-19T08:59:21Z</dcterms:created>
  <dcterms:modified xsi:type="dcterms:W3CDTF">2025-04-15T13:32:44Z</dcterms:modified>
</cp:coreProperties>
</file>