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91" r:id="rId4"/>
    <p:sldId id="288" r:id="rId5"/>
    <p:sldId id="289" r:id="rId6"/>
    <p:sldId id="292" r:id="rId7"/>
    <p:sldId id="294" r:id="rId8"/>
    <p:sldId id="295" r:id="rId9"/>
    <p:sldId id="296" r:id="rId10"/>
    <p:sldId id="297" r:id="rId11"/>
    <p:sldId id="298" r:id="rId12"/>
    <p:sldId id="299" r:id="rId13"/>
    <p:sldId id="300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8" autoAdjust="0"/>
    <p:restoredTop sz="94660"/>
  </p:normalViewPr>
  <p:slideViewPr>
    <p:cSldViewPr snapToGrid="0">
      <p:cViewPr varScale="1">
        <p:scale>
          <a:sx n="51" d="100"/>
          <a:sy n="51" d="100"/>
        </p:scale>
        <p:origin x="72" y="6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240EA6-7FEC-A532-1352-A65613C4C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4AB5699-263A-D8F8-B0B2-A2E48E7B4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4BFFC82-AADB-B3F5-58F8-CB7B945EB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ADC02D2-587E-4FA2-EBCA-E579BEEF6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2E1FE94-2127-2761-1495-977DDEE66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602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7E9FA-6516-55B6-C55B-F1DA615DE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2206C97-D67B-81BF-D2FC-FFD695EB6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1CDC760-A3C4-BFC2-431F-2B110614A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00F8FC8-DF9F-08AD-A843-1402F6AE6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B1D0B1D-090E-E0ED-271D-3704C552C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562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1CE9DBD-2F22-F977-0D51-F9E20C7B6C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D85BB3A-FBFB-5496-A554-9765E906A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F3CF519-9325-F5CB-5E21-C57DC302C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B3BA2AD-5219-B193-7DE6-1D8CA4408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387A909-A7E4-56AA-1774-8A60AFA90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5081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30321" y="461899"/>
            <a:ext cx="5531357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7644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41E5A-031C-6B1A-A297-58F8A68DD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CE0555-74BA-1D54-E318-0B52ACB03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2DFB664-3280-2C05-4E23-07402535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7EE83F4-717F-BB26-B47E-EA8BAFC24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26EB6A5-D5C0-D2E1-43AF-37EB2C981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301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BC76C9-AFEB-DCE0-C62E-C6221A6CB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9E7583C-024A-EA65-25C9-8B2AFCBF5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C2A5D94-F14E-2A20-61DD-7B9B4AFB1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662E901-8613-79A8-0EDA-618F18F2A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5E029CA-59CA-6D48-7080-079207D68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946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21EDB0-A0B5-5F1F-5133-C8436B5F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60B570F-3D7C-447D-2D03-4EE48AD61C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856C5D2-96CC-EDA6-EE1B-286A6C76B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4B9022F-2690-2C47-3111-56404AE76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78C1677-BBF5-A401-5FE7-C7619369C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2D9389E-2F2B-EF80-D30B-1A8AA56A2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564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9C086-8307-504A-F7B7-974F93A8F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FAA522C-B34C-6988-6101-6CED572B9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F3A5218-C358-9EE5-EB48-0ECF6BCFE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4138266D-4C75-7F4F-9777-B3E0096031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AEFBECA-D654-753A-7520-A8ADA7A4E3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FB53371C-D8CF-069B-7506-92BDC40DA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2BCCD7F-1E9B-B67D-2F44-B3CBC384D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749BF6E-BD96-F147-1092-36AFA647C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5687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25BC02-AB80-5F3B-9980-E2C4DC6DB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F5AAFF7B-A34B-E33C-A335-AEB4F5C85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905E05A3-8574-386B-CB9C-079C5D81A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17F3615-833B-BB2C-FA62-E6060F464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569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6A55F258-9AE3-9E40-0E57-FD5825F7B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A0041075-EFA8-4E56-2F11-CBB609C38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5837B5E-19D7-3F45-F320-138C27FE2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375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9990EC-44EE-6C4F-FC18-94519A899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E7900E-70E2-B774-C174-2215D791F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D8BC16D-449A-B86B-8A3C-4A749CE40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41C4913-57C6-6BFF-FF44-BB3A28F61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9457D1B-B46E-AD2C-F4B9-B94E9B0EE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73ABF21-34A6-E1E8-8268-63912BB9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6286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C7035F-8C58-3F30-77D4-88AD417E8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D8237BA-D68C-DC7D-2E63-EB12D8943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3A75D15-7272-B511-BCA3-314BA1AC2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795B3B0-3691-CAB4-7B59-5D7C1ED31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6E1B590-F351-A626-0489-8A52718E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AE5AAE6-4C57-D66A-AFB8-5FE383220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3345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F1B36D97-A6DF-ACAE-E32C-A43EA0C52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4F70D47-9E6B-FF78-3A4B-823C8B905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E507E38-D8D1-CDC3-9552-26AFD9FCD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82F66-9A11-4067-A869-64E47581BAB9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0904A27-AB9D-1568-D6BA-D5A61C6333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5EA1081-9484-312C-A440-1E90D87F9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6B246-E1BE-4CDC-922E-66A36A4AD56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624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7C885E-DEE0-9F3C-2953-84788A8CE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3400"/>
            <a:ext cx="9144000" cy="2133599"/>
          </a:xfrm>
        </p:spPr>
        <p:txBody>
          <a:bodyPr>
            <a:normAutofit/>
          </a:bodyPr>
          <a:lstStyle/>
          <a:p>
            <a:r>
              <a:rPr lang="uk-UA" sz="4000" b="1" dirty="0"/>
              <a:t>ЗМ 1. </a:t>
            </a:r>
            <a:r>
              <a:rPr lang="uk-UA" sz="4000" b="1" dirty="0" err="1"/>
              <a:t>Start-up</a:t>
            </a:r>
            <a:r>
              <a:rPr lang="uk-UA" sz="4000" b="1" dirty="0"/>
              <a:t> як інноваційний проект: особливості та характеристики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BB6C123-2C56-C04D-BD0C-9B3B0CDEB6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66999"/>
            <a:ext cx="9144000" cy="2590801"/>
          </a:xfrm>
        </p:spPr>
        <p:txBody>
          <a:bodyPr>
            <a:normAutofit lnSpcReduction="10000"/>
          </a:bodyPr>
          <a:lstStyle/>
          <a:p>
            <a:pPr algn="l"/>
            <a:endParaRPr lang="uk-UA" sz="3200" dirty="0"/>
          </a:p>
          <a:p>
            <a:r>
              <a:rPr lang="uk-UA" sz="3200" b="1" dirty="0"/>
              <a:t>План</a:t>
            </a:r>
          </a:p>
          <a:p>
            <a:pPr algn="l"/>
            <a:r>
              <a:rPr lang="uk-UA" sz="3200" dirty="0"/>
              <a:t>1.1 Поняття стартапу та його особливості</a:t>
            </a:r>
          </a:p>
          <a:p>
            <a:pPr algn="l"/>
            <a:r>
              <a:rPr lang="uk-UA" sz="3200" dirty="0"/>
              <a:t>1.2 Стадії розвитку та життєвий цикл стартапу</a:t>
            </a:r>
          </a:p>
          <a:p>
            <a:pPr algn="l"/>
            <a:r>
              <a:rPr lang="uk-UA" sz="3200" dirty="0"/>
              <a:t>1.3 Екосистема стартапу</a:t>
            </a:r>
          </a:p>
        </p:txBody>
      </p:sp>
    </p:spTree>
    <p:extLst>
      <p:ext uri="{BB962C8B-B14F-4D97-AF65-F5344CB8AC3E}">
        <p14:creationId xmlns:p14="http://schemas.microsoft.com/office/powerpoint/2010/main" val="1706119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9ED8C-CF8B-D2D5-5A80-E62E160B0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Фази та етапи життєвого циклу стартапу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9C7B84F-CDD2-A35A-5455-DC0332DCC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987"/>
            <a:ext cx="10515600" cy="4632976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Ф</a:t>
            </a:r>
            <a:r>
              <a:rPr lang="uk-UA" b="1" dirty="0"/>
              <a:t>А</a:t>
            </a:r>
            <a:r>
              <a:rPr lang="en-US" b="1" dirty="0"/>
              <a:t>ЗА І: </a:t>
            </a:r>
            <a:r>
              <a:rPr lang="en-US" b="1" dirty="0" err="1"/>
              <a:t>Пошук</a:t>
            </a:r>
            <a:r>
              <a:rPr lang="en-US" b="1" dirty="0"/>
              <a:t>, Product / Market fit</a:t>
            </a:r>
            <a:r>
              <a:rPr lang="uk-UA" b="1" dirty="0"/>
              <a:t>:</a:t>
            </a:r>
          </a:p>
          <a:p>
            <a:r>
              <a:rPr lang="ru-RU" dirty="0"/>
              <a:t>а) 0 </a:t>
            </a:r>
            <a:r>
              <a:rPr lang="ru-RU" dirty="0" err="1"/>
              <a:t>Етап</a:t>
            </a:r>
            <a:r>
              <a:rPr lang="ru-RU" dirty="0"/>
              <a:t> (</a:t>
            </a:r>
            <a:r>
              <a:rPr lang="ru-RU" dirty="0" err="1"/>
              <a:t>підготовчий</a:t>
            </a:r>
            <a:r>
              <a:rPr lang="ru-RU" dirty="0"/>
              <a:t>): </a:t>
            </a:r>
            <a:r>
              <a:rPr lang="ru-RU" dirty="0" err="1"/>
              <a:t>Ідея</a:t>
            </a:r>
            <a:r>
              <a:rPr lang="ru-RU" dirty="0"/>
              <a:t>.</a:t>
            </a:r>
          </a:p>
          <a:p>
            <a:r>
              <a:rPr lang="uk-UA" dirty="0"/>
              <a:t>б) 1 Етап: </a:t>
            </a:r>
            <a:r>
              <a:rPr lang="pl-PL" dirty="0"/>
              <a:t>MVP (Minimum Viable Product)</a:t>
            </a:r>
            <a:r>
              <a:rPr lang="uk-UA" dirty="0"/>
              <a:t> - мінімальна версія працюючого продукту</a:t>
            </a:r>
          </a:p>
          <a:p>
            <a:r>
              <a:rPr lang="uk-UA" dirty="0"/>
              <a:t>в) 2 Етап: </a:t>
            </a:r>
            <a:r>
              <a:rPr lang="pl-PL" dirty="0"/>
              <a:t>Product / market fit (</a:t>
            </a:r>
            <a:r>
              <a:rPr lang="uk-UA" dirty="0"/>
              <a:t>відповідність продукту ринку)</a:t>
            </a:r>
          </a:p>
          <a:p>
            <a:r>
              <a:rPr lang="ru-RU" dirty="0"/>
              <a:t>г) 3 </a:t>
            </a:r>
            <a:r>
              <a:rPr lang="ru-RU" dirty="0" err="1"/>
              <a:t>Етап</a:t>
            </a:r>
            <a:r>
              <a:rPr lang="ru-RU" dirty="0"/>
              <a:t>: </a:t>
            </a:r>
            <a:r>
              <a:rPr lang="ru-RU" dirty="0" err="1"/>
              <a:t>Тraction</a:t>
            </a:r>
            <a:r>
              <a:rPr lang="ru-RU" dirty="0"/>
              <a:t> (</a:t>
            </a:r>
            <a:r>
              <a:rPr lang="ru-RU" dirty="0" err="1"/>
              <a:t>Динаміка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)</a:t>
            </a:r>
          </a:p>
          <a:p>
            <a:r>
              <a:rPr lang="ru-RU" b="1" dirty="0"/>
              <a:t>ФАЗА ІІ: </a:t>
            </a:r>
            <a:r>
              <a:rPr lang="ru-RU" b="1" dirty="0" err="1"/>
              <a:t>Зростання</a:t>
            </a:r>
            <a:r>
              <a:rPr lang="ru-RU" b="1" dirty="0"/>
              <a:t> і </a:t>
            </a:r>
            <a:r>
              <a:rPr lang="ru-RU" b="1" dirty="0" err="1"/>
              <a:t>масштабування</a:t>
            </a:r>
            <a:r>
              <a:rPr lang="ru-RU" b="1" dirty="0"/>
              <a:t>:</a:t>
            </a:r>
          </a:p>
          <a:p>
            <a:r>
              <a:rPr lang="ru-RU" dirty="0"/>
              <a:t>а) 4 </a:t>
            </a:r>
            <a:r>
              <a:rPr lang="ru-RU" dirty="0" err="1"/>
              <a:t>Етап</a:t>
            </a:r>
            <a:r>
              <a:rPr lang="ru-RU" dirty="0"/>
              <a:t>: </a:t>
            </a:r>
            <a:r>
              <a:rPr lang="ru-RU" dirty="0" err="1"/>
              <a:t>Зростання</a:t>
            </a:r>
            <a:r>
              <a:rPr lang="ru-RU" dirty="0"/>
              <a:t> і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endParaRPr lang="ru-RU" dirty="0"/>
          </a:p>
          <a:p>
            <a:r>
              <a:rPr lang="ru-RU" dirty="0"/>
              <a:t>б) 5 </a:t>
            </a:r>
            <a:r>
              <a:rPr lang="ru-RU" dirty="0" err="1"/>
              <a:t>Етап</a:t>
            </a:r>
            <a:r>
              <a:rPr lang="ru-RU" dirty="0"/>
              <a:t>: </a:t>
            </a:r>
            <a:r>
              <a:rPr lang="ru-RU" dirty="0" err="1"/>
              <a:t>Масштабування</a:t>
            </a:r>
            <a:r>
              <a:rPr lang="ru-RU" dirty="0"/>
              <a:t> і </a:t>
            </a:r>
            <a:r>
              <a:rPr lang="ru-RU" dirty="0" err="1"/>
              <a:t>захоплення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endParaRPr lang="ru-RU" dirty="0"/>
          </a:p>
          <a:p>
            <a:r>
              <a:rPr lang="ru-RU" dirty="0"/>
              <a:t>в) 6 </a:t>
            </a:r>
            <a:r>
              <a:rPr lang="ru-RU" dirty="0" err="1"/>
              <a:t>Етап</a:t>
            </a:r>
            <a:r>
              <a:rPr lang="ru-RU" dirty="0"/>
              <a:t>: IPO (</a:t>
            </a:r>
            <a:r>
              <a:rPr lang="ru-RU" dirty="0" err="1"/>
              <a:t>Публічне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).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023113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4B3C5-E1DE-2F3A-FFB0-1D70425EE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1.3 Екосистема стартапу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1312AB-02C5-54FE-8471-B3EA81A1E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73967"/>
            <a:ext cx="10929079" cy="4602996"/>
          </a:xfrm>
        </p:spPr>
        <p:txBody>
          <a:bodyPr>
            <a:normAutofit/>
          </a:bodyPr>
          <a:lstStyle/>
          <a:p>
            <a:r>
              <a:rPr lang="uk-UA" b="1" dirty="0"/>
              <a:t>Екосистема стартапу </a:t>
            </a:r>
            <a:r>
              <a:rPr lang="uk-UA" dirty="0"/>
              <a:t>– це динамічна система взаємодії компаній-стартапів, інвесторів, підприємців, установ та інших суб'єктів, що створює умови для зародження, розвитку та підтримки інноваційних стартапів.</a:t>
            </a:r>
          </a:p>
        </p:txBody>
      </p:sp>
    </p:spTree>
    <p:extLst>
      <p:ext uri="{BB962C8B-B14F-4D97-AF65-F5344CB8AC3E}">
        <p14:creationId xmlns:p14="http://schemas.microsoft.com/office/powerpoint/2010/main" val="458004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4EFA52-E676-BE4E-4830-D2A275B9A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Ключові компоненти стартап-екосистеми:</a:t>
            </a:r>
            <a:br>
              <a:rPr lang="uk-UA" b="1" dirty="0"/>
            </a:b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E1FEE60-BE7C-1203-7F05-7317071FC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085"/>
            <a:ext cx="10515600" cy="5291528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/>
              <a:t>Стартапи</a:t>
            </a:r>
            <a:r>
              <a:rPr lang="uk-UA" dirty="0"/>
              <a:t> </a:t>
            </a:r>
          </a:p>
          <a:p>
            <a:pPr marL="0" indent="0">
              <a:buNone/>
            </a:pPr>
            <a:r>
              <a:rPr lang="uk-UA" dirty="0"/>
              <a:t>— компанії, що працюють на основі інновацій, мають обмежені ресурси та швидко розвиваються. </a:t>
            </a:r>
          </a:p>
          <a:p>
            <a:r>
              <a:rPr lang="uk-UA" b="1" dirty="0"/>
              <a:t>Підприємці та розробники</a:t>
            </a:r>
            <a:r>
              <a:rPr lang="uk-UA" dirty="0"/>
              <a:t> </a:t>
            </a:r>
          </a:p>
          <a:p>
            <a:pPr marL="0" indent="0">
              <a:buNone/>
            </a:pPr>
            <a:r>
              <a:rPr lang="uk-UA" dirty="0"/>
              <a:t>— особи та команди, які створюють нові продукти та послуги, використовуючи сучасні технології. </a:t>
            </a:r>
          </a:p>
          <a:p>
            <a:r>
              <a:rPr lang="uk-UA" b="1" dirty="0"/>
              <a:t>Інвестори та фінансові інституції</a:t>
            </a:r>
            <a:r>
              <a:rPr lang="uk-UA" dirty="0"/>
              <a:t> </a:t>
            </a:r>
          </a:p>
          <a:p>
            <a:pPr marL="0" indent="0">
              <a:buNone/>
            </a:pPr>
            <a:r>
              <a:rPr lang="uk-UA" dirty="0"/>
              <a:t>— надають необхідне фінансування та підтримку для запуску та масштабування стартапів. </a:t>
            </a:r>
          </a:p>
          <a:p>
            <a:r>
              <a:rPr lang="uk-UA" b="1" dirty="0"/>
              <a:t>Інфраструктура</a:t>
            </a:r>
            <a:r>
              <a:rPr lang="uk-UA" dirty="0"/>
              <a:t> </a:t>
            </a:r>
          </a:p>
          <a:p>
            <a:pPr marL="0" indent="0">
              <a:buNone/>
            </a:pPr>
            <a:r>
              <a:rPr lang="uk-UA" dirty="0"/>
              <a:t>— це ресурси, такі як бізнес-інкубатори, акселератори, технологічні майданчики та освітні центри, що надають допомогу та ресурси для стартапів. </a:t>
            </a:r>
          </a:p>
          <a:p>
            <a:r>
              <a:rPr lang="uk-UA" b="1" dirty="0"/>
              <a:t>Державні установи</a:t>
            </a:r>
            <a:r>
              <a:rPr lang="uk-UA" dirty="0"/>
              <a:t> </a:t>
            </a:r>
          </a:p>
          <a:p>
            <a:pPr marL="0" indent="0">
              <a:buNone/>
            </a:pPr>
            <a:r>
              <a:rPr lang="uk-UA" dirty="0"/>
              <a:t>— створюють сприятливі умови, зокрема через регуляторні механізми та підтримку цифрової економіки.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71782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5825A-EEA5-5BD2-94FF-A5618E3E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Характеристики успішної екосистеми:</a:t>
            </a:r>
            <a:br>
              <a:rPr lang="uk-UA" b="1" dirty="0"/>
            </a:b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4AAE5D-8C88-D45D-BA6D-28C2690BC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046"/>
            <a:ext cx="10515600" cy="4722917"/>
          </a:xfrm>
        </p:spPr>
        <p:txBody>
          <a:bodyPr>
            <a:normAutofit/>
          </a:bodyPr>
          <a:lstStyle/>
          <a:p>
            <a:r>
              <a:rPr lang="uk-UA" b="1" dirty="0"/>
              <a:t>Відкритість та взаємодія:</a:t>
            </a:r>
            <a:r>
              <a:rPr lang="uk-UA" dirty="0"/>
              <a:t> </a:t>
            </a:r>
          </a:p>
          <a:p>
            <a:pPr marL="0" indent="0">
              <a:buNone/>
            </a:pPr>
            <a:r>
              <a:rPr lang="uk-UA" dirty="0"/>
              <a:t>Активна співпраця між усіма учасниками сприяє швидшому розвитку та трансформації, створюючи більше можливостей для стартапів. </a:t>
            </a:r>
          </a:p>
          <a:p>
            <a:r>
              <a:rPr lang="uk-UA" b="1" dirty="0" err="1"/>
              <a:t>Інноваційність</a:t>
            </a:r>
            <a:r>
              <a:rPr lang="uk-UA" b="1" dirty="0"/>
              <a:t>:</a:t>
            </a:r>
            <a:r>
              <a:rPr lang="uk-UA" dirty="0"/>
              <a:t> </a:t>
            </a:r>
          </a:p>
          <a:p>
            <a:pPr marL="0" indent="0">
              <a:buNone/>
            </a:pPr>
            <a:r>
              <a:rPr lang="uk-UA" dirty="0"/>
              <a:t>Базується на впровадженні нових ідей та технологій для вирішення проблем ринку. </a:t>
            </a:r>
          </a:p>
          <a:p>
            <a:r>
              <a:rPr lang="uk-UA" b="1" dirty="0"/>
              <a:t>Швидка адаптація:</a:t>
            </a:r>
            <a:r>
              <a:rPr lang="uk-UA" dirty="0"/>
              <a:t> </a:t>
            </a:r>
          </a:p>
          <a:p>
            <a:pPr marL="0" indent="0">
              <a:buNone/>
            </a:pPr>
            <a:r>
              <a:rPr lang="uk-UA" dirty="0"/>
              <a:t>Здатність </a:t>
            </a:r>
            <a:r>
              <a:rPr lang="uk-UA" dirty="0" err="1"/>
              <a:t>оперативно</a:t>
            </a:r>
            <a:r>
              <a:rPr lang="uk-UA" dirty="0"/>
              <a:t> реагувати на потреби ринку та клієнтів є ключовою для успіху.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66051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1528997" y="498764"/>
            <a:ext cx="10028419" cy="6228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r>
              <a:rPr lang="uk-UA" dirty="0"/>
              <a:t>1.1 Поняття стартапу та його особливості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604898"/>
            <a:ext cx="10452100" cy="155321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727710" marR="5080" indent="-715010">
              <a:lnSpc>
                <a:spcPct val="100299"/>
              </a:lnSpc>
              <a:spcBef>
                <a:spcPts val="85"/>
              </a:spcBef>
            </a:pPr>
            <a:r>
              <a:rPr sz="3600" b="1" dirty="0">
                <a:latin typeface="Calibri"/>
                <a:cs typeface="Calibri"/>
              </a:rPr>
              <a:t>Стартап</a:t>
            </a:r>
            <a:r>
              <a:rPr sz="3600" b="1" spc="-1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це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тимчасова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структура,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що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займається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пошуком </a:t>
            </a:r>
            <a:r>
              <a:rPr sz="3200" dirty="0">
                <a:latin typeface="Calibri"/>
                <a:cs typeface="Calibri"/>
              </a:rPr>
              <a:t>масштабованої,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відтворюваної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рентабельної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бізнес- моделі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2A9238-501A-46FD-3824-5D739DB2885D}"/>
              </a:ext>
            </a:extLst>
          </p:cNvPr>
          <p:cNvSpPr txBox="1"/>
          <p:nvPr/>
        </p:nvSpPr>
        <p:spPr>
          <a:xfrm>
            <a:off x="914400" y="4537132"/>
            <a:ext cx="9705474" cy="14055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6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lang="ru-RU" sz="2400" dirty="0" err="1">
                <a:latin typeface="Calibri"/>
                <a:cs typeface="Calibri"/>
              </a:rPr>
              <a:t>Це</a:t>
            </a:r>
            <a:r>
              <a:rPr lang="ru-RU" sz="2400" spc="-55" dirty="0">
                <a:latin typeface="Calibri"/>
                <a:cs typeface="Calibri"/>
              </a:rPr>
              <a:t> </a:t>
            </a:r>
            <a:r>
              <a:rPr lang="ru-RU" sz="2400" dirty="0">
                <a:latin typeface="Calibri"/>
                <a:cs typeface="Calibri"/>
              </a:rPr>
              <a:t>те,</a:t>
            </a:r>
            <a:r>
              <a:rPr lang="ru-RU" sz="2400" spc="-35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чого</a:t>
            </a:r>
            <a:r>
              <a:rPr lang="ru-RU" sz="2400" spc="-40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хочуть</a:t>
            </a:r>
            <a:r>
              <a:rPr lang="ru-RU" sz="2400" spc="-60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самі</a:t>
            </a:r>
            <a:r>
              <a:rPr lang="ru-RU" sz="2400" spc="-40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засновники</a:t>
            </a:r>
            <a:r>
              <a:rPr lang="ru-RU" sz="2400" spc="-70" dirty="0">
                <a:latin typeface="Calibri"/>
                <a:cs typeface="Calibri"/>
              </a:rPr>
              <a:t> </a:t>
            </a:r>
            <a:r>
              <a:rPr lang="ru-RU" sz="2400" spc="-10" dirty="0">
                <a:latin typeface="Calibri"/>
                <a:cs typeface="Calibri"/>
              </a:rPr>
              <a:t>стартапу</a:t>
            </a:r>
            <a:endParaRPr lang="ru-RU" sz="24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lang="ru-RU" sz="2400" dirty="0" err="1">
                <a:latin typeface="Calibri"/>
                <a:cs typeface="Calibri"/>
              </a:rPr>
              <a:t>Це</a:t>
            </a:r>
            <a:r>
              <a:rPr lang="ru-RU" sz="2400" spc="-45" dirty="0">
                <a:latin typeface="Calibri"/>
                <a:cs typeface="Calibri"/>
              </a:rPr>
              <a:t> </a:t>
            </a:r>
            <a:r>
              <a:rPr lang="ru-RU" sz="2400" dirty="0">
                <a:latin typeface="Calibri"/>
                <a:cs typeface="Calibri"/>
              </a:rPr>
              <a:t>те,</a:t>
            </a:r>
            <a:r>
              <a:rPr lang="ru-RU" sz="2400" spc="-30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що</a:t>
            </a:r>
            <a:r>
              <a:rPr lang="ru-RU" sz="2400" spc="-35" dirty="0">
                <a:latin typeface="Calibri"/>
                <a:cs typeface="Calibri"/>
              </a:rPr>
              <a:t> </a:t>
            </a:r>
            <a:r>
              <a:rPr lang="ru-RU" sz="2400" dirty="0">
                <a:latin typeface="Calibri"/>
                <a:cs typeface="Calibri"/>
              </a:rPr>
              <a:t>вони</a:t>
            </a:r>
            <a:r>
              <a:rPr lang="ru-RU" sz="2400" spc="-30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можуть</a:t>
            </a:r>
            <a:r>
              <a:rPr lang="ru-RU" sz="2400" spc="-65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створити</a:t>
            </a:r>
            <a:r>
              <a:rPr lang="ru-RU" sz="2400" spc="-30" dirty="0">
                <a:latin typeface="Calibri"/>
                <a:cs typeface="Calibri"/>
              </a:rPr>
              <a:t> </a:t>
            </a:r>
            <a:r>
              <a:rPr lang="ru-RU" sz="2400" spc="-10" dirty="0" err="1">
                <a:latin typeface="Calibri"/>
                <a:cs typeface="Calibri"/>
              </a:rPr>
              <a:t>самостійно</a:t>
            </a:r>
            <a:endParaRPr lang="ru-RU" sz="24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lang="ru-RU" sz="2400" dirty="0" err="1">
                <a:latin typeface="Calibri"/>
                <a:cs typeface="Calibri"/>
              </a:rPr>
              <a:t>Це</a:t>
            </a:r>
            <a:r>
              <a:rPr lang="ru-RU" sz="2400" spc="-60" dirty="0">
                <a:latin typeface="Calibri"/>
                <a:cs typeface="Calibri"/>
              </a:rPr>
              <a:t> </a:t>
            </a:r>
            <a:r>
              <a:rPr lang="ru-RU" sz="2400" dirty="0">
                <a:latin typeface="Calibri"/>
                <a:cs typeface="Calibri"/>
              </a:rPr>
              <a:t>те,</a:t>
            </a:r>
            <a:r>
              <a:rPr lang="ru-RU" sz="2400" spc="-50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цінність</a:t>
            </a:r>
            <a:r>
              <a:rPr lang="ru-RU" sz="2400" spc="-60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чого</a:t>
            </a:r>
            <a:r>
              <a:rPr lang="ru-RU" sz="2400" spc="-45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усвідомили</a:t>
            </a:r>
            <a:r>
              <a:rPr lang="ru-RU" sz="2400" spc="-60" dirty="0">
                <a:latin typeface="Calibri"/>
                <a:cs typeface="Calibri"/>
              </a:rPr>
              <a:t> </a:t>
            </a:r>
            <a:r>
              <a:rPr lang="ru-RU" sz="2400" dirty="0" err="1">
                <a:latin typeface="Calibri"/>
                <a:cs typeface="Calibri"/>
              </a:rPr>
              <a:t>поки</a:t>
            </a:r>
            <a:r>
              <a:rPr lang="ru-RU" sz="2400" spc="-65" dirty="0">
                <a:latin typeface="Calibri"/>
                <a:cs typeface="Calibri"/>
              </a:rPr>
              <a:t> </a:t>
            </a:r>
            <a:r>
              <a:rPr lang="ru-RU" sz="2400" spc="-10" dirty="0" err="1">
                <a:latin typeface="Calibri"/>
                <a:cs typeface="Calibri"/>
              </a:rPr>
              <a:t>небагато</a:t>
            </a:r>
            <a:endParaRPr lang="ru-RU" sz="2400" dirty="0">
              <a:latin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FA64A6-A00E-BC54-6197-554CCA95B88F}"/>
              </a:ext>
            </a:extLst>
          </p:cNvPr>
          <p:cNvSpPr txBox="1"/>
          <p:nvPr/>
        </p:nvSpPr>
        <p:spPr>
          <a:xfrm>
            <a:off x="688340" y="3515227"/>
            <a:ext cx="105892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Передумови успішного</a:t>
            </a:r>
            <a:r>
              <a:rPr lang="uk-UA" sz="3200" b="1" spc="-95" dirty="0"/>
              <a:t> </a:t>
            </a:r>
            <a:r>
              <a:rPr lang="uk-UA" sz="3200" b="1" spc="-10" dirty="0"/>
              <a:t>стартапу</a:t>
            </a:r>
            <a:endParaRPr lang="uk-UA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23895">
              <a:lnSpc>
                <a:spcPct val="100000"/>
              </a:lnSpc>
              <a:spcBef>
                <a:spcPts val="105"/>
              </a:spcBef>
            </a:pPr>
            <a:r>
              <a:rPr dirty="0"/>
              <a:t>Сценарії</a:t>
            </a:r>
            <a:r>
              <a:rPr spc="-95" dirty="0"/>
              <a:t> </a:t>
            </a:r>
            <a:r>
              <a:rPr spc="-10" dirty="0"/>
              <a:t>стартапів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10515600" cy="297068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6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щось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краще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(Google)</a:t>
            </a:r>
            <a:endParaRPr sz="32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щось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інакше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(Amazon)</a:t>
            </a:r>
            <a:endParaRPr sz="32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щось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нове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(пеницилін)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75"/>
              </a:spcBef>
            </a:pP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Ризик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 err="1">
                <a:latin typeface="Calibri"/>
                <a:cs typeface="Calibri"/>
              </a:rPr>
              <a:t>завжди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 err="1">
                <a:latin typeface="Calibri"/>
                <a:cs typeface="Calibri"/>
              </a:rPr>
              <a:t>нижч</a:t>
            </a:r>
            <a:r>
              <a:rPr lang="uk-UA" sz="3200" dirty="0" err="1">
                <a:latin typeface="Calibri"/>
                <a:cs typeface="Calibri"/>
              </a:rPr>
              <a:t>ий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покращень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 err="1">
                <a:latin typeface="Calibri"/>
                <a:cs typeface="Calibri"/>
              </a:rPr>
              <a:t>вищ</a:t>
            </a:r>
            <a:r>
              <a:rPr lang="uk-UA" sz="3200" dirty="0" err="1">
                <a:latin typeface="Calibri"/>
                <a:cs typeface="Calibri"/>
              </a:rPr>
              <a:t>ий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всього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нового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8775">
              <a:lnSpc>
                <a:spcPct val="100000"/>
              </a:lnSpc>
              <a:spcBef>
                <a:spcPts val="105"/>
              </a:spcBef>
            </a:pPr>
            <a:r>
              <a:rPr dirty="0"/>
              <a:t>Відмінність</a:t>
            </a:r>
            <a:r>
              <a:rPr spc="-60" dirty="0"/>
              <a:t> </a:t>
            </a:r>
            <a:r>
              <a:rPr dirty="0"/>
              <a:t>стартапу</a:t>
            </a:r>
            <a:r>
              <a:rPr spc="-55" dirty="0"/>
              <a:t> </a:t>
            </a:r>
            <a:r>
              <a:rPr dirty="0"/>
              <a:t>від</a:t>
            </a:r>
            <a:r>
              <a:rPr spc="-20" dirty="0"/>
              <a:t> </a:t>
            </a:r>
            <a:r>
              <a:rPr dirty="0"/>
              <a:t>існуючого</a:t>
            </a:r>
            <a:r>
              <a:rPr spc="-40" dirty="0"/>
              <a:t> </a:t>
            </a:r>
            <a:r>
              <a:rPr spc="-10" dirty="0"/>
              <a:t>бізнесу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07355"/>
            <a:ext cx="9514840" cy="376237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94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Сталий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бізнес</a:t>
            </a:r>
            <a:endParaRPr sz="3200">
              <a:latin typeface="Calibri"/>
              <a:cs typeface="Calibri"/>
            </a:endParaRPr>
          </a:p>
          <a:p>
            <a:pPr marL="756920" lvl="1" indent="-287020">
              <a:lnSpc>
                <a:spcPct val="100000"/>
              </a:lnSpc>
              <a:spcBef>
                <a:spcPts val="690"/>
              </a:spcBef>
              <a:buFont typeface="Microsoft Sans Serif"/>
              <a:buChar char="–"/>
              <a:tabLst>
                <a:tab pos="756920" algn="l"/>
              </a:tabLst>
            </a:pPr>
            <a:r>
              <a:rPr sz="2800" dirty="0">
                <a:latin typeface="Calibri"/>
                <a:cs typeface="Calibri"/>
              </a:rPr>
              <a:t>Фіксована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бізнес-модель</a:t>
            </a:r>
            <a:endParaRPr sz="2800">
              <a:latin typeface="Calibri"/>
              <a:cs typeface="Calibri"/>
            </a:endParaRPr>
          </a:p>
          <a:p>
            <a:pPr marL="756920" lvl="1" indent="-287020">
              <a:lnSpc>
                <a:spcPct val="100000"/>
              </a:lnSpc>
              <a:spcBef>
                <a:spcPts val="670"/>
              </a:spcBef>
              <a:buFont typeface="Microsoft Sans Serif"/>
              <a:buChar char="–"/>
              <a:tabLst>
                <a:tab pos="756920" algn="l"/>
              </a:tabLst>
            </a:pPr>
            <a:r>
              <a:rPr sz="2800" dirty="0">
                <a:latin typeface="Calibri"/>
                <a:cs typeface="Calibri"/>
              </a:rPr>
              <a:t>Чітко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прописані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споживчі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властивості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товару</a:t>
            </a:r>
            <a:endParaRPr sz="2800">
              <a:latin typeface="Calibri"/>
              <a:cs typeface="Calibri"/>
            </a:endParaRPr>
          </a:p>
          <a:p>
            <a:pPr marL="756920" lvl="1" indent="-287020">
              <a:lnSpc>
                <a:spcPct val="100000"/>
              </a:lnSpc>
              <a:spcBef>
                <a:spcPts val="675"/>
              </a:spcBef>
              <a:buFont typeface="Microsoft Sans Serif"/>
              <a:buChar char="–"/>
              <a:tabLst>
                <a:tab pos="756920" algn="l"/>
              </a:tabLst>
            </a:pPr>
            <a:r>
              <a:rPr sz="2800" dirty="0">
                <a:latin typeface="Calibri"/>
                <a:cs typeface="Calibri"/>
              </a:rPr>
              <a:t>Повний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цикл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від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розробки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до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споживача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5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spc="-10" dirty="0">
                <a:latin typeface="Calibri"/>
                <a:cs typeface="Calibri"/>
              </a:rPr>
              <a:t>Стартап</a:t>
            </a:r>
            <a:endParaRPr sz="3200">
              <a:latin typeface="Calibri"/>
              <a:cs typeface="Calibri"/>
            </a:endParaRPr>
          </a:p>
          <a:p>
            <a:pPr marL="756920" lvl="1" indent="-287020">
              <a:lnSpc>
                <a:spcPct val="100000"/>
              </a:lnSpc>
              <a:spcBef>
                <a:spcPts val="690"/>
              </a:spcBef>
              <a:buFont typeface="Microsoft Sans Serif"/>
              <a:buChar char="–"/>
              <a:tabLst>
                <a:tab pos="756920" algn="l"/>
              </a:tabLst>
            </a:pPr>
            <a:r>
              <a:rPr sz="2800" spc="-20" dirty="0">
                <a:latin typeface="Calibri"/>
                <a:cs typeface="Calibri"/>
              </a:rPr>
              <a:t>Модель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розвитку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споживачів</a:t>
            </a:r>
            <a:endParaRPr sz="2800">
              <a:latin typeface="Calibri"/>
              <a:cs typeface="Calibri"/>
            </a:endParaRPr>
          </a:p>
          <a:p>
            <a:pPr marL="756920" lvl="1" indent="-287020">
              <a:lnSpc>
                <a:spcPct val="100000"/>
              </a:lnSpc>
              <a:spcBef>
                <a:spcPts val="675"/>
              </a:spcBef>
              <a:buFont typeface="Microsoft Sans Serif"/>
              <a:buChar char="–"/>
              <a:tabLst>
                <a:tab pos="756920" algn="l"/>
              </a:tabLst>
            </a:pPr>
            <a:r>
              <a:rPr sz="2800" dirty="0">
                <a:latin typeface="Calibri"/>
                <a:cs typeface="Calibri"/>
              </a:rPr>
              <a:t>Постійна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звірка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моделі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товару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та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споживчих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властивостей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82619"/>
            <a:ext cx="105156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3204">
              <a:lnSpc>
                <a:spcPct val="100000"/>
              </a:lnSpc>
              <a:spcBef>
                <a:spcPts val="105"/>
              </a:spcBef>
            </a:pPr>
            <a:r>
              <a:rPr b="1" dirty="0"/>
              <a:t>Що</a:t>
            </a:r>
            <a:r>
              <a:rPr b="1" spc="-100" dirty="0"/>
              <a:t> </a:t>
            </a:r>
            <a:r>
              <a:rPr b="1" dirty="0"/>
              <a:t>мотивує</a:t>
            </a:r>
            <a:r>
              <a:rPr b="1" spc="-90" dirty="0"/>
              <a:t> </a:t>
            </a:r>
            <a:r>
              <a:rPr b="1" dirty="0"/>
              <a:t>людей</a:t>
            </a:r>
            <a:r>
              <a:rPr b="1" spc="-114" dirty="0"/>
              <a:t> </a:t>
            </a:r>
            <a:r>
              <a:rPr b="1" dirty="0"/>
              <a:t>займатись</a:t>
            </a:r>
            <a:r>
              <a:rPr b="1" spc="-105" dirty="0"/>
              <a:t> </a:t>
            </a:r>
            <a:r>
              <a:rPr b="1" spc="-10" dirty="0"/>
              <a:t>стартапами</a:t>
            </a:r>
            <a:r>
              <a:rPr spc="-10"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5539" y="1523961"/>
            <a:ext cx="6004560" cy="258762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99720" indent="-287020">
              <a:lnSpc>
                <a:spcPct val="100000"/>
              </a:lnSpc>
              <a:spcBef>
                <a:spcPts val="775"/>
              </a:spcBef>
              <a:buFont typeface="Microsoft Sans Serif"/>
              <a:buChar char="–"/>
              <a:tabLst>
                <a:tab pos="299720" algn="l"/>
              </a:tabLst>
            </a:pPr>
            <a:r>
              <a:rPr sz="2800" dirty="0">
                <a:latin typeface="Calibri"/>
                <a:cs typeface="Calibri"/>
              </a:rPr>
              <a:t>Прагнення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заробити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гроші</a:t>
            </a:r>
            <a:endParaRPr sz="2800" dirty="0">
              <a:latin typeface="Calibri"/>
              <a:cs typeface="Calibri"/>
            </a:endParaRPr>
          </a:p>
          <a:p>
            <a:pPr marL="299720" indent="-287020">
              <a:lnSpc>
                <a:spcPct val="100000"/>
              </a:lnSpc>
              <a:spcBef>
                <a:spcPts val="675"/>
              </a:spcBef>
              <a:buFont typeface="Microsoft Sans Serif"/>
              <a:buChar char="–"/>
              <a:tabLst>
                <a:tab pos="299720" algn="l"/>
              </a:tabLst>
            </a:pPr>
            <a:r>
              <a:rPr sz="2800" dirty="0">
                <a:latin typeface="Calibri"/>
                <a:cs typeface="Calibri"/>
              </a:rPr>
              <a:t>Прагнення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слави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(в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т.ч.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хорошої)</a:t>
            </a:r>
            <a:endParaRPr sz="2800" dirty="0">
              <a:latin typeface="Calibri"/>
              <a:cs typeface="Calibri"/>
            </a:endParaRPr>
          </a:p>
          <a:p>
            <a:pPr marL="299720" indent="-287020">
              <a:lnSpc>
                <a:spcPct val="100000"/>
              </a:lnSpc>
              <a:spcBef>
                <a:spcPts val="675"/>
              </a:spcBef>
              <a:buFont typeface="Microsoft Sans Serif"/>
              <a:buChar char="–"/>
              <a:tabLst>
                <a:tab pos="299720" algn="l"/>
              </a:tabLst>
            </a:pPr>
            <a:r>
              <a:rPr sz="2800" dirty="0">
                <a:latin typeface="Calibri"/>
                <a:cs typeface="Calibri"/>
              </a:rPr>
              <a:t>Прагнення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значущості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(в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т.ч.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хорошої)</a:t>
            </a:r>
            <a:endParaRPr sz="2800" dirty="0">
              <a:latin typeface="Calibri"/>
              <a:cs typeface="Calibri"/>
            </a:endParaRPr>
          </a:p>
          <a:p>
            <a:pPr marL="299720" indent="-287020">
              <a:lnSpc>
                <a:spcPct val="100000"/>
              </a:lnSpc>
              <a:spcBef>
                <a:spcPts val="675"/>
              </a:spcBef>
              <a:buFont typeface="Microsoft Sans Serif"/>
              <a:buChar char="–"/>
              <a:tabLst>
                <a:tab pos="299720" algn="l"/>
              </a:tabLst>
            </a:pPr>
            <a:r>
              <a:rPr sz="2800" spc="-10" dirty="0">
                <a:latin typeface="Calibri"/>
                <a:cs typeface="Calibri"/>
              </a:rPr>
              <a:t>Оточення</a:t>
            </a:r>
            <a:endParaRPr sz="2800" dirty="0">
              <a:latin typeface="Calibri"/>
              <a:cs typeface="Calibri"/>
            </a:endParaRPr>
          </a:p>
          <a:p>
            <a:pPr marL="299720" indent="-287020">
              <a:lnSpc>
                <a:spcPct val="100000"/>
              </a:lnSpc>
              <a:spcBef>
                <a:spcPts val="670"/>
              </a:spcBef>
              <a:buFont typeface="Microsoft Sans Serif"/>
              <a:buChar char="–"/>
              <a:tabLst>
                <a:tab pos="299720" algn="l"/>
              </a:tabLst>
            </a:pPr>
            <a:r>
              <a:rPr sz="2800" dirty="0">
                <a:latin typeface="Calibri"/>
                <a:cs typeface="Calibri"/>
              </a:rPr>
              <a:t>Соціальні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мотиви</a:t>
            </a:r>
            <a:endParaRPr sz="2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25384" y="6533623"/>
            <a:ext cx="152400" cy="152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11245">
              <a:lnSpc>
                <a:spcPct val="100000"/>
              </a:lnSpc>
              <a:spcBef>
                <a:spcPts val="105"/>
              </a:spcBef>
            </a:pPr>
            <a:r>
              <a:rPr dirty="0"/>
              <a:t>Види</a:t>
            </a:r>
            <a:r>
              <a:rPr spc="-30" dirty="0"/>
              <a:t> </a:t>
            </a:r>
            <a:r>
              <a:rPr spc="-10" dirty="0"/>
              <a:t>стартапів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8649335" cy="353758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6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Новий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продукт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новий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ринок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Новий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продукт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старий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ринок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Новий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дешевий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продукт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старий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ринок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Новий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нішевий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продукт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старий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ринок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75"/>
              </a:spcBef>
            </a:pP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*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Старий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продукт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новий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ринок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розглядаємо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BE469C-226A-0FEC-32A7-9F6134BE0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Споживачі</a:t>
            </a:r>
            <a:r>
              <a:rPr lang="uk-UA" b="1" spc="-85" dirty="0"/>
              <a:t> </a:t>
            </a:r>
            <a:r>
              <a:rPr lang="uk-UA" b="1" dirty="0"/>
              <a:t>стартапів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119807-3EAA-5E03-3564-D5878F1F3ABC}"/>
              </a:ext>
            </a:extLst>
          </p:cNvPr>
          <p:cNvSpPr txBox="1"/>
          <p:nvPr/>
        </p:nvSpPr>
        <p:spPr>
          <a:xfrm>
            <a:off x="7799358" y="1822450"/>
            <a:ext cx="4700336" cy="2780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lang="uk-UA" sz="2800" dirty="0">
                <a:latin typeface="Calibri"/>
                <a:cs typeface="Calibri"/>
              </a:rPr>
              <a:t>Великий</a:t>
            </a:r>
            <a:r>
              <a:rPr lang="uk-UA" sz="2800" spc="-95" dirty="0">
                <a:latin typeface="Calibri"/>
                <a:cs typeface="Calibri"/>
              </a:rPr>
              <a:t> </a:t>
            </a:r>
            <a:r>
              <a:rPr lang="uk-UA" sz="2800" spc="-10" dirty="0">
                <a:latin typeface="Calibri"/>
                <a:cs typeface="Calibri"/>
              </a:rPr>
              <a:t>бізнес</a:t>
            </a:r>
            <a:endParaRPr lang="uk-UA" sz="28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lang="uk-UA" sz="2800" dirty="0">
                <a:latin typeface="Calibri"/>
                <a:cs typeface="Calibri"/>
              </a:rPr>
              <a:t>Приваблюють</a:t>
            </a:r>
            <a:r>
              <a:rPr lang="uk-UA" sz="2800" spc="-80" dirty="0">
                <a:latin typeface="Calibri"/>
                <a:cs typeface="Calibri"/>
              </a:rPr>
              <a:t> </a:t>
            </a:r>
            <a:r>
              <a:rPr lang="uk-UA" sz="2800" dirty="0">
                <a:latin typeface="Calibri"/>
                <a:cs typeface="Calibri"/>
              </a:rPr>
              <a:t>масштабовані</a:t>
            </a:r>
            <a:r>
              <a:rPr lang="uk-UA" sz="2800" spc="-90" dirty="0">
                <a:latin typeface="Calibri"/>
                <a:cs typeface="Calibri"/>
              </a:rPr>
              <a:t> </a:t>
            </a:r>
            <a:r>
              <a:rPr lang="uk-UA" sz="2800" spc="-10" dirty="0">
                <a:latin typeface="Calibri"/>
                <a:cs typeface="Calibri"/>
              </a:rPr>
              <a:t>стартапи</a:t>
            </a:r>
            <a:endParaRPr lang="uk-UA" sz="28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Font typeface="Microsoft Sans Serif"/>
              <a:buChar char="•"/>
              <a:tabLst>
                <a:tab pos="354965" algn="l"/>
              </a:tabLst>
            </a:pPr>
            <a:r>
              <a:rPr lang="uk-UA" sz="2800" dirty="0">
                <a:latin typeface="Calibri"/>
                <a:cs typeface="Calibri"/>
              </a:rPr>
              <a:t>Соціальні</a:t>
            </a:r>
            <a:r>
              <a:rPr lang="uk-UA" sz="2800" spc="-5" dirty="0">
                <a:latin typeface="Calibri"/>
                <a:cs typeface="Calibri"/>
              </a:rPr>
              <a:t> </a:t>
            </a:r>
            <a:r>
              <a:rPr lang="uk-UA" sz="2800" spc="-10" dirty="0">
                <a:latin typeface="Calibri"/>
                <a:cs typeface="Calibri"/>
              </a:rPr>
              <a:t>підприємці</a:t>
            </a:r>
            <a:endParaRPr lang="uk-UA" sz="28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lang="uk-UA" sz="2800" dirty="0">
                <a:latin typeface="Calibri"/>
                <a:cs typeface="Calibri"/>
              </a:rPr>
              <a:t>Нові</a:t>
            </a:r>
            <a:r>
              <a:rPr lang="uk-UA" sz="2800" spc="-80" dirty="0">
                <a:latin typeface="Calibri"/>
                <a:cs typeface="Calibri"/>
              </a:rPr>
              <a:t> </a:t>
            </a:r>
            <a:r>
              <a:rPr lang="uk-UA" sz="2800" dirty="0">
                <a:latin typeface="Calibri"/>
                <a:cs typeface="Calibri"/>
              </a:rPr>
              <a:t>послуги.</a:t>
            </a:r>
            <a:r>
              <a:rPr lang="uk-UA" sz="2800" spc="-80" dirty="0">
                <a:latin typeface="Calibri"/>
                <a:cs typeface="Calibri"/>
              </a:rPr>
              <a:t> </a:t>
            </a:r>
            <a:r>
              <a:rPr lang="uk-UA" sz="2800" dirty="0">
                <a:latin typeface="Calibri"/>
                <a:cs typeface="Calibri"/>
              </a:rPr>
              <a:t>Соціальна</a:t>
            </a:r>
            <a:r>
              <a:rPr lang="uk-UA" sz="2800" spc="-80" dirty="0">
                <a:latin typeface="Calibri"/>
                <a:cs typeface="Calibri"/>
              </a:rPr>
              <a:t> </a:t>
            </a:r>
            <a:r>
              <a:rPr lang="uk-UA" sz="2800" spc="-10" dirty="0">
                <a:latin typeface="Calibri"/>
                <a:cs typeface="Calibri"/>
              </a:rPr>
              <a:t>значимість</a:t>
            </a:r>
            <a:endParaRPr lang="uk-UA" sz="2800" dirty="0">
              <a:latin typeface="Calibri"/>
              <a:cs typeface="Calibri"/>
            </a:endParaRPr>
          </a:p>
        </p:txBody>
      </p:sp>
      <p:sp>
        <p:nvSpPr>
          <p:cNvPr id="8" name="Місце для вмісту 7">
            <a:extLst>
              <a:ext uri="{FF2B5EF4-FFF2-40B4-BE49-F238E27FC236}">
                <a16:creationId xmlns:a16="http://schemas.microsoft.com/office/drawing/2014/main" id="{7BAF0080-5D89-26C0-AFB3-B24BBC6AD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32030" cy="4351338"/>
          </a:xfrm>
        </p:spPr>
        <p:txBody>
          <a:bodyPr/>
          <a:lstStyle/>
          <a:p>
            <a:pPr lvl="0"/>
            <a:r>
              <a:rPr lang="uk-UA" dirty="0"/>
              <a:t>Малий бізнес, підприємці.  Поява нових видів бізнесу</a:t>
            </a:r>
          </a:p>
          <a:p>
            <a:pPr lvl="0"/>
            <a:r>
              <a:rPr lang="uk-UA" dirty="0"/>
              <a:t>Масштабовані стартапи Сфера високих технологій.</a:t>
            </a:r>
          </a:p>
          <a:p>
            <a:pPr lvl="0"/>
            <a:r>
              <a:rPr lang="uk-UA" dirty="0"/>
              <a:t>Стартапи на продаж</a:t>
            </a:r>
          </a:p>
          <a:p>
            <a:pPr lvl="0"/>
            <a:r>
              <a:rPr lang="uk-UA" dirty="0"/>
              <a:t>Виведення прототипу рішення на рівень працюючого зразка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2243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0607E3-3A8B-FBF5-589C-7AF551097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1.2 Стадії розвитку та життєвий цикл стартапу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EF26FA9-1686-6D1F-B78B-A53FFBA34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Життєвий цикл стартапу </a:t>
            </a:r>
            <a:r>
              <a:rPr lang="uk-UA" dirty="0"/>
              <a:t>– це сукупність послідовних фаз розвитку стартапу, які змінюють одна одну, починаючи від зародження ідеї і завершуючи функціонуванням компанії у рамках звичайного бізнесу.</a:t>
            </a:r>
          </a:p>
          <a:p>
            <a:r>
              <a:rPr lang="ru-RU" b="1" dirty="0" err="1"/>
              <a:t>Стадія</a:t>
            </a:r>
            <a:r>
              <a:rPr lang="ru-RU" b="1" dirty="0"/>
              <a:t> </a:t>
            </a:r>
            <a:r>
              <a:rPr lang="ru-RU" b="1" dirty="0" err="1"/>
              <a:t>розвитку</a:t>
            </a:r>
            <a:r>
              <a:rPr lang="ru-RU" b="1" dirty="0"/>
              <a:t> стартапу </a:t>
            </a:r>
            <a:r>
              <a:rPr lang="ru-RU" dirty="0" err="1"/>
              <a:t>має</a:t>
            </a:r>
            <a:r>
              <a:rPr lang="ru-RU" dirty="0"/>
              <a:t> свою </a:t>
            </a:r>
            <a:r>
              <a:rPr lang="ru-RU" dirty="0" err="1"/>
              <a:t>специфіку</a:t>
            </a:r>
            <a:r>
              <a:rPr lang="ru-RU" dirty="0"/>
              <a:t> та </a:t>
            </a:r>
            <a:r>
              <a:rPr lang="ru-RU" dirty="0" err="1"/>
              <a:t>особливості</a:t>
            </a:r>
            <a:r>
              <a:rPr lang="ru-RU" dirty="0"/>
              <a:t>, </a:t>
            </a:r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повинна </a:t>
            </a:r>
            <a:r>
              <a:rPr lang="ru-RU" dirty="0" err="1"/>
              <a:t>досягти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перейти на </a:t>
            </a:r>
            <a:r>
              <a:rPr lang="ru-RU" dirty="0" err="1"/>
              <a:t>наступну</a:t>
            </a:r>
            <a:r>
              <a:rPr lang="ru-RU" dirty="0"/>
              <a:t> </a:t>
            </a:r>
            <a:r>
              <a:rPr lang="ru-RU" dirty="0" err="1"/>
              <a:t>стадію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9850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1BBF4-3B0C-1677-29D0-F75673CBA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/>
              <a:t>Стадії розвитку стартапу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44AE1CE-48A8-82AA-6C13-625D095D0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1) посівна стадія (</a:t>
            </a:r>
            <a:r>
              <a:rPr lang="pl-PL" sz="3200" dirty="0"/>
              <a:t>seed stage), </a:t>
            </a:r>
            <a:endParaRPr lang="uk-UA" sz="3200" dirty="0"/>
          </a:p>
          <a:p>
            <a:r>
              <a:rPr lang="pl-PL" sz="3200" dirty="0"/>
              <a:t>2) </a:t>
            </a:r>
            <a:r>
              <a:rPr lang="uk-UA" sz="3200" dirty="0"/>
              <a:t>стадія запуску (</a:t>
            </a:r>
            <a:r>
              <a:rPr lang="pl-PL" sz="3200" dirty="0"/>
              <a:t>startup stage), </a:t>
            </a:r>
            <a:endParaRPr lang="uk-UA" sz="3200" dirty="0"/>
          </a:p>
          <a:p>
            <a:r>
              <a:rPr lang="pl-PL" sz="3200" dirty="0"/>
              <a:t>3) </a:t>
            </a:r>
            <a:r>
              <a:rPr lang="uk-UA" sz="3200" dirty="0"/>
              <a:t>стадія зростання (</a:t>
            </a:r>
            <a:r>
              <a:rPr lang="pl-PL" sz="3200" dirty="0"/>
              <a:t>growth stage), </a:t>
            </a:r>
            <a:endParaRPr lang="uk-UA" sz="3200" dirty="0"/>
          </a:p>
          <a:p>
            <a:r>
              <a:rPr lang="pl-PL" sz="3200" dirty="0"/>
              <a:t>4) </a:t>
            </a:r>
            <a:r>
              <a:rPr lang="uk-UA" sz="3200" dirty="0"/>
              <a:t>стадія розширення (</a:t>
            </a:r>
            <a:r>
              <a:rPr lang="pl-PL" sz="3200" dirty="0"/>
              <a:t>expansion stage), </a:t>
            </a:r>
            <a:endParaRPr lang="uk-UA" sz="3200" dirty="0"/>
          </a:p>
          <a:p>
            <a:r>
              <a:rPr lang="pl-PL" sz="3200" dirty="0"/>
              <a:t>5) </a:t>
            </a:r>
            <a:r>
              <a:rPr lang="uk-UA" sz="3200" dirty="0"/>
              <a:t>стадія «виходу» (</a:t>
            </a:r>
            <a:r>
              <a:rPr lang="pl-PL" sz="3200" dirty="0"/>
              <a:t>exit stage).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231599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638</Words>
  <Application>Microsoft Office PowerPoint</Application>
  <PresentationFormat>Широкий екран</PresentationFormat>
  <Paragraphs>87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Microsoft Sans Serif</vt:lpstr>
      <vt:lpstr>Тема Office</vt:lpstr>
      <vt:lpstr>ЗМ 1. Start-up як інноваційний проект: особливості та характеристики </vt:lpstr>
      <vt:lpstr>1.1 Поняття стартапу та його особливості</vt:lpstr>
      <vt:lpstr>Сценарії стартапів</vt:lpstr>
      <vt:lpstr>Відмінність стартапу від існуючого бізнесу</vt:lpstr>
      <vt:lpstr>Що мотивує людей займатись стартапами?</vt:lpstr>
      <vt:lpstr>Види стартапів</vt:lpstr>
      <vt:lpstr>Споживачі стартапів</vt:lpstr>
      <vt:lpstr>1.2 Стадії розвитку та життєвий цикл стартапу </vt:lpstr>
      <vt:lpstr>Стадії розвитку стартапу</vt:lpstr>
      <vt:lpstr>Фази та етапи життєвого циклу стартапу</vt:lpstr>
      <vt:lpstr>1.3 Екосистема стартапу</vt:lpstr>
      <vt:lpstr>Ключові компоненти стартап-екосистеми: </vt:lpstr>
      <vt:lpstr>Характеристики успішної екосистеми: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ThinkPad</dc:creator>
  <cp:lastModifiedBy>ThinkPad</cp:lastModifiedBy>
  <cp:revision>2</cp:revision>
  <dcterms:created xsi:type="dcterms:W3CDTF">2025-09-29T13:14:32Z</dcterms:created>
  <dcterms:modified xsi:type="dcterms:W3CDTF">2025-09-29T15:08:44Z</dcterms:modified>
</cp:coreProperties>
</file>