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70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13BA2-2075-4433-A8BB-88A79200C25C}" type="datetimeFigureOut">
              <a:rPr lang="uk-UA" smtClean="0"/>
              <a:pPr/>
              <a:t>16.12.2020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4AF0D-F1E6-4A83-97FE-D85F9EF417B6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13BA2-2075-4433-A8BB-88A79200C25C}" type="datetimeFigureOut">
              <a:rPr lang="uk-UA" smtClean="0"/>
              <a:pPr/>
              <a:t>16.12.2020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4AF0D-F1E6-4A83-97FE-D85F9EF417B6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13BA2-2075-4433-A8BB-88A79200C25C}" type="datetimeFigureOut">
              <a:rPr lang="uk-UA" smtClean="0"/>
              <a:pPr/>
              <a:t>16.12.2020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4AF0D-F1E6-4A83-97FE-D85F9EF417B6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13BA2-2075-4433-A8BB-88A79200C25C}" type="datetimeFigureOut">
              <a:rPr lang="uk-UA" smtClean="0"/>
              <a:pPr/>
              <a:t>16.12.2020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4AF0D-F1E6-4A83-97FE-D85F9EF417B6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13BA2-2075-4433-A8BB-88A79200C25C}" type="datetimeFigureOut">
              <a:rPr lang="uk-UA" smtClean="0"/>
              <a:pPr/>
              <a:t>16.12.2020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4AF0D-F1E6-4A83-97FE-D85F9EF417B6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13BA2-2075-4433-A8BB-88A79200C25C}" type="datetimeFigureOut">
              <a:rPr lang="uk-UA" smtClean="0"/>
              <a:pPr/>
              <a:t>16.12.2020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4AF0D-F1E6-4A83-97FE-D85F9EF417B6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13BA2-2075-4433-A8BB-88A79200C25C}" type="datetimeFigureOut">
              <a:rPr lang="uk-UA" smtClean="0"/>
              <a:pPr/>
              <a:t>16.12.2020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4AF0D-F1E6-4A83-97FE-D85F9EF417B6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13BA2-2075-4433-A8BB-88A79200C25C}" type="datetimeFigureOut">
              <a:rPr lang="uk-UA" smtClean="0"/>
              <a:pPr/>
              <a:t>16.12.2020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4AF0D-F1E6-4A83-97FE-D85F9EF417B6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13BA2-2075-4433-A8BB-88A79200C25C}" type="datetimeFigureOut">
              <a:rPr lang="uk-UA" smtClean="0"/>
              <a:pPr/>
              <a:t>16.12.2020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4AF0D-F1E6-4A83-97FE-D85F9EF417B6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13BA2-2075-4433-A8BB-88A79200C25C}" type="datetimeFigureOut">
              <a:rPr lang="uk-UA" smtClean="0"/>
              <a:pPr/>
              <a:t>16.12.2020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4AF0D-F1E6-4A83-97FE-D85F9EF417B6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13BA2-2075-4433-A8BB-88A79200C25C}" type="datetimeFigureOut">
              <a:rPr lang="uk-UA" smtClean="0"/>
              <a:pPr/>
              <a:t>16.12.2020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4AF0D-F1E6-4A83-97FE-D85F9EF417B6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C13BA2-2075-4433-A8BB-88A79200C25C}" type="datetimeFigureOut">
              <a:rPr lang="uk-UA" smtClean="0"/>
              <a:pPr/>
              <a:t>16.12.2020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74AF0D-F1E6-4A83-97FE-D85F9EF417B6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Розробка та експлуатація </a:t>
            </a:r>
            <a:r>
              <a:rPr lang="uk-UA" smtClean="0"/>
              <a:t>нафтових родовищ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uk-UA" dirty="0" smtClean="0">
                <a:solidFill>
                  <a:schemeClr val="tx1"/>
                </a:solidFill>
              </a:rPr>
              <a:t>Лекція 9 Експлуатація свердловин електровідцентровими, електрогвинтовими, гідропоршньовими і електродіафрагмовими насосами.</a:t>
            </a:r>
            <a:endParaRPr lang="uk-UA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Установка </a:t>
            </a:r>
            <a:r>
              <a:rPr lang="ru-RU" sz="3200" dirty="0" err="1" smtClean="0"/>
              <a:t>зануреного</a:t>
            </a:r>
            <a:r>
              <a:rPr lang="ru-RU" sz="3200" dirty="0" smtClean="0"/>
              <a:t> </a:t>
            </a:r>
            <a:r>
              <a:rPr lang="ru-RU" sz="3200" dirty="0" err="1" smtClean="0"/>
              <a:t>відцентрового</a:t>
            </a:r>
            <a:r>
              <a:rPr lang="ru-RU" sz="3200" dirty="0" smtClean="0"/>
              <a:t> </a:t>
            </a:r>
            <a:r>
              <a:rPr lang="ru-RU" sz="3200" dirty="0" err="1" smtClean="0"/>
              <a:t>електронасосу</a:t>
            </a:r>
            <a:endParaRPr lang="uk-UA" sz="3200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1025" name="Object 1"/>
          <p:cNvGraphicFramePr>
            <a:graphicFrameLocks noChangeAspect="1"/>
          </p:cNvGraphicFramePr>
          <p:nvPr/>
        </p:nvGraphicFramePr>
        <p:xfrm>
          <a:off x="539552" y="1268760"/>
          <a:ext cx="4680520" cy="5301208"/>
        </p:xfrm>
        <a:graphic>
          <a:graphicData uri="http://schemas.openxmlformats.org/presentationml/2006/ole">
            <p:oleObj spid="_x0000_s1025" r:id="rId3" imgW="4419600" imgH="4267200" progId="">
              <p:embed/>
            </p:oleObj>
          </a:graphicData>
        </a:graphic>
      </p:graphicFrame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3365046" y="3380125"/>
            <a:ext cx="5778954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43000" algn="l"/>
              </a:tabLst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 – експлуата­ційна колона;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43000" algn="l"/>
              </a:tabLst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 – компенсатор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43000" algn="l"/>
              </a:tabLst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; 3 – електродвигун; 4 – протектор;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43000" algn="l"/>
              </a:tabLst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5 – від­центровий електронасос;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43000" algn="l"/>
              </a:tabLst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6 – зворотний і спускний клапани;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43000" algn="l"/>
              </a:tabLst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7 – насосно-компресорні труби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43000" algn="l"/>
              </a:tabLst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; 8 – електричний кабель; 9 – кріпильний пояс;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43000" algn="l"/>
              </a:tabLst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10 ‑ зворотний перепускний клапан;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43000" algn="l"/>
              </a:tabLst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11 – обладнання гирла; 12 – барабан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43000" algn="l"/>
              </a:tabLst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для кабелю; 13 – станція управління;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43000" algn="l"/>
              </a:tabLst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14 – трансформатор.</a:t>
            </a: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2400" dirty="0" smtClean="0"/>
              <a:t>Узгодження напірних характеристик свердловини і ЕВН зміною характеристик свердловини (1) або насосу (2):  – напірна характеристика свердловини;  – напірна характеристика насосу;  – коефіцієнт корисної дії насосу;  – споживана потужність.</a:t>
            </a:r>
            <a:endParaRPr lang="uk-UA" sz="2400" dirty="0"/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15361" name="Object 1"/>
          <p:cNvGraphicFramePr>
            <a:graphicFrameLocks noChangeAspect="1"/>
          </p:cNvGraphicFramePr>
          <p:nvPr/>
        </p:nvGraphicFramePr>
        <p:xfrm>
          <a:off x="2627784" y="2636912"/>
          <a:ext cx="5112568" cy="3960440"/>
        </p:xfrm>
        <a:graphic>
          <a:graphicData uri="http://schemas.openxmlformats.org/presentationml/2006/ole">
            <p:oleObj spid="_x0000_s15361" r:id="rId3" imgW="2371725" imgH="2038350" progId="">
              <p:embed/>
            </p:oleObj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338936" cy="1143000"/>
          </a:xfrm>
        </p:spPr>
        <p:txBody>
          <a:bodyPr>
            <a:normAutofit/>
          </a:bodyPr>
          <a:lstStyle/>
          <a:p>
            <a:r>
              <a:rPr lang="uk-UA" sz="3200" dirty="0" smtClean="0"/>
              <a:t>ЕЛЕКТРОГВИНТОВИЙ  НАСОС</a:t>
            </a:r>
            <a:endParaRPr lang="uk-UA" sz="3200" dirty="0"/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16385" name="Object 1"/>
          <p:cNvGraphicFramePr>
            <a:graphicFrameLocks noChangeAspect="1"/>
          </p:cNvGraphicFramePr>
          <p:nvPr/>
        </p:nvGraphicFramePr>
        <p:xfrm>
          <a:off x="5940152" y="0"/>
          <a:ext cx="2304256" cy="6858000"/>
        </p:xfrm>
        <a:graphic>
          <a:graphicData uri="http://schemas.openxmlformats.org/presentationml/2006/ole">
            <p:oleObj spid="_x0000_s16385" r:id="rId3" imgW="1200150" imgH="5876925" progId="">
              <p:embed/>
            </p:oleObj>
          </a:graphicData>
        </a:graphic>
      </p:graphicFrame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611560" y="2204864"/>
            <a:ext cx="4090030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43000" algn="l"/>
              </a:tabLst>
            </a:pP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 – запобіжний клапан;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43000" algn="l"/>
              </a:tabLst>
            </a:pP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 ‑ фільтрові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43000" algn="l"/>
              </a:tabLst>
            </a:pP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; 3 – обойма верхнього насоса;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43000" algn="l"/>
              </a:tabLst>
            </a:pP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4 – робочий гвинт;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43000" algn="l"/>
              </a:tabLst>
            </a:pP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5 ‑ шарнірні муфти;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43000" algn="l"/>
              </a:tabLst>
            </a:pP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6 – обойма нижнього насоса;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43000" algn="l"/>
              </a:tabLst>
            </a:pP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7 – робочий гвинт нижнього насоса;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43000" algn="l"/>
              </a:tabLst>
            </a:pP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8 – вал;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43000" algn="l"/>
              </a:tabLst>
            </a:pP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9 – пускова муфта; 10 – протектор</a:t>
            </a:r>
            <a:endParaRPr kumimoji="0" lang="uk-UA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43000" algn="l"/>
              </a:tabLst>
            </a:pP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692696"/>
            <a:ext cx="8229600" cy="1143000"/>
          </a:xfrm>
        </p:spPr>
        <p:txBody>
          <a:bodyPr>
            <a:noAutofit/>
          </a:bodyPr>
          <a:lstStyle/>
          <a:p>
            <a:r>
              <a:rPr lang="uk-UA" sz="2800" dirty="0" smtClean="0"/>
              <a:t>Принципові схеми </a:t>
            </a:r>
            <a:r>
              <a:rPr lang="uk-UA" sz="2800" dirty="0" err="1" smtClean="0"/>
              <a:t>гідропоршневих</a:t>
            </a:r>
            <a:r>
              <a:rPr lang="uk-UA" sz="2800" dirty="0" smtClean="0"/>
              <a:t> насосів дії:</a:t>
            </a: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dirty="0" smtClean="0"/>
              <a:t> </a:t>
            </a:r>
            <a:r>
              <a:rPr lang="uk-UA" sz="2000" i="1" dirty="0" smtClean="0"/>
              <a:t>а</a:t>
            </a:r>
            <a:r>
              <a:rPr lang="uk-UA" sz="2000" dirty="0" smtClean="0"/>
              <a:t> – одинарної; </a:t>
            </a:r>
            <a:r>
              <a:rPr lang="uk-UA" sz="2000" i="1" dirty="0" smtClean="0"/>
              <a:t>б</a:t>
            </a:r>
            <a:r>
              <a:rPr lang="uk-UA" sz="2000" dirty="0" smtClean="0"/>
              <a:t> – подвійної; </a:t>
            </a:r>
            <a:r>
              <a:rPr lang="uk-UA" sz="2000" i="1" dirty="0" smtClean="0"/>
              <a:t>в</a:t>
            </a:r>
            <a:r>
              <a:rPr lang="uk-UA" sz="2000" dirty="0" smtClean="0"/>
              <a:t> – </a:t>
            </a:r>
            <a:r>
              <a:rPr lang="uk-UA" sz="2000" dirty="0" err="1" smtClean="0"/>
              <a:t>дифернціальної</a:t>
            </a:r>
            <a:r>
              <a:rPr lang="uk-UA" sz="2000" dirty="0" smtClean="0"/>
              <a:t>; 1 – вихід свердловинної рідини; 2 – вихід робочої рідини; 3 – вхід робочої рідини; 4 – </a:t>
            </a:r>
            <a:r>
              <a:rPr lang="uk-UA" sz="2000" dirty="0" err="1" smtClean="0"/>
              <a:t>гідродвигун</a:t>
            </a:r>
            <a:r>
              <a:rPr lang="uk-UA" sz="2000" dirty="0" smtClean="0"/>
              <a:t> із золотником; 5 – поршень </a:t>
            </a:r>
            <a:r>
              <a:rPr lang="uk-UA" sz="2000" dirty="0" err="1" smtClean="0"/>
              <a:t>гідродвигуна</a:t>
            </a:r>
            <a:r>
              <a:rPr lang="uk-UA" sz="2000" dirty="0" smtClean="0"/>
              <a:t>; 6 – шток; 7 – ущільнення штока; 8 – отвір; 9 – поршень свердловинного насоса; 10 – свердловинний насос; 11 – вхід свердловинної рідини; 12 – всмоктувальний клапан; 13 – нагнітальний клапан</a:t>
            </a:r>
            <a:endParaRPr lang="uk-UA" sz="2000" dirty="0"/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17409" name="Object 1"/>
          <p:cNvGraphicFramePr>
            <a:graphicFrameLocks noChangeAspect="1"/>
          </p:cNvGraphicFramePr>
          <p:nvPr/>
        </p:nvGraphicFramePr>
        <p:xfrm>
          <a:off x="539552" y="2348880"/>
          <a:ext cx="8136904" cy="4509120"/>
        </p:xfrm>
        <a:graphic>
          <a:graphicData uri="http://schemas.openxmlformats.org/presentationml/2006/ole">
            <p:oleObj spid="_x0000_s17409" r:id="rId3" imgW="6229350" imgH="3209925" progId="">
              <p:embed/>
            </p:oleObj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Autofit/>
          </a:bodyPr>
          <a:lstStyle/>
          <a:p>
            <a:r>
              <a:rPr lang="ru-RU" sz="2800" dirty="0" err="1" smtClean="0"/>
              <a:t>Схеми</a:t>
            </a:r>
            <a:r>
              <a:rPr lang="ru-RU" sz="2800" dirty="0" smtClean="0"/>
              <a:t> </a:t>
            </a:r>
            <a:r>
              <a:rPr lang="ru-RU" sz="2800" dirty="0" err="1" smtClean="0"/>
              <a:t>устатковань</a:t>
            </a:r>
            <a:r>
              <a:rPr lang="ru-RU" sz="2800" dirty="0" smtClean="0"/>
              <a:t> для </a:t>
            </a:r>
            <a:r>
              <a:rPr lang="ru-RU" sz="2800" dirty="0" err="1" smtClean="0"/>
              <a:t>одночасно-роздільного</a:t>
            </a:r>
            <a:r>
              <a:rPr lang="ru-RU" sz="2800" dirty="0" smtClean="0"/>
              <a:t> </a:t>
            </a:r>
            <a:r>
              <a:rPr lang="ru-RU" sz="2800" dirty="0" err="1" smtClean="0"/>
              <a:t>видобування</a:t>
            </a:r>
            <a:r>
              <a:rPr lang="ru-RU" sz="2800" dirty="0" smtClean="0"/>
              <a:t> </a:t>
            </a:r>
            <a:r>
              <a:rPr lang="ru-RU" sz="2800" dirty="0" err="1" smtClean="0"/>
              <a:t>нафти</a:t>
            </a:r>
            <a:r>
              <a:rPr lang="ru-RU" sz="2800" dirty="0" smtClean="0"/>
              <a:t> </a:t>
            </a:r>
            <a:r>
              <a:rPr lang="ru-RU" sz="2800" dirty="0" err="1" smtClean="0"/>
              <a:t>штанговими</a:t>
            </a:r>
            <a:r>
              <a:rPr lang="ru-RU" sz="2800" dirty="0" smtClean="0"/>
              <a:t> насосами </a:t>
            </a:r>
            <a:r>
              <a:rPr lang="ru-RU" sz="2800" dirty="0" err="1" smtClean="0"/>
              <a:t>з</a:t>
            </a:r>
            <a:r>
              <a:rPr lang="ru-RU" sz="2800" dirty="0" smtClean="0"/>
              <a:t> </a:t>
            </a:r>
            <a:r>
              <a:rPr lang="ru-RU" sz="2800" dirty="0" err="1" smtClean="0"/>
              <a:t>двох</a:t>
            </a:r>
            <a:r>
              <a:rPr lang="ru-RU" sz="2800" dirty="0" smtClean="0"/>
              <a:t> </a:t>
            </a:r>
            <a:r>
              <a:rPr lang="ru-RU" sz="2800" dirty="0" err="1" smtClean="0"/>
              <a:t>пластів</a:t>
            </a:r>
            <a:endParaRPr lang="uk-UA" sz="2800" dirty="0"/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196752"/>
            <a:ext cx="4248472" cy="5661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4572000" y="4365104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i="1" dirty="0" smtClean="0"/>
              <a:t>а</a:t>
            </a:r>
            <a:r>
              <a:rPr lang="uk-UA" dirty="0" smtClean="0"/>
              <a:t> – УГР вставного виконання; </a:t>
            </a:r>
            <a:r>
              <a:rPr lang="uk-UA" i="1" dirty="0" smtClean="0"/>
              <a:t>б</a:t>
            </a:r>
            <a:r>
              <a:rPr lang="uk-UA" dirty="0" smtClean="0"/>
              <a:t> – УГР </a:t>
            </a:r>
            <a:r>
              <a:rPr lang="uk-UA" dirty="0" err="1" smtClean="0"/>
              <a:t>невставного</a:t>
            </a:r>
            <a:r>
              <a:rPr lang="uk-UA" dirty="0" smtClean="0"/>
              <a:t> виконання; </a:t>
            </a:r>
            <a:r>
              <a:rPr lang="uk-UA" i="1" dirty="0" smtClean="0"/>
              <a:t>в</a:t>
            </a:r>
            <a:r>
              <a:rPr lang="uk-UA" dirty="0" smtClean="0"/>
              <a:t> – ІУНР вставного виконання ; </a:t>
            </a:r>
            <a:r>
              <a:rPr lang="uk-UA" i="1" dirty="0" smtClean="0"/>
              <a:t>г</a:t>
            </a:r>
            <a:r>
              <a:rPr lang="uk-UA" dirty="0" smtClean="0"/>
              <a:t> ‑ ІУНР </a:t>
            </a:r>
            <a:r>
              <a:rPr lang="uk-UA" dirty="0" err="1" smtClean="0"/>
              <a:t>невставного</a:t>
            </a:r>
            <a:r>
              <a:rPr lang="uk-UA" dirty="0" smtClean="0"/>
              <a:t> виконання; 1 – обладнання гирла; 2 – верстат-качалка; 3 ‑ верхній насос; 4 – опора; 5 – нижній насос; 6 – </a:t>
            </a:r>
            <a:r>
              <a:rPr lang="uk-UA" dirty="0" err="1" smtClean="0"/>
              <a:t>пакер</a:t>
            </a:r>
            <a:r>
              <a:rPr lang="uk-UA" dirty="0" smtClean="0"/>
              <a:t> ПН-ЯМ; 7 ‑ автозчеп 4АШ; 8 – автоматичний перемикач пластів</a:t>
            </a:r>
            <a:endParaRPr lang="uk-UA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</TotalTime>
  <Words>137</Words>
  <Application>Microsoft Office PowerPoint</Application>
  <PresentationFormat>Экран (4:3)</PresentationFormat>
  <Paragraphs>28</Paragraphs>
  <Slides>6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0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Розробка та експлуатація нафтових родовищ</vt:lpstr>
      <vt:lpstr>Установка зануреного відцентрового електронасосу</vt:lpstr>
      <vt:lpstr>Узгодження напірних характеристик свердловини і ЕВН зміною характеристик свердловини (1) або насосу (2):  – напірна характеристика свердловини;  – напірна характеристика насосу;  – коефіцієнт корисної дії насосу;  – споживана потужність.</vt:lpstr>
      <vt:lpstr>ЕЛЕКТРОГВИНТОВИЙ  НАСОС</vt:lpstr>
      <vt:lpstr>Принципові схеми гідропоршневих насосів дії:  а – одинарної; б – подвійної; в – дифернціальної; 1 – вихід свердловинної рідини; 2 – вихід робочої рідини; 3 – вхід робочої рідини; 4 – гідродвигун із золотником; 5 – поршень гідродвигуна; 6 – шток; 7 – ущільнення штока; 8 – отвір; 9 – поршень свердловинного насоса; 10 – свердловинний насос; 11 – вхід свердловинної рідини; 12 – всмоктувальний клапан; 13 – нагнітальний клапан</vt:lpstr>
      <vt:lpstr>Схеми устатковань для одночасно-роздільного видобування нафти штанговими насосами з двох пластів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Проектування експлуатації нафтових свердловин</dc:title>
  <dc:creator>Ivan</dc:creator>
  <cp:lastModifiedBy>Ivan</cp:lastModifiedBy>
  <cp:revision>16</cp:revision>
  <dcterms:created xsi:type="dcterms:W3CDTF">2020-09-23T13:01:22Z</dcterms:created>
  <dcterms:modified xsi:type="dcterms:W3CDTF">2020-12-16T07:04:54Z</dcterms:modified>
</cp:coreProperties>
</file>