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A8F7C5-1ED8-44C4-9EB7-20A137FB4D8B}" type="datetimeFigureOut">
              <a:rPr lang="uk-UA" smtClean="0"/>
              <a:pPr/>
              <a:t>13.12.2021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F00D947-57C2-415C-9FAD-3D6B355F6F46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sz="7000" b="1" dirty="0" smtClean="0">
                <a:solidFill>
                  <a:schemeClr val="tx1"/>
                </a:solidFill>
              </a:rPr>
              <a:t>Лекція 13</a:t>
            </a:r>
          </a:p>
          <a:p>
            <a:r>
              <a:rPr lang="uk-UA" sz="70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uk-UA" sz="7000" b="1" dirty="0" smtClean="0">
                <a:solidFill>
                  <a:schemeClr val="tx1"/>
                </a:solidFill>
              </a:rPr>
              <a:t>КЛАСИФІКАЦІЯ ТА ФІЗИКО-ХІМІЧНІ ВЛАСТИВОСТІ  ПЛАСТОВИХ ВОД</a:t>
            </a:r>
            <a:endParaRPr lang="uk-UA" sz="7000" dirty="0" smtClean="0">
              <a:solidFill>
                <a:schemeClr val="tx1"/>
              </a:solidFill>
            </a:endParaRPr>
          </a:p>
          <a:p>
            <a:r>
              <a:rPr lang="uk-UA" sz="5100" b="1" dirty="0" smtClean="0">
                <a:solidFill>
                  <a:schemeClr val="tx1"/>
                </a:solidFill>
              </a:rPr>
              <a:t> </a:t>
            </a:r>
            <a:endParaRPr lang="uk-UA" sz="5100" dirty="0" smtClean="0">
              <a:solidFill>
                <a:schemeClr val="tx1"/>
              </a:solidFill>
            </a:endParaRPr>
          </a:p>
          <a:p>
            <a:endParaRPr lang="uk-UA" sz="5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uk-UA" sz="3100" dirty="0" smtClean="0">
                <a:effectLst/>
              </a:rPr>
              <a:t>Залягання пластової води в продуктивному пласті</a:t>
            </a:r>
            <a:br>
              <a:rPr lang="uk-UA" sz="3100" dirty="0" smtClean="0">
                <a:effectLst/>
              </a:rPr>
            </a:br>
            <a:endParaRPr lang="uk-UA" sz="3100" dirty="0">
              <a:effectLst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5157192"/>
            <a:ext cx="7848872" cy="117653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1 – краєві або контурні води; 2 – підошовні води;                    3 – залишкові  води; 4 – проміжні води; 5 – верхні води;            6 – нижні води; І – продуктивний пласт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026" name="Picture 2" descr="Рис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68863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5"/>
          </a:xfrm>
        </p:spPr>
        <p:txBody>
          <a:bodyPr/>
          <a:lstStyle/>
          <a:p>
            <a:r>
              <a:rPr lang="uk-UA" dirty="0" smtClean="0"/>
              <a:t>Види пластової води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848872" cy="51125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Підошовними</a:t>
            </a:r>
            <a:r>
              <a:rPr lang="uk-UA" dirty="0" smtClean="0">
                <a:solidFill>
                  <a:schemeClr val="tx1"/>
                </a:solidFill>
              </a:rPr>
              <a:t> прийнято називати води, що заповнюють пори колектора під покладом. Іноді крайові води розміщені і у верхніх розмитих склепінних частинах антиклінальних складок або в головних частинах </a:t>
            </a:r>
            <a:r>
              <a:rPr lang="uk-UA" dirty="0" smtClean="0">
                <a:solidFill>
                  <a:schemeClr val="tx1"/>
                </a:solidFill>
              </a:rPr>
              <a:t>моноклінальних</a:t>
            </a:r>
            <a:r>
              <a:rPr lang="uk-UA" dirty="0" smtClean="0">
                <a:solidFill>
                  <a:schemeClr val="tx1"/>
                </a:solidFill>
              </a:rPr>
              <a:t> залеглих нафтоносних пластів.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У самому продуктивному пласті також є вода. Це залишкова і проміжна вода. </a:t>
            </a: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Залишкова вода</a:t>
            </a:r>
            <a:r>
              <a:rPr lang="uk-UA" dirty="0" smtClean="0">
                <a:solidFill>
                  <a:schemeClr val="tx1"/>
                </a:solidFill>
              </a:rPr>
              <a:t> міститься у продуктивних пластах нафтової і газової частин покладу. Ця вода залишилася з часу утворення покладу.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</a:t>
            </a:r>
            <a:r>
              <a:rPr lang="uk-UA" i="1" dirty="0" smtClean="0">
                <a:solidFill>
                  <a:schemeClr val="tx1"/>
                </a:solidFill>
              </a:rPr>
              <a:t>Проміжними</a:t>
            </a:r>
            <a:r>
              <a:rPr lang="uk-UA" dirty="0" smtClean="0">
                <a:solidFill>
                  <a:schemeClr val="tx1"/>
                </a:solidFill>
              </a:rPr>
              <a:t> називають води, приурочені до водоносних прошарків, що залягають в нафтоносному чи газоносному пласті. Такі прошарки розкриваються свердловинами у розрізі продуктивних горизонтів. </a:t>
            </a: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Верхні і нижні</a:t>
            </a:r>
            <a:r>
              <a:rPr lang="uk-UA" dirty="0" smtClean="0">
                <a:solidFill>
                  <a:schemeClr val="tx1"/>
                </a:solidFill>
              </a:rPr>
              <a:t> води приурочені до суто водоносних пластів, що залягають вище і нижче від нафтоносного чи газоносного пласта.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У пласті  можуть опинитися і </a:t>
            </a:r>
            <a:r>
              <a:rPr lang="uk-UA" i="1" dirty="0" smtClean="0">
                <a:solidFill>
                  <a:schemeClr val="tx1"/>
                </a:solidFill>
              </a:rPr>
              <a:t>сторонні води. </a:t>
            </a:r>
            <a:r>
              <a:rPr lang="uk-UA" dirty="0" smtClean="0">
                <a:solidFill>
                  <a:schemeClr val="tx1"/>
                </a:solidFill>
              </a:rPr>
              <a:t>До них належать тектонічні і штучно введені води. </a:t>
            </a: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Тектонічні</a:t>
            </a:r>
            <a:r>
              <a:rPr lang="uk-UA" dirty="0" smtClean="0">
                <a:solidFill>
                  <a:schemeClr val="tx1"/>
                </a:solidFill>
              </a:rPr>
              <a:t> – це води, що надходять дислокаційними тріщинами з інших горизонтів.</a:t>
            </a: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Штучно введені</a:t>
            </a:r>
            <a:r>
              <a:rPr lang="uk-UA" dirty="0" smtClean="0">
                <a:solidFill>
                  <a:schemeClr val="tx1"/>
                </a:solidFill>
              </a:rPr>
              <a:t> – це води, закачані для підтримання пластового тиску, які надійшли під час проведення ремонтних робіт,  буріння чи інтенсифікації свердловин.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/>
          <a:lstStyle/>
          <a:p>
            <a:r>
              <a:rPr lang="uk-UA" dirty="0" smtClean="0"/>
              <a:t>Залишкова вода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511256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Цю воду, зазвичай, називають зв’язаною, оскільки її не вдається витіснити за можливих у пластах градієнтах тиску. Зв’язану воду також називають залишковою або навіть початковою </a:t>
            </a:r>
            <a:r>
              <a:rPr lang="uk-UA" dirty="0" smtClean="0">
                <a:solidFill>
                  <a:schemeClr val="tx1"/>
                </a:solidFill>
              </a:rPr>
              <a:t>водонасиченістю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нафто-</a:t>
            </a:r>
            <a:r>
              <a:rPr lang="uk-UA" dirty="0" smtClean="0">
                <a:solidFill>
                  <a:schemeClr val="tx1"/>
                </a:solidFill>
              </a:rPr>
              <a:t> чи газонасиченого пласта.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Розрізняють такі види залишкової води: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- капілярно зв’язана вода у вузьких капілярах – через великі капілярні сили;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- адсорбційна вода, що втримується молекулярними силами біля твердої поверхні твердого тіла і міцно зв’язана з частинками пористого середовища;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- плівкова вода, що покриває гідрофільні ділянки породи;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- вільна вода, що втримується капілярними силами у вільному просторі  дисперсної структури (обмежується менісками на поверхнях розділу вода-нафта, вода-газ).</a:t>
            </a:r>
          </a:p>
          <a:p>
            <a:pPr algn="just"/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152128"/>
          </a:xfrm>
        </p:spPr>
        <p:txBody>
          <a:bodyPr>
            <a:noAutofit/>
          </a:bodyPr>
          <a:lstStyle/>
          <a:p>
            <a:r>
              <a:rPr lang="uk-UA" sz="3200" dirty="0" smtClean="0"/>
              <a:t> </a:t>
            </a:r>
            <a:br>
              <a:rPr lang="uk-UA" sz="3200" dirty="0" smtClean="0"/>
            </a:br>
            <a:r>
              <a:rPr lang="uk-UA" sz="1800" dirty="0" smtClean="0"/>
              <a:t>Залежність залишкової водо насиченості порід від їхньої проникності (за </a:t>
            </a:r>
            <a:r>
              <a:rPr lang="uk-UA" sz="1800" dirty="0" smtClean="0"/>
              <a:t>Ждановим</a:t>
            </a:r>
            <a:r>
              <a:rPr lang="uk-UA" sz="1800" dirty="0" smtClean="0"/>
              <a:t> М. А.)</a:t>
            </a:r>
            <a:br>
              <a:rPr lang="uk-UA" sz="1800" dirty="0" smtClean="0"/>
            </a:br>
            <a:endParaRPr lang="uk-UA" sz="1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5465440"/>
            <a:ext cx="7992888" cy="1392560"/>
          </a:xfrm>
        </p:spPr>
        <p:txBody>
          <a:bodyPr>
            <a:normAutofit/>
          </a:bodyPr>
          <a:lstStyle/>
          <a:p>
            <a:pPr algn="just"/>
            <a:r>
              <a:rPr lang="uk-UA" sz="1700" dirty="0" smtClean="0">
                <a:solidFill>
                  <a:schemeClr val="tx1"/>
                </a:solidFill>
              </a:rPr>
              <a:t>1 – дрібнозернисті піски; 2 – </a:t>
            </a:r>
            <a:r>
              <a:rPr lang="uk-UA" sz="1700" dirty="0" smtClean="0">
                <a:solidFill>
                  <a:schemeClr val="tx1"/>
                </a:solidFill>
              </a:rPr>
              <a:t>середньо-зернисті</a:t>
            </a:r>
            <a:r>
              <a:rPr lang="uk-UA" sz="1700" dirty="0" smtClean="0">
                <a:solidFill>
                  <a:schemeClr val="tx1"/>
                </a:solidFill>
              </a:rPr>
              <a:t> піски; 3 – </a:t>
            </a:r>
            <a:r>
              <a:rPr lang="uk-UA" sz="1700" dirty="0" smtClean="0">
                <a:solidFill>
                  <a:schemeClr val="tx1"/>
                </a:solidFill>
              </a:rPr>
              <a:t>крупно-зернисті</a:t>
            </a:r>
            <a:r>
              <a:rPr lang="uk-UA" sz="1700" dirty="0" smtClean="0">
                <a:solidFill>
                  <a:schemeClr val="tx1"/>
                </a:solidFill>
              </a:rPr>
              <a:t> піски; 4, 5 – пісковики різних ділянок </a:t>
            </a:r>
            <a:r>
              <a:rPr lang="uk-UA" sz="1700" dirty="0" smtClean="0">
                <a:solidFill>
                  <a:schemeClr val="tx1"/>
                </a:solidFill>
              </a:rPr>
              <a:t>Туймазинського</a:t>
            </a:r>
            <a:r>
              <a:rPr lang="uk-UA" sz="1700" dirty="0" smtClean="0">
                <a:solidFill>
                  <a:schemeClr val="tx1"/>
                </a:solidFill>
              </a:rPr>
              <a:t> родовища; 6 – вапняки </a:t>
            </a:r>
            <a:r>
              <a:rPr lang="uk-UA" sz="1700" dirty="0" smtClean="0">
                <a:solidFill>
                  <a:schemeClr val="tx1"/>
                </a:solidFill>
              </a:rPr>
              <a:t>Новостепнівського</a:t>
            </a:r>
            <a:r>
              <a:rPr lang="uk-UA" sz="1700" dirty="0" smtClean="0">
                <a:solidFill>
                  <a:schemeClr val="tx1"/>
                </a:solidFill>
              </a:rPr>
              <a:t> родовища; 7 – вапняки </a:t>
            </a:r>
            <a:r>
              <a:rPr lang="uk-UA" sz="1700" dirty="0" smtClean="0">
                <a:solidFill>
                  <a:schemeClr val="tx1"/>
                </a:solidFill>
              </a:rPr>
              <a:t>Карташевського</a:t>
            </a:r>
            <a:r>
              <a:rPr lang="uk-UA" sz="1700" dirty="0" smtClean="0">
                <a:solidFill>
                  <a:schemeClr val="tx1"/>
                </a:solidFill>
              </a:rPr>
              <a:t> родовища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2050" name="Picture 2" descr="Підручник формат А5 вичитан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628800"/>
            <a:ext cx="4968552" cy="3654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 smtClean="0"/>
              <a:t>Методи визначення кількості залишкової води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 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1993776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Метод екстрагування;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Хлорний метод;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Метод капілярного витіснення;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Метод центригування.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867</TotalTime>
  <Words>371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Фізика нафтового і газового пласта</vt:lpstr>
      <vt:lpstr>Залягання пластової води в продуктивному пласті </vt:lpstr>
      <vt:lpstr>Види пластової води</vt:lpstr>
      <vt:lpstr>Залишкова вода</vt:lpstr>
      <vt:lpstr>  Залежність залишкової водо насиченості порід від їхньої проникності (за Ждановим М. А.) </vt:lpstr>
      <vt:lpstr>  Методи визначення кількості залишкової води  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Ivan</dc:creator>
  <cp:lastModifiedBy>Asus</cp:lastModifiedBy>
  <cp:revision>8</cp:revision>
  <dcterms:created xsi:type="dcterms:W3CDTF">2020-10-19T16:45:13Z</dcterms:created>
  <dcterms:modified xsi:type="dcterms:W3CDTF">2021-12-13T17:43:47Z</dcterms:modified>
</cp:coreProperties>
</file>