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8"/>
  </p:notesMasterIdLst>
  <p:sldIdLst>
    <p:sldId id="256" r:id="rId7"/>
    <p:sldId id="257" r:id="rId9"/>
    <p:sldId id="258" r:id="rId10"/>
    <p:sldId id="262" r:id="rId11"/>
    <p:sldId id="259" r:id="rId12"/>
    <p:sldId id="260" r:id="rId13"/>
    <p:sldId id="261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6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41.wmf"/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45.wmf"/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4" Type="http://schemas.openxmlformats.org/officeDocument/2006/relationships/image" Target="../media/image48.wmf"/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4" Type="http://schemas.openxmlformats.org/officeDocument/2006/relationships/image" Target="../media/image58.wmf"/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25.wmf"/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3E6F3-84F1-407C-9CD2-461824C75919}" type="datetimeFigureOut">
              <a:rPr lang="uk-UA" smtClean="0"/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1FB4D-E40A-4E01-9B61-004564503DD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FB4D-E40A-4E01-9B61-004564503DD4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830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7BF978D-4844-432A-AA46-6F37B225E1C5}" type="slidenum">
              <a:rPr lang="uk-UA" smtClean="0"/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02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83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179388" y="692150"/>
            <a:ext cx="8913812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88" y="549275"/>
            <a:ext cx="9144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>
            <p:ph type="subTitle" idx="1"/>
          </p:nvPr>
        </p:nvSpPr>
        <p:spPr>
          <a:xfrm>
            <a:off x="1908175" y="2492375"/>
            <a:ext cx="5545138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056" name="Rectangle 8"/>
          <p:cNvSpPr>
            <a:spLocks noChangeArrowheads="1"/>
          </p:cNvSpPr>
          <p:nvPr>
            <p:ph type="ctrTitle"/>
          </p:nvPr>
        </p:nvSpPr>
        <p:spPr>
          <a:xfrm>
            <a:off x="755650" y="620713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11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12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13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415" marR="18415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978D-4844-432A-AA46-6F37B225E1C5}" type="slidenum">
              <a:rPr lang="uk-UA" smtClean="0"/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430" indent="-265430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 panose="05020102010507070707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295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 panose="020B0604030504040204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130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 panose="05020102010507070707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55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 panose="020B0604030504040204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345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3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7BF978D-4844-432A-AA46-6F37B225E1C5}" type="slidenum">
              <a:rPr lang="uk-UA" smtClean="0"/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anose="05020102010507070707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 panose="05020102010507070707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21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 panose="05020102010507070707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10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 panose="050401020108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59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 panose="05040102010807070707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88" y="333375"/>
            <a:ext cx="9144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2"/>
          <a:srcRect t="1094" r="8122" b="13318"/>
          <a:stretch>
            <a:fillRect/>
          </a:stretch>
        </p:blipFill>
        <p:spPr>
          <a:xfrm>
            <a:off x="5797550" y="4438650"/>
            <a:ext cx="3340100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30" name="Rectangle 6"/>
          <p:cNvSpPr>
            <a:spLocks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8A346702-3235-4A5F-B057-174CFC2472E3}" type="datetimeFigureOut">
              <a:rPr lang="uk-UA" smtClean="0"/>
            </a:fld>
            <a:endParaRPr lang="uk-UA"/>
          </a:p>
        </p:txBody>
      </p:sp>
      <p:sp>
        <p:nvSpPr>
          <p:cNvPr id="1031" name="Rectangle 7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2" name="Rectangle 8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87BF978D-4844-432A-AA46-6F37B225E1C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wmf"/><Relationship Id="rId8" Type="http://schemas.openxmlformats.org/officeDocument/2006/relationships/oleObject" Target="../embeddings/oleObject15.bin"/><Relationship Id="rId7" Type="http://schemas.openxmlformats.org/officeDocument/2006/relationships/image" Target="../media/image24.wmf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Relationship Id="rId3" Type="http://schemas.openxmlformats.org/officeDocument/2006/relationships/image" Target="../media/image22.wmf"/><Relationship Id="rId2" Type="http://schemas.openxmlformats.org/officeDocument/2006/relationships/oleObject" Target="../embeddings/oleObject12.bin"/><Relationship Id="rId11" Type="http://schemas.openxmlformats.org/officeDocument/2006/relationships/vmlDrawing" Target="../drawings/vmlDrawing5.vml"/><Relationship Id="rId10" Type="http://schemas.openxmlformats.org/officeDocument/2006/relationships/slideLayout" Target="../slideLayouts/slideLayout39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50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7.wmf"/><Relationship Id="rId3" Type="http://schemas.openxmlformats.org/officeDocument/2006/relationships/oleObject" Target="../embeddings/oleObject17.bin"/><Relationship Id="rId2" Type="http://schemas.openxmlformats.org/officeDocument/2006/relationships/image" Target="../media/image26.wmf"/><Relationship Id="rId1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9.wmf"/><Relationship Id="rId1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7" Type="http://schemas.openxmlformats.org/officeDocument/2006/relationships/slideLayout" Target="../slideLayouts/slideLayout34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1.wmf"/><Relationship Id="rId3" Type="http://schemas.openxmlformats.org/officeDocument/2006/relationships/oleObject" Target="../embeddings/oleObject21.bin"/><Relationship Id="rId2" Type="http://schemas.openxmlformats.org/officeDocument/2006/relationships/image" Target="../media/image30.wmf"/><Relationship Id="rId1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.bin"/><Relationship Id="rId8" Type="http://schemas.openxmlformats.org/officeDocument/2006/relationships/image" Target="../media/image36.wmf"/><Relationship Id="rId7" Type="http://schemas.openxmlformats.org/officeDocument/2006/relationships/oleObject" Target="../embeddings/oleObject26.bin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4.wmf"/><Relationship Id="rId3" Type="http://schemas.openxmlformats.org/officeDocument/2006/relationships/oleObject" Target="../embeddings/oleObject24.bin"/><Relationship Id="rId2" Type="http://schemas.openxmlformats.org/officeDocument/2006/relationships/image" Target="../media/image33.wmf"/><Relationship Id="rId12" Type="http://schemas.openxmlformats.org/officeDocument/2006/relationships/vmlDrawing" Target="../drawings/vmlDrawing9.v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7.wmf"/><Relationship Id="rId1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1.wmf"/><Relationship Id="rId7" Type="http://schemas.openxmlformats.org/officeDocument/2006/relationships/oleObject" Target="../embeddings/oleObject31.bin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9.wmf"/><Relationship Id="rId3" Type="http://schemas.openxmlformats.org/officeDocument/2006/relationships/oleObject" Target="../embeddings/oleObject29.bin"/><Relationship Id="rId2" Type="http://schemas.openxmlformats.org/officeDocument/2006/relationships/image" Target="../media/image38.wmf"/><Relationship Id="rId10" Type="http://schemas.openxmlformats.org/officeDocument/2006/relationships/vmlDrawing" Target="../drawings/vmlDrawing10.vml"/><Relationship Id="rId1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5.wmf"/><Relationship Id="rId7" Type="http://schemas.openxmlformats.org/officeDocument/2006/relationships/oleObject" Target="../embeddings/oleObject35.bin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3.wmf"/><Relationship Id="rId3" Type="http://schemas.openxmlformats.org/officeDocument/2006/relationships/oleObject" Target="../embeddings/oleObject33.bin"/><Relationship Id="rId2" Type="http://schemas.openxmlformats.org/officeDocument/2006/relationships/image" Target="../media/image42.wmf"/><Relationship Id="rId10" Type="http://schemas.openxmlformats.org/officeDocument/2006/relationships/vmlDrawing" Target="../drawings/vmlDrawing11.vml"/><Relationship Id="rId1" Type="http://schemas.openxmlformats.org/officeDocument/2006/relationships/oleObject" Target="../embeddings/oleObject32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image" Target="../media/image48.wmf"/><Relationship Id="rId7" Type="http://schemas.openxmlformats.org/officeDocument/2006/relationships/oleObject" Target="../embeddings/oleObject39.bin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6.wmf"/><Relationship Id="rId3" Type="http://schemas.openxmlformats.org/officeDocument/2006/relationships/oleObject" Target="../embeddings/oleObject37.bin"/><Relationship Id="rId2" Type="http://schemas.openxmlformats.org/officeDocument/2006/relationships/image" Target="../media/image39.wmf"/><Relationship Id="rId10" Type="http://schemas.openxmlformats.org/officeDocument/2006/relationships/vmlDrawing" Target="../drawings/vmlDrawing12.vml"/><Relationship Id="rId1" Type="http://schemas.openxmlformats.org/officeDocument/2006/relationships/oleObject" Target="../embeddings/oleObject36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4.bin"/><Relationship Id="rId8" Type="http://schemas.openxmlformats.org/officeDocument/2006/relationships/image" Target="../media/image52.wmf"/><Relationship Id="rId7" Type="http://schemas.openxmlformats.org/officeDocument/2006/relationships/oleObject" Target="../embeddings/oleObject43.bin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0.wmf"/><Relationship Id="rId3" Type="http://schemas.openxmlformats.org/officeDocument/2006/relationships/oleObject" Target="../embeddings/oleObject41.bin"/><Relationship Id="rId2" Type="http://schemas.openxmlformats.org/officeDocument/2006/relationships/image" Target="../media/image49.wmf"/><Relationship Id="rId14" Type="http://schemas.openxmlformats.org/officeDocument/2006/relationships/vmlDrawing" Target="../drawings/vmlDrawing13.vml"/><Relationship Id="rId13" Type="http://schemas.openxmlformats.org/officeDocument/2006/relationships/slideLayout" Target="../slideLayouts/slideLayout23.xml"/><Relationship Id="rId12" Type="http://schemas.openxmlformats.org/officeDocument/2006/relationships/image" Target="../media/image54.wmf"/><Relationship Id="rId11" Type="http://schemas.openxmlformats.org/officeDocument/2006/relationships/oleObject" Target="../embeddings/oleObject45.bin"/><Relationship Id="rId10" Type="http://schemas.openxmlformats.org/officeDocument/2006/relationships/image" Target="../media/image53.wmf"/><Relationship Id="rId1" Type="http://schemas.openxmlformats.org/officeDocument/2006/relationships/oleObject" Target="../embeddings/oleObject4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image" Target="../media/image58.wmf"/><Relationship Id="rId7" Type="http://schemas.openxmlformats.org/officeDocument/2006/relationships/oleObject" Target="../embeddings/oleObject49.bin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6.wmf"/><Relationship Id="rId3" Type="http://schemas.openxmlformats.org/officeDocument/2006/relationships/oleObject" Target="../embeddings/oleObject47.bin"/><Relationship Id="rId2" Type="http://schemas.openxmlformats.org/officeDocument/2006/relationships/image" Target="../media/image55.wmf"/><Relationship Id="rId10" Type="http://schemas.openxmlformats.org/officeDocument/2006/relationships/vmlDrawing" Target="../drawings/vmlDrawing14.vml"/><Relationship Id="rId1" Type="http://schemas.openxmlformats.org/officeDocument/2006/relationships/oleObject" Target="../embeddings/oleObject46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9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6.wmf"/><Relationship Id="rId12" Type="http://schemas.openxmlformats.org/officeDocument/2006/relationships/vmlDrawing" Target="../drawings/vmlDrawing1.vml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10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50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14.wmf"/><Relationship Id="rId1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17.wmf"/><Relationship Id="rId1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34.xml"/><Relationship Id="rId4" Type="http://schemas.openxmlformats.org/officeDocument/2006/relationships/image" Target="../media/image19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18.wmf"/><Relationship Id="rId1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1828800"/>
          </a:xfrm>
        </p:spPr>
        <p:txBody>
          <a:bodyPr/>
          <a:lstStyle/>
          <a:p>
            <a:r>
              <a:rPr lang="uk-UA" dirty="0" smtClean="0"/>
              <a:t>Фізика нафтового і газового пласта</a:t>
            </a:r>
            <a:endParaRPr lang="uk-UA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Лекція 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 Механічні, акустичні та теплові властивості гірських порід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>Пружні зміни властивостей колекторів у процесі розробки покладу</a:t>
            </a:r>
            <a:br>
              <a:rPr lang="uk-UA" dirty="0" smtClean="0"/>
            </a:br>
            <a:r>
              <a:rPr lang="uk-UA" b="1" dirty="0" smtClean="0"/>
              <a:t> 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22530" name="Рисунок 20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1560" y="1052736"/>
            <a:ext cx="454645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5868144" y="2564904"/>
          <a:ext cx="1725538" cy="583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2" imgW="774065" imgH="241300" progId="">
                  <p:embed/>
                </p:oleObj>
              </mc:Choice>
              <mc:Fallback>
                <p:oleObj name="Equation" r:id="rId2" imgW="774065" imgH="241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564904"/>
                        <a:ext cx="1725538" cy="5833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907704" y="5445224"/>
          <a:ext cx="432048" cy="378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4" imgW="152400" imgH="152400" progId="">
                  <p:embed/>
                </p:oleObj>
              </mc:Choice>
              <mc:Fallback>
                <p:oleObj name="Equation" r:id="rId4" imgW="152400" imgH="1524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445224"/>
                        <a:ext cx="432048" cy="3780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195736" y="4869160"/>
            <a:ext cx="2832827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гірський тиск, Па;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339752" y="5373216"/>
            <a:ext cx="3138167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пластовий тиск, Па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1907704" y="5013176"/>
          <a:ext cx="432048" cy="355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6" imgW="152400" imgH="139700" progId="">
                  <p:embed/>
                </p:oleObj>
              </mc:Choice>
              <mc:Fallback>
                <p:oleObj name="Equation" r:id="rId6" imgW="152400" imgH="1397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013176"/>
                        <a:ext cx="432048" cy="3556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267744" y="5949280"/>
            <a:ext cx="5786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тиск на скелет породи (ефективний тиск</a:t>
            </a:r>
            <a:r>
              <a:rPr lang="uk-UA" dirty="0" smtClean="0"/>
              <a:t>) </a:t>
            </a:r>
            <a:endParaRPr lang="uk-UA" dirty="0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1691680" y="5805264"/>
          <a:ext cx="64807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8" imgW="254000" imgH="241300" progId="">
                  <p:embed/>
                </p:oleObj>
              </mc:Choice>
              <mc:Fallback>
                <p:oleObj name="Equation" r:id="rId8" imgW="254000" imgH="2413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805264"/>
                        <a:ext cx="648072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Коефіцієнти стисливості породи, пор і рідкої фази</a:t>
            </a:r>
            <a:endParaRPr lang="uk-UA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2483768" y="1700808"/>
          <a:ext cx="3456384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1" imgW="1308100" imgH="469900" progId="">
                  <p:embed/>
                </p:oleObj>
              </mc:Choice>
              <mc:Fallback>
                <p:oleObj name="Equation" r:id="rId1" imgW="1308100" imgH="4699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700808"/>
                        <a:ext cx="3456384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555776" y="3068960"/>
          <a:ext cx="3344344" cy="1251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3" imgW="1397000" imgH="469900" progId="">
                  <p:embed/>
                </p:oleObj>
              </mc:Choice>
              <mc:Fallback>
                <p:oleObj name="Equation" r:id="rId3" imgW="1397000" imgH="4699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068960"/>
                        <a:ext cx="3344344" cy="12516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2483768" y="4653136"/>
          <a:ext cx="3807881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Equation" r:id="rId5" imgW="1638300" imgH="495300" progId="">
                  <p:embed/>
                </p:oleObj>
              </mc:Choice>
              <mc:Fallback>
                <p:oleObj name="Equation" r:id="rId5" imgW="1638300" imgH="4953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653136"/>
                        <a:ext cx="3807881" cy="1368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Коефіцієнт об'ємної пружності</a:t>
            </a:r>
            <a:endParaRPr lang="uk-UA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2987824" y="1628800"/>
          <a:ext cx="3013687" cy="1033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1" imgW="1155700" imgH="393700" progId="">
                  <p:embed/>
                </p:oleObj>
              </mc:Choice>
              <mc:Fallback>
                <p:oleObj name="Equation" r:id="rId1" imgW="1155700" imgH="3937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628800"/>
                        <a:ext cx="3013687" cy="10332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07904" y="2780928"/>
            <a:ext cx="3781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 smtClean="0"/>
              <a:t>β* = β</a:t>
            </a:r>
            <a:r>
              <a:rPr lang="uk-UA" sz="3200" i="1" baseline="-25000" dirty="0" smtClean="0"/>
              <a:t>р</a:t>
            </a:r>
            <a:r>
              <a:rPr lang="uk-UA" sz="3200" i="1" dirty="0" smtClean="0"/>
              <a:t>· m + β</a:t>
            </a:r>
            <a:r>
              <a:rPr lang="uk-UA" sz="3200" i="1" baseline="-25000" dirty="0" smtClean="0"/>
              <a:t>п </a:t>
            </a:r>
            <a:r>
              <a:rPr lang="uk-UA" sz="3200" dirty="0" smtClean="0"/>
              <a:t>;</a:t>
            </a:r>
            <a:endParaRPr lang="uk-UA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789040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 smtClean="0"/>
              <a:t>β</a:t>
            </a:r>
            <a:r>
              <a:rPr lang="uk-UA" sz="2800" i="1" baseline="-25000" dirty="0" smtClean="0"/>
              <a:t>н</a:t>
            </a:r>
            <a:r>
              <a:rPr lang="uk-UA" sz="2800" dirty="0" smtClean="0"/>
              <a:t> = (7-30)·10</a:t>
            </a:r>
            <a:r>
              <a:rPr lang="uk-UA" sz="2800" baseline="30000" dirty="0" smtClean="0"/>
              <a:t>-10</a:t>
            </a:r>
            <a:r>
              <a:rPr lang="uk-UA" sz="2800" dirty="0" smtClean="0"/>
              <a:t> Па</a:t>
            </a:r>
            <a:r>
              <a:rPr lang="uk-UA" sz="2800" baseline="30000" dirty="0" smtClean="0"/>
              <a:t>-1</a:t>
            </a:r>
            <a:r>
              <a:rPr lang="uk-UA" sz="2800" dirty="0" smtClean="0"/>
              <a:t>; </a:t>
            </a:r>
            <a:endParaRPr lang="uk-UA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4293096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 smtClean="0"/>
              <a:t>β</a:t>
            </a:r>
            <a:r>
              <a:rPr lang="uk-UA" sz="2800" i="1" baseline="-25000" dirty="0" smtClean="0"/>
              <a:t>в</a:t>
            </a:r>
            <a:r>
              <a:rPr lang="uk-UA" sz="2800" dirty="0" smtClean="0"/>
              <a:t> = (2,7-5,0)·10</a:t>
            </a:r>
            <a:r>
              <a:rPr lang="uk-UA" sz="2800" baseline="30000" dirty="0" smtClean="0"/>
              <a:t>-10</a:t>
            </a:r>
            <a:r>
              <a:rPr lang="uk-UA" sz="2800" dirty="0" smtClean="0"/>
              <a:t> Па</a:t>
            </a:r>
            <a:r>
              <a:rPr lang="uk-UA" sz="2800" baseline="30000" dirty="0" smtClean="0"/>
              <a:t>-1</a:t>
            </a:r>
            <a:endParaRPr lang="uk-UA" sz="2800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899592" y="4869160"/>
            <a:ext cx="482453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β</a:t>
            </a:r>
            <a:r>
              <a:rPr kumimoji="0" lang="uk-UA" sz="28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(0,3-2,0)·10</a:t>
            </a:r>
            <a:r>
              <a:rPr kumimoji="0" lang="uk-UA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-10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</a:t>
            </a:r>
            <a:r>
              <a:rPr kumimoji="0" lang="uk-UA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-1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7624" y="0"/>
            <a:ext cx="7772400" cy="4005064"/>
          </a:xfrm>
        </p:spPr>
        <p:txBody>
          <a:bodyPr>
            <a:normAutofit fontScale="90000"/>
          </a:bodyPr>
          <a:lstStyle/>
          <a:p>
            <a:pPr algn="l"/>
            <a:br>
              <a:rPr lang="uk-UA" sz="3600" dirty="0" smtClean="0"/>
            </a:br>
            <a:r>
              <a:rPr lang="uk-UA" sz="3600" dirty="0" smtClean="0"/>
              <a:t>                </a:t>
            </a:r>
            <a:r>
              <a:rPr lang="uk-UA" sz="3600" b="1" dirty="0" smtClean="0"/>
              <a:t>Пружний запас нафти</a:t>
            </a:r>
            <a:br>
              <a:rPr lang="uk-UA" sz="3600" b="1" dirty="0" smtClean="0"/>
            </a:br>
            <a:br>
              <a:rPr lang="uk-UA" sz="3600" dirty="0" smtClean="0"/>
            </a:br>
            <a:r>
              <a:rPr lang="uk-UA" sz="3600" dirty="0" smtClean="0"/>
              <a:t>        Пружний запас нафти, який може бути видобутий внаслідок прояву пружних властивостей породи пласта і насичуючих поровий простір рідин  при зниженні пластового тиску, згідно із законом Гука становитиме:   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933056"/>
            <a:ext cx="6400800" cy="2520280"/>
          </a:xfrm>
        </p:spPr>
        <p:txBody>
          <a:bodyPr>
            <a:normAutofit/>
          </a:bodyPr>
          <a:lstStyle/>
          <a:p>
            <a:r>
              <a:rPr lang="uk-UA" i="1" dirty="0" smtClean="0">
                <a:solidFill>
                  <a:schemeClr val="tx1"/>
                </a:solidFill>
              </a:rPr>
              <a:t>∆V</a:t>
            </a:r>
            <a:r>
              <a:rPr lang="uk-UA" i="1" baseline="-25000" dirty="0" smtClean="0">
                <a:solidFill>
                  <a:schemeClr val="tx1"/>
                </a:solidFill>
              </a:rPr>
              <a:t>н</a:t>
            </a:r>
            <a:r>
              <a:rPr lang="uk-UA" i="1" dirty="0" smtClean="0">
                <a:solidFill>
                  <a:schemeClr val="tx1"/>
                </a:solidFill>
              </a:rPr>
              <a:t> = β*· ∆Р(t) ·V</a:t>
            </a:r>
            <a:r>
              <a:rPr lang="uk-UA" i="1" baseline="-25000" dirty="0" smtClean="0">
                <a:solidFill>
                  <a:schemeClr val="tx1"/>
                </a:solidFill>
              </a:rPr>
              <a:t>зап</a:t>
            </a:r>
            <a:r>
              <a:rPr lang="uk-UA" i="1" dirty="0" smtClean="0">
                <a:solidFill>
                  <a:schemeClr val="tx1"/>
                </a:solidFill>
              </a:rPr>
              <a:t> ,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де </a:t>
            </a:r>
            <a:r>
              <a:rPr lang="uk-UA" i="1" dirty="0" smtClean="0">
                <a:solidFill>
                  <a:schemeClr val="tx1"/>
                </a:solidFill>
              </a:rPr>
              <a:t>∆Р(t)</a:t>
            </a:r>
            <a:r>
              <a:rPr lang="uk-UA" dirty="0" smtClean="0">
                <a:solidFill>
                  <a:schemeClr val="tx1"/>
                </a:solidFill>
              </a:rPr>
              <a:t> – зміна тиску в часі, Па; 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i="1" dirty="0" smtClean="0">
                <a:solidFill>
                  <a:schemeClr val="tx1"/>
                </a:solidFill>
              </a:rPr>
              <a:t>     V</a:t>
            </a:r>
            <a:r>
              <a:rPr lang="uk-UA" i="1" baseline="-25000" dirty="0" smtClean="0">
                <a:solidFill>
                  <a:schemeClr val="tx1"/>
                </a:solidFill>
              </a:rPr>
              <a:t>зап</a:t>
            </a:r>
            <a:r>
              <a:rPr lang="uk-UA" i="1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– запаси нафти в пласті, м</a:t>
            </a:r>
            <a:r>
              <a:rPr lang="uk-UA" baseline="30000" dirty="0" smtClean="0">
                <a:solidFill>
                  <a:schemeClr val="tx1"/>
                </a:solidFill>
              </a:rPr>
              <a:t>3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uk-UA" dirty="0" smtClean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Пружні коливання в породах і їх акустичні властивості</a:t>
            </a:r>
            <a:br>
              <a:rPr lang="uk-UA" dirty="0"/>
            </a:br>
            <a:r>
              <a:rPr lang="uk-UA" b="1" dirty="0" smtClean="0"/>
              <a:t>Теплові </a:t>
            </a:r>
            <a:r>
              <a:rPr lang="uk-UA" b="1" dirty="0"/>
              <a:t>властивості гірських порід</a:t>
            </a:r>
            <a:br>
              <a:rPr lang="uk-UA" dirty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8640960" cy="1752600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Швидкість поздовжньої і поперечної пружних хвиль можна визначити за формулами:</a:t>
            </a:r>
            <a:endParaRPr lang="uk-UA" dirty="0">
              <a:solidFill>
                <a:schemeClr val="tx1"/>
              </a:solidFill>
            </a:endParaRPr>
          </a:p>
          <a:p>
            <a:endParaRPr lang="uk-UA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3347863" y="3284984"/>
          <a:ext cx="3978103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1" imgW="1600200" imgH="469900" progId="">
                  <p:embed/>
                </p:oleObj>
              </mc:Choice>
              <mc:Fallback>
                <p:oleObj name="Equation" r:id="rId1" imgW="1600200" imgH="4699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3" y="3284984"/>
                        <a:ext cx="3978103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3347864" y="4581128"/>
          <a:ext cx="3168352" cy="129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3" imgW="1143000" imgH="469900" progId="">
                  <p:embed/>
                </p:oleObj>
              </mc:Choice>
              <mc:Fallback>
                <p:oleObj name="Equation" r:id="rId3" imgW="1143000" imgH="4699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581128"/>
                        <a:ext cx="3168352" cy="129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3635896" y="6093296"/>
          <a:ext cx="36004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Equation" r:id="rId5" imgW="152400" imgH="165100" progId="">
                  <p:embed/>
                </p:oleObj>
              </mc:Choice>
              <mc:Fallback>
                <p:oleObj name="Equation" r:id="rId5" imgW="152400" imgH="1651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6093296"/>
                        <a:ext cx="360040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421157" y="90100"/>
            <a:ext cx="301686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4067944" y="6027003"/>
            <a:ext cx="3348161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густина породи, кг/м</a:t>
            </a:r>
            <a:r>
              <a:rPr kumimoji="0" lang="uk-UA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08111"/>
          </a:xfrm>
        </p:spPr>
        <p:txBody>
          <a:bodyPr>
            <a:normAutofit/>
          </a:bodyPr>
          <a:lstStyle/>
          <a:p>
            <a:r>
              <a:rPr lang="uk-UA" sz="3200" dirty="0"/>
              <a:t>Амплітуда пружних коливань 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,</a:t>
            </a:r>
            <a:endParaRPr lang="uk-UA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3059832" y="1556792"/>
          <a:ext cx="2448272" cy="755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Equation" r:id="rId1" imgW="787400" imgH="241300" progId="">
                  <p:embed/>
                </p:oleObj>
              </mc:Choice>
              <mc:Fallback>
                <p:oleObj name="Equation" r:id="rId1" imgW="787400" imgH="2413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556792"/>
                        <a:ext cx="2448272" cy="7553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kumimoji="0" 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354" name="Object 18"/>
          <p:cNvGraphicFramePr>
            <a:graphicFrameLocks noChangeAspect="1"/>
          </p:cNvGraphicFramePr>
          <p:nvPr/>
        </p:nvGraphicFramePr>
        <p:xfrm>
          <a:off x="2339752" y="2492896"/>
          <a:ext cx="88641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Equation" r:id="rId3" imgW="152400" imgH="165100" progId="">
                  <p:embed/>
                </p:oleObj>
              </mc:Choice>
              <mc:Fallback>
                <p:oleObj name="Equation" r:id="rId3" imgW="152400" imgH="1651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492896"/>
                        <a:ext cx="886411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3" name="Object 17"/>
          <p:cNvGraphicFramePr>
            <a:graphicFrameLocks noChangeAspect="1"/>
          </p:cNvGraphicFramePr>
          <p:nvPr/>
        </p:nvGraphicFramePr>
        <p:xfrm>
          <a:off x="2339752" y="3068959"/>
          <a:ext cx="785614" cy="72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Equation" r:id="rId5" imgW="190500" imgH="228600" progId="">
                  <p:embed/>
                </p:oleObj>
              </mc:Choice>
              <mc:Fallback>
                <p:oleObj name="Equation" r:id="rId5" imgW="190500" imgH="228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068959"/>
                        <a:ext cx="785614" cy="7200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2" name="Object 16"/>
          <p:cNvGraphicFramePr>
            <a:graphicFrameLocks noChangeAspect="1"/>
          </p:cNvGraphicFramePr>
          <p:nvPr/>
        </p:nvGraphicFramePr>
        <p:xfrm>
          <a:off x="2483768" y="3933056"/>
          <a:ext cx="656456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Equation" r:id="rId7" imgW="139700" imgH="177165" progId="">
                  <p:embed/>
                </p:oleObj>
              </mc:Choice>
              <mc:Fallback>
                <p:oleObj name="Equation" r:id="rId7" imgW="139700" imgH="177165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933056"/>
                        <a:ext cx="656456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1" name="Object 15"/>
          <p:cNvGraphicFramePr>
            <a:graphicFrameLocks noChangeAspect="1"/>
          </p:cNvGraphicFramePr>
          <p:nvPr/>
        </p:nvGraphicFramePr>
        <p:xfrm>
          <a:off x="2483768" y="4509120"/>
          <a:ext cx="43204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Equation" r:id="rId9" imgW="127000" imgH="139700" progId="">
                  <p:embed/>
                </p:oleObj>
              </mc:Choice>
              <mc:Fallback>
                <p:oleObj name="Equation" r:id="rId9" imgW="127000" imgH="1397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509120"/>
                        <a:ext cx="432048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71231" y="2498993"/>
            <a:ext cx="5432769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поточна амплітуда коливань, м;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3203848" y="3068960"/>
            <a:ext cx="5515805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початкова амплітуда коливань, м;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3131840" y="3789040"/>
            <a:ext cx="4783233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коефіцієнт поглинання, м</a:t>
            </a:r>
            <a:r>
              <a:rPr kumimoji="0" lang="uk-UA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87824" y="4437112"/>
            <a:ext cx="578312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відстань від джерела коливань, м.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936104"/>
          </a:xfrm>
        </p:spPr>
        <p:txBody>
          <a:bodyPr>
            <a:noAutofit/>
          </a:bodyPr>
          <a:lstStyle/>
          <a:p>
            <a:r>
              <a:rPr lang="uk-UA" sz="3200" b="1" dirty="0"/>
              <a:t>Теплові властивості гірських порід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7524" y="2708920"/>
            <a:ext cx="8568952" cy="1991072"/>
          </a:xfrm>
        </p:spPr>
        <p:txBody>
          <a:bodyPr>
            <a:normAutofit/>
          </a:bodyPr>
          <a:lstStyle/>
          <a:p>
            <a:pPr algn="l"/>
            <a:r>
              <a:rPr lang="uk-UA" dirty="0">
                <a:solidFill>
                  <a:schemeClr val="tx1"/>
                </a:solidFill>
              </a:rPr>
              <a:t>Теплові властивості гірських порід характеризуються питомою </a:t>
            </a:r>
            <a:r>
              <a:rPr lang="uk-UA" dirty="0" smtClean="0">
                <a:solidFill>
                  <a:schemeClr val="tx1"/>
                </a:solidFill>
              </a:rPr>
              <a:t>теплоємністю        </a:t>
            </a:r>
            <a:r>
              <a:rPr lang="uk-UA" dirty="0">
                <a:solidFill>
                  <a:schemeClr val="tx1"/>
                </a:solidFill>
              </a:rPr>
              <a:t>, коефіцієнтом </a:t>
            </a:r>
            <a:r>
              <a:rPr lang="uk-UA" dirty="0" smtClean="0">
                <a:solidFill>
                  <a:schemeClr val="tx1"/>
                </a:solidFill>
              </a:rPr>
              <a:t>теплопровідності</a:t>
            </a:r>
            <a:endParaRPr lang="uk-UA" dirty="0" smtClean="0">
              <a:solidFill>
                <a:schemeClr val="tx1"/>
              </a:solidFill>
            </a:endParaRPr>
          </a:p>
          <a:p>
            <a:pPr algn="l"/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        </a:t>
            </a:r>
            <a:r>
              <a:rPr lang="uk-UA" dirty="0" smtClean="0">
                <a:solidFill>
                  <a:schemeClr val="tx1"/>
                </a:solidFill>
              </a:rPr>
              <a:t>або  питомого </a:t>
            </a:r>
            <a:r>
              <a:rPr lang="uk-UA" dirty="0">
                <a:solidFill>
                  <a:schemeClr val="tx1"/>
                </a:solidFill>
              </a:rPr>
              <a:t>теплового </a:t>
            </a:r>
            <a:r>
              <a:rPr lang="uk-UA" dirty="0" smtClean="0">
                <a:solidFill>
                  <a:schemeClr val="tx1"/>
                </a:solidFill>
              </a:rPr>
              <a:t>опору</a:t>
            </a:r>
            <a:endParaRPr lang="uk-UA" dirty="0" smtClean="0">
              <a:solidFill>
                <a:schemeClr val="tx1"/>
              </a:solidFill>
            </a:endParaRPr>
          </a:p>
          <a:p>
            <a:pPr algn="l"/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                  </a:t>
            </a:r>
            <a:r>
              <a:rPr lang="uk-UA" dirty="0">
                <a:solidFill>
                  <a:schemeClr val="tx1"/>
                </a:solidFill>
              </a:rPr>
              <a:t>та </a:t>
            </a:r>
            <a:r>
              <a:rPr lang="uk-UA" dirty="0" smtClean="0">
                <a:solidFill>
                  <a:schemeClr val="tx1"/>
                </a:solidFill>
              </a:rPr>
              <a:t>коефіцієнтом температуропровідності      </a:t>
            </a:r>
            <a:r>
              <a:rPr lang="uk-UA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3851920" y="2996952"/>
          <a:ext cx="288032" cy="387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Equation" r:id="rId1" imgW="114300" imgH="139700" progId="">
                  <p:embed/>
                </p:oleObj>
              </mc:Choice>
              <mc:Fallback>
                <p:oleObj name="Equation" r:id="rId1" imgW="114300" imgH="139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2996952"/>
                        <a:ext cx="288032" cy="3874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8532440" y="2924944"/>
          <a:ext cx="288032" cy="497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Equation" r:id="rId3" imgW="139700" imgH="177165" progId="">
                  <p:embed/>
                </p:oleObj>
              </mc:Choice>
              <mc:Fallback>
                <p:oleObj name="Equation" r:id="rId3" imgW="139700" imgH="17716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2440" y="2924944"/>
                        <a:ext cx="288032" cy="497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7668344" y="4149080"/>
          <a:ext cx="360040" cy="411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Equation" r:id="rId5" imgW="127000" imgH="139700" progId="">
                  <p:embed/>
                </p:oleObj>
              </mc:Choice>
              <mc:Fallback>
                <p:oleObj name="Equation" r:id="rId5" imgW="127000" imgH="1397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4149080"/>
                        <a:ext cx="360040" cy="4111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3" name="Об'єкт 2"/>
          <p:cNvGraphicFramePr>
            <a:graphicFrameLocks noChangeAspect="1"/>
          </p:cNvGraphicFramePr>
          <p:nvPr/>
        </p:nvGraphicFramePr>
        <p:xfrm>
          <a:off x="5796136" y="3501008"/>
          <a:ext cx="133664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" r:id="rId7" imgW="533400" imgH="254000" progId="Equation.DSMT4">
                  <p:embed/>
                </p:oleObj>
              </mc:Choice>
              <mc:Fallback>
                <p:oleObj name="" r:id="rId7" imgW="533400" imgH="2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501008"/>
                        <a:ext cx="1336648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2694161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600" i="1" dirty="0"/>
              <a:t>Питома (масова) теплоємність</a:t>
            </a:r>
            <a:r>
              <a:rPr lang="uk-UA" sz="3600" dirty="0"/>
              <a:t> </a:t>
            </a:r>
            <a:r>
              <a:rPr lang="uk-UA" sz="3600" i="1" dirty="0"/>
              <a:t>породи</a:t>
            </a:r>
            <a:r>
              <a:rPr lang="uk-UA" sz="3600" dirty="0"/>
              <a:t>  (кДж/</a:t>
            </a:r>
            <a:r>
              <a:rPr lang="uk-UA" sz="3600" dirty="0" err="1"/>
              <a:t>кг·К</a:t>
            </a:r>
            <a:r>
              <a:rPr lang="uk-UA" sz="3600" dirty="0"/>
              <a:t>) </a:t>
            </a:r>
            <a:r>
              <a:rPr lang="uk-UA" sz="3100" b="0" dirty="0">
                <a:solidFill>
                  <a:schemeClr val="tx1"/>
                </a:solidFill>
              </a:rPr>
              <a:t>характеризується кількістю теплоти, що необхідна для нагрівання одиниці маси породи на один градус:</a:t>
            </a:r>
            <a:br>
              <a:rPr lang="uk-UA" sz="3100" b="0" dirty="0">
                <a:solidFill>
                  <a:schemeClr val="tx1"/>
                </a:solidFill>
              </a:rPr>
            </a:br>
            <a:endParaRPr lang="uk-UA" sz="3100" b="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27584" y="4077072"/>
            <a:ext cx="7772400" cy="2448272"/>
          </a:xfrm>
        </p:spPr>
        <p:txBody>
          <a:bodyPr>
            <a:normAutofit fontScale="70000" lnSpcReduction="20000"/>
          </a:bodyPr>
          <a:lstStyle/>
          <a:p>
            <a:pPr algn="l"/>
            <a:endParaRPr lang="uk-UA" dirty="0" smtClean="0">
              <a:solidFill>
                <a:schemeClr val="tx1"/>
              </a:solidFill>
            </a:endParaRPr>
          </a:p>
          <a:p>
            <a:pPr algn="l"/>
            <a:endParaRPr lang="uk-UA" dirty="0" smtClean="0">
              <a:solidFill>
                <a:schemeClr val="tx1"/>
              </a:solidFill>
            </a:endParaRPr>
          </a:p>
          <a:p>
            <a:pPr algn="l"/>
            <a:endParaRPr lang="uk-UA" dirty="0" smtClean="0">
              <a:solidFill>
                <a:schemeClr val="tx1"/>
              </a:solidFill>
            </a:endParaRPr>
          </a:p>
          <a:p>
            <a:pPr algn="l"/>
            <a:endParaRPr lang="uk-UA" dirty="0" smtClean="0">
              <a:solidFill>
                <a:schemeClr val="tx1"/>
              </a:solidFill>
            </a:endParaRPr>
          </a:p>
          <a:p>
            <a:pPr algn="l"/>
            <a:endParaRPr lang="uk-UA" dirty="0" smtClean="0">
              <a:solidFill>
                <a:schemeClr val="tx1"/>
              </a:solidFill>
            </a:endParaRPr>
          </a:p>
          <a:p>
            <a:pPr algn="l"/>
            <a:endParaRPr lang="uk-UA" dirty="0" smtClean="0">
              <a:solidFill>
                <a:schemeClr val="tx1"/>
              </a:solidFill>
            </a:endParaRP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де             – </a:t>
            </a:r>
            <a:r>
              <a:rPr lang="uk-UA" sz="2800" dirty="0">
                <a:solidFill>
                  <a:schemeClr val="tx1"/>
                </a:solidFill>
              </a:rPr>
              <a:t>маса породи, кг</a:t>
            </a:r>
            <a:r>
              <a:rPr lang="uk-UA" sz="2800" dirty="0" smtClean="0">
                <a:solidFill>
                  <a:schemeClr val="tx1"/>
                </a:solidFill>
              </a:rPr>
              <a:t>;</a:t>
            </a:r>
            <a:endParaRPr lang="uk-UA" sz="2800" dirty="0" smtClean="0">
              <a:solidFill>
                <a:schemeClr val="tx1"/>
              </a:solidFill>
            </a:endParaRPr>
          </a:p>
          <a:p>
            <a:pPr algn="l"/>
            <a:endParaRPr lang="uk-UA" sz="2800" dirty="0">
              <a:solidFill>
                <a:schemeClr val="tx1"/>
              </a:solidFill>
            </a:endParaRPr>
          </a:p>
          <a:p>
            <a:pPr algn="l"/>
            <a:r>
              <a:rPr lang="uk-UA" sz="2800" dirty="0">
                <a:solidFill>
                  <a:schemeClr val="tx1"/>
                </a:solidFill>
              </a:rPr>
              <a:t>     – приріст температури (К) від кількості переданої </a:t>
            </a:r>
            <a:endParaRPr lang="uk-UA" sz="2800" dirty="0" smtClean="0">
              <a:solidFill>
                <a:schemeClr val="tx1"/>
              </a:solidFill>
            </a:endParaRPr>
          </a:p>
          <a:p>
            <a:pPr algn="l"/>
            <a:endParaRPr lang="uk-UA" sz="2800" dirty="0" smtClean="0">
              <a:solidFill>
                <a:schemeClr val="tx1"/>
              </a:solidFill>
            </a:endParaRP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породі </a:t>
            </a:r>
            <a:r>
              <a:rPr lang="uk-UA" sz="2800" dirty="0">
                <a:solidFill>
                  <a:schemeClr val="tx1"/>
                </a:solidFill>
              </a:rPr>
              <a:t>теплоти   </a:t>
            </a:r>
            <a:r>
              <a:rPr lang="uk-UA" sz="2800" dirty="0" smtClean="0">
                <a:solidFill>
                  <a:schemeClr val="tx1"/>
                </a:solidFill>
              </a:rPr>
              <a:t>     </a:t>
            </a:r>
            <a:r>
              <a:rPr lang="uk-UA" sz="2800" dirty="0">
                <a:solidFill>
                  <a:schemeClr val="tx1"/>
                </a:solidFill>
              </a:rPr>
              <a:t>(кДж).  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2843808" y="3501008"/>
          <a:ext cx="2592288" cy="1029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Equation" r:id="rId1" imgW="723900" imgH="393700" progId="">
                  <p:embed/>
                </p:oleObj>
              </mc:Choice>
              <mc:Fallback>
                <p:oleObj name="Equation" r:id="rId1" imgW="723900" imgH="393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501008"/>
                        <a:ext cx="2592288" cy="1029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1763688" y="5013176"/>
          <a:ext cx="432048" cy="384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Equation" r:id="rId3" imgW="203200" imgH="152400" progId="">
                  <p:embed/>
                </p:oleObj>
              </mc:Choice>
              <mc:Fallback>
                <p:oleObj name="Equation" r:id="rId3" imgW="203200" imgH="152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5013176"/>
                        <a:ext cx="432048" cy="384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899592" y="5517232"/>
          <a:ext cx="540060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Equation" r:id="rId5" imgW="227965" imgH="177800" progId="">
                  <p:embed/>
                </p:oleObj>
              </mc:Choice>
              <mc:Fallback>
                <p:oleObj name="Equation" r:id="rId5" imgW="227965" imgH="1778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517232"/>
                        <a:ext cx="540060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3059832" y="5949280"/>
          <a:ext cx="678933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Equation" r:id="rId7" imgW="241300" imgH="203200" progId="">
                  <p:embed/>
                </p:oleObj>
              </mc:Choice>
              <mc:Fallback>
                <p:oleObj name="Equation" r:id="rId7" imgW="241300" imgH="2032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949280"/>
                        <a:ext cx="678933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224136"/>
          </a:xfrm>
        </p:spPr>
        <p:txBody>
          <a:bodyPr>
            <a:noAutofit/>
          </a:bodyPr>
          <a:lstStyle/>
          <a:p>
            <a:pPr algn="just"/>
            <a:r>
              <a:rPr lang="uk-UA" sz="3200" i="1" dirty="0"/>
              <a:t>Коефіцієнт теплопровідності порід</a:t>
            </a:r>
            <a:r>
              <a:rPr lang="uk-UA" sz="3200" dirty="0"/>
              <a:t> </a:t>
            </a:r>
            <a:r>
              <a:rPr lang="en-US" sz="3200" dirty="0" smtClean="0"/>
              <a:t> </a:t>
            </a:r>
            <a:r>
              <a:rPr lang="uk-UA" sz="3200" b="1" dirty="0" smtClean="0"/>
              <a:t> </a:t>
            </a:r>
            <a:r>
              <a:rPr lang="uk-UA" sz="3200" b="1" dirty="0"/>
              <a:t>(</a:t>
            </a:r>
            <a:r>
              <a:rPr lang="uk-UA" sz="3200" dirty="0"/>
              <a:t>Вт/</a:t>
            </a:r>
            <a:r>
              <a:rPr lang="uk-UA" sz="3200" dirty="0" err="1"/>
              <a:t>м·К</a:t>
            </a:r>
            <a:r>
              <a:rPr lang="uk-UA" sz="3200" dirty="0"/>
              <a:t>) характеризує кількість </a:t>
            </a:r>
            <a:r>
              <a:rPr lang="uk-UA" sz="3200" dirty="0" smtClean="0"/>
              <a:t>теплоти         </a:t>
            </a:r>
            <a:r>
              <a:rPr lang="uk-UA" sz="3200" dirty="0"/>
              <a:t>, яка переноситься в породі через одиницю поперечного </a:t>
            </a:r>
            <a:r>
              <a:rPr lang="uk-UA" sz="3200" dirty="0" smtClean="0"/>
              <a:t>перерізу </a:t>
            </a:r>
            <a:r>
              <a:rPr lang="en-US" sz="3200" dirty="0" smtClean="0"/>
              <a:t>S</a:t>
            </a:r>
            <a:r>
              <a:rPr lang="uk-UA" sz="3200" dirty="0" smtClean="0"/>
              <a:t> </a:t>
            </a:r>
            <a:r>
              <a:rPr lang="uk-UA" sz="3200" dirty="0"/>
              <a:t>за одиницю часу </a:t>
            </a:r>
            <a:r>
              <a:rPr lang="uk-UA" sz="3200" dirty="0" smtClean="0"/>
              <a:t>при градієнті </a:t>
            </a:r>
            <a:r>
              <a:rPr lang="uk-UA" sz="3200" dirty="0"/>
              <a:t>температури ( </a:t>
            </a:r>
            <a:r>
              <a:rPr lang="en-US" sz="3200" dirty="0" smtClean="0"/>
              <a:t>             </a:t>
            </a:r>
            <a:r>
              <a:rPr lang="uk-UA" sz="3200" dirty="0" smtClean="0"/>
              <a:t>), рівному </a:t>
            </a:r>
            <a:r>
              <a:rPr lang="uk-UA" sz="3200" dirty="0"/>
              <a:t>одиниці</a:t>
            </a:r>
            <a:endParaRPr lang="uk-UA" sz="3200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6948264" y="332656"/>
          <a:ext cx="432048" cy="692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Equation" r:id="rId1" imgW="139700" imgH="177165" progId="">
                  <p:embed/>
                </p:oleObj>
              </mc:Choice>
              <mc:Fallback>
                <p:oleObj name="Equation" r:id="rId1" imgW="139700" imgH="17716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32656"/>
                        <a:ext cx="432048" cy="6926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7596336" y="908720"/>
          <a:ext cx="86409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Equation" r:id="rId3" imgW="241300" imgH="203200" progId="">
                  <p:embed/>
                </p:oleObj>
              </mc:Choice>
              <mc:Fallback>
                <p:oleObj name="Equation" r:id="rId3" imgW="241300" imgH="2032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908720"/>
                        <a:ext cx="864096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5148064" y="2348880"/>
          <a:ext cx="1224136" cy="569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Equation" r:id="rId5" imgW="469900" imgH="215900" progId="">
                  <p:embed/>
                </p:oleObj>
              </mc:Choice>
              <mc:Fallback>
                <p:oleObj name="Equation" r:id="rId5" imgW="469900" imgH="2159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348880"/>
                        <a:ext cx="1224136" cy="569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3275856" y="3356992"/>
          <a:ext cx="2592288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Equation" r:id="rId7" imgW="952500" imgH="393700" progId="">
                  <p:embed/>
                </p:oleObj>
              </mc:Choice>
              <mc:Fallback>
                <p:oleObj name="Equation" r:id="rId7" imgW="952500" imgH="3937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356992"/>
                        <a:ext cx="2592288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208912" cy="1944217"/>
          </a:xfrm>
        </p:spPr>
        <p:txBody>
          <a:bodyPr>
            <a:normAutofit fontScale="90000"/>
          </a:bodyPr>
          <a:lstStyle/>
          <a:p>
            <a:pPr algn="l"/>
            <a:r>
              <a:rPr lang="uk-UA" sz="2800" i="1" dirty="0" smtClean="0"/>
              <a:t>Коефіцієнт температуропровідності  </a:t>
            </a:r>
            <a:r>
              <a:rPr lang="en-US" sz="2800" i="1" dirty="0" smtClean="0"/>
              <a:t>    </a:t>
            </a:r>
            <a:r>
              <a:rPr lang="uk-UA" sz="2800" dirty="0" smtClean="0"/>
              <a:t> (м</a:t>
            </a:r>
            <a:r>
              <a:rPr lang="uk-UA" sz="2800" baseline="30000" dirty="0" smtClean="0"/>
              <a:t>2</a:t>
            </a:r>
            <a:r>
              <a:rPr lang="uk-UA" sz="2800" dirty="0" smtClean="0"/>
              <a:t>/с) характеризує швидкість прогрівання порід, тобто швидкість розповсюдження в них ізотермічних границь</a:t>
            </a:r>
            <a:endParaRPr lang="uk-UA" sz="2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676456" cy="4032448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Під час нагрівання породи розширюються. Здатність порід розширюватись під впливом зростання температури характеризується </a:t>
            </a:r>
            <a:r>
              <a:rPr lang="uk-UA" sz="2800" i="1" dirty="0" smtClean="0">
                <a:solidFill>
                  <a:schemeClr val="tx1"/>
                </a:solidFill>
              </a:rPr>
              <a:t>коефіцієнтами лінійного</a:t>
            </a:r>
            <a:r>
              <a:rPr lang="uk-UA" sz="2800" dirty="0" smtClean="0">
                <a:solidFill>
                  <a:schemeClr val="tx1"/>
                </a:solidFill>
              </a:rPr>
              <a:t>      та </a:t>
            </a:r>
            <a:r>
              <a:rPr lang="uk-UA" sz="2800" i="1" dirty="0" smtClean="0">
                <a:solidFill>
                  <a:schemeClr val="tx1"/>
                </a:solidFill>
              </a:rPr>
              <a:t>об’ємного</a:t>
            </a:r>
            <a:r>
              <a:rPr lang="uk-UA" sz="2800" dirty="0" smtClean="0">
                <a:solidFill>
                  <a:schemeClr val="tx1"/>
                </a:solidFill>
              </a:rPr>
              <a:t>      </a:t>
            </a:r>
            <a:r>
              <a:rPr lang="uk-UA" sz="2800" i="1" dirty="0" smtClean="0">
                <a:solidFill>
                  <a:schemeClr val="tx1"/>
                </a:solidFill>
              </a:rPr>
              <a:t>теплового розширення</a:t>
            </a:r>
            <a:r>
              <a:rPr lang="uk-UA" sz="2800" dirty="0" smtClean="0">
                <a:solidFill>
                  <a:schemeClr val="tx1"/>
                </a:solidFill>
              </a:rPr>
              <a:t>:</a:t>
            </a:r>
            <a:endParaRPr lang="uk-UA" sz="2800" dirty="0" smtClean="0">
              <a:solidFill>
                <a:schemeClr val="tx1"/>
              </a:solidFill>
            </a:endParaRPr>
          </a:p>
          <a:p>
            <a:r>
              <a:rPr lang="uk-UA" sz="2800" dirty="0" smtClean="0">
                <a:solidFill>
                  <a:schemeClr val="tx1"/>
                </a:solidFill>
              </a:rPr>
              <a:t>                                             </a:t>
            </a:r>
            <a:endParaRPr lang="uk-UA" sz="2800" dirty="0" smtClean="0">
              <a:solidFill>
                <a:schemeClr val="tx1"/>
              </a:solidFill>
            </a:endParaRPr>
          </a:p>
          <a:p>
            <a:endParaRPr lang="uk-UA" sz="2800" dirty="0" smtClean="0">
              <a:solidFill>
                <a:schemeClr val="tx1"/>
              </a:solidFill>
            </a:endParaRPr>
          </a:p>
          <a:p>
            <a:r>
              <a:rPr lang="uk-UA" sz="2800" dirty="0" smtClean="0">
                <a:solidFill>
                  <a:schemeClr val="tx1"/>
                </a:solidFill>
              </a:rPr>
              <a:t>де       ,       – початкові довжина та об’єм породи, м і м</a:t>
            </a:r>
            <a:r>
              <a:rPr lang="uk-UA" sz="2800" baseline="30000" dirty="0" smtClean="0">
                <a:solidFill>
                  <a:schemeClr val="tx1"/>
                </a:solidFill>
              </a:rPr>
              <a:t>3</a:t>
            </a:r>
            <a:r>
              <a:rPr lang="uk-UA" sz="2800" dirty="0" smtClean="0">
                <a:solidFill>
                  <a:schemeClr val="tx1"/>
                </a:solidFill>
              </a:rPr>
              <a:t>;</a:t>
            </a:r>
            <a:endParaRPr lang="uk-UA" sz="2800" dirty="0" smtClean="0">
              <a:solidFill>
                <a:schemeClr val="tx1"/>
              </a:solidFill>
            </a:endParaRPr>
          </a:p>
          <a:p>
            <a:r>
              <a:rPr lang="uk-UA" sz="2800" dirty="0" smtClean="0">
                <a:solidFill>
                  <a:schemeClr val="tx1"/>
                </a:solidFill>
              </a:rPr>
              <a:t>     ,        – прирости довжини (м) та об’єму (м</a:t>
            </a:r>
            <a:r>
              <a:rPr lang="uk-UA" sz="2800" baseline="30000" dirty="0" smtClean="0">
                <a:solidFill>
                  <a:schemeClr val="tx1"/>
                </a:solidFill>
              </a:rPr>
              <a:t>3</a:t>
            </a:r>
            <a:r>
              <a:rPr lang="uk-UA" sz="2800" dirty="0" smtClean="0">
                <a:solidFill>
                  <a:schemeClr val="tx1"/>
                </a:solidFill>
              </a:rPr>
              <a:t>) зразка породи при підвищенні температури на </a:t>
            </a:r>
            <a:r>
              <a:rPr lang="uk-UA" sz="2800" dirty="0" smtClean="0"/>
              <a:t>1 градус</a:t>
            </a:r>
            <a:endParaRPr lang="uk-UA" sz="2800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2267743" y="4005065"/>
          <a:ext cx="1489427" cy="808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Equation" r:id="rId1" imgW="736600" imgH="393700" progId="">
                  <p:embed/>
                </p:oleObj>
              </mc:Choice>
              <mc:Fallback>
                <p:oleObj name="Equation" r:id="rId1" imgW="736600" imgH="3937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3" y="4005065"/>
                        <a:ext cx="1489427" cy="8085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4674329" y="4005065"/>
          <a:ext cx="1625863" cy="858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name="Equation" r:id="rId3" imgW="749300" imgH="393700" progId="">
                  <p:embed/>
                </p:oleObj>
              </mc:Choice>
              <mc:Fallback>
                <p:oleObj name="Equation" r:id="rId3" imgW="749300" imgH="3937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4329" y="4005065"/>
                        <a:ext cx="1625863" cy="8580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1115616" y="5013176"/>
          <a:ext cx="240027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Equation" r:id="rId5" imgW="139700" imgH="152400" progId="">
                  <p:embed/>
                </p:oleObj>
              </mc:Choice>
              <mc:Fallback>
                <p:oleObj name="Equation" r:id="rId5" imgW="139700" imgH="1524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5013176"/>
                        <a:ext cx="240027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1763688" y="5013176"/>
          <a:ext cx="28803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name="Equation" r:id="rId7" imgW="152400" imgH="165100" progId="">
                  <p:embed/>
                </p:oleObj>
              </mc:Choice>
              <mc:Fallback>
                <p:oleObj name="Equation" r:id="rId7" imgW="152400" imgH="1651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5013176"/>
                        <a:ext cx="288032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33805" name="Object 13"/>
          <p:cNvGraphicFramePr>
            <a:graphicFrameLocks noChangeAspect="1"/>
          </p:cNvGraphicFramePr>
          <p:nvPr/>
        </p:nvGraphicFramePr>
        <p:xfrm>
          <a:off x="683568" y="5445224"/>
          <a:ext cx="504056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Equation" r:id="rId9" imgW="202565" imgH="177165" progId="">
                  <p:embed/>
                </p:oleObj>
              </mc:Choice>
              <mc:Fallback>
                <p:oleObj name="Equation" r:id="rId9" imgW="202565" imgH="177165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445224"/>
                        <a:ext cx="504056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33807" name="Object 15"/>
          <p:cNvGraphicFramePr>
            <a:graphicFrameLocks noChangeAspect="1"/>
          </p:cNvGraphicFramePr>
          <p:nvPr/>
        </p:nvGraphicFramePr>
        <p:xfrm>
          <a:off x="1331640" y="5445224"/>
          <a:ext cx="486054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Equation" r:id="rId11" imgW="240665" imgH="177800" progId="">
                  <p:embed/>
                </p:oleObj>
              </mc:Choice>
              <mc:Fallback>
                <p:oleObj name="Equation" r:id="rId11" imgW="240665" imgH="1778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445224"/>
                        <a:ext cx="486054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470025"/>
          </a:xfrm>
        </p:spPr>
        <p:txBody>
          <a:bodyPr>
            <a:normAutofit/>
          </a:bodyPr>
          <a:lstStyle/>
          <a:p>
            <a:r>
              <a:rPr lang="uk-UA" dirty="0" smtClean="0"/>
              <a:t>Механічні властивості гірських порід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2567136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Пружність</a:t>
            </a:r>
            <a:r>
              <a:rPr lang="uk-UA" dirty="0">
                <a:solidFill>
                  <a:schemeClr val="tx1"/>
                </a:solidFill>
              </a:rPr>
              <a:t>, міцність на розрив (розтяг) і стискання, пластичність – це найважливіші механічні властивості гірських порід, що впливають на ряд процесів, що відбуваються в продуктивних пластах у період розробки родовищ.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448271"/>
          </a:xfrm>
        </p:spPr>
        <p:txBody>
          <a:bodyPr>
            <a:normAutofit fontScale="90000"/>
          </a:bodyPr>
          <a:lstStyle/>
          <a:p>
            <a:r>
              <a:rPr lang="uk-UA" sz="3600" dirty="0" err="1" smtClean="0"/>
              <a:t>Звʼязо</a:t>
            </a:r>
            <a:r>
              <a:rPr lang="uk-UA" sz="3600" dirty="0" smtClean="0"/>
              <a:t> коефіцієнта температуропровідності </a:t>
            </a:r>
            <a:r>
              <a:rPr lang="uk-UA" sz="3600" i="1" dirty="0" smtClean="0"/>
              <a:t> </a:t>
            </a:r>
            <a:r>
              <a:rPr lang="uk-UA" sz="3600" dirty="0" smtClean="0"/>
              <a:t>з іншими тепловими властивостями порід визначається співвідношенням: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136904" cy="17526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де  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uk-UA" dirty="0" smtClean="0">
                <a:solidFill>
                  <a:schemeClr val="tx1"/>
                </a:solidFill>
              </a:rPr>
              <a:t>– коефіцієнт теплопровідності, Вт/(</a:t>
            </a:r>
            <a:r>
              <a:rPr lang="uk-UA" dirty="0" err="1" smtClean="0">
                <a:solidFill>
                  <a:schemeClr val="tx1"/>
                </a:solidFill>
              </a:rPr>
              <a:t>м·К</a:t>
            </a:r>
            <a:r>
              <a:rPr lang="uk-UA" dirty="0" smtClean="0">
                <a:solidFill>
                  <a:schemeClr val="tx1"/>
                </a:solidFill>
              </a:rPr>
              <a:t>) – питома теплоємність, Дж/</a:t>
            </a:r>
            <a:r>
              <a:rPr lang="uk-UA" dirty="0" err="1" smtClean="0">
                <a:solidFill>
                  <a:schemeClr val="tx1"/>
                </a:solidFill>
              </a:rPr>
              <a:t>кг·К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           </a:t>
            </a:r>
            <a:r>
              <a:rPr lang="uk-UA" dirty="0" smtClean="0">
                <a:solidFill>
                  <a:schemeClr val="tx1"/>
                </a:solidFill>
              </a:rPr>
              <a:t> –  густина породи, кг/м</a:t>
            </a:r>
            <a:r>
              <a:rPr lang="uk-UA" baseline="30000" dirty="0" smtClean="0">
                <a:solidFill>
                  <a:schemeClr val="tx1"/>
                </a:solidFill>
              </a:rPr>
              <a:t>3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3779911" y="2564904"/>
          <a:ext cx="2010345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Equation" r:id="rId1" imgW="482600" imgH="419100" progId="">
                  <p:embed/>
                </p:oleObj>
              </mc:Choice>
              <mc:Fallback>
                <p:oleObj name="Equation" r:id="rId1" imgW="482600" imgH="4191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1" y="2564904"/>
                        <a:ext cx="2010345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043608" y="4005064"/>
          <a:ext cx="432048" cy="425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Equation" r:id="rId3" imgW="139700" imgH="177165" progId="">
                  <p:embed/>
                </p:oleObj>
              </mc:Choice>
              <mc:Fallback>
                <p:oleObj name="Equation" r:id="rId3" imgW="139700" imgH="17716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005064"/>
                        <a:ext cx="432048" cy="4255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1043608" y="4509120"/>
          <a:ext cx="452239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Equation" r:id="rId5" imgW="114300" imgH="139700" progId="">
                  <p:embed/>
                </p:oleObj>
              </mc:Choice>
              <mc:Fallback>
                <p:oleObj name="Equation" r:id="rId5" imgW="114300" imgH="1397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509120"/>
                        <a:ext cx="452239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1043608" y="5013176"/>
          <a:ext cx="28803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Equation" r:id="rId7" imgW="152400" imgH="165100" progId="">
                  <p:embed/>
                </p:oleObj>
              </mc:Choice>
              <mc:Fallback>
                <p:oleObj name="Equation" r:id="rId7" imgW="152400" imgH="1651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013176"/>
                        <a:ext cx="288032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Напружений стан порід в умовах залягання пласта</a:t>
            </a:r>
            <a:endParaRPr lang="uk-UA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683568" y="4221088"/>
          <a:ext cx="2448272" cy="488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1" imgW="926465" imgH="203200" progId="">
                  <p:embed/>
                </p:oleObj>
              </mc:Choice>
              <mc:Fallback>
                <p:oleObj name="Equation" r:id="rId1" imgW="926465" imgH="2032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221088"/>
                        <a:ext cx="2448272" cy="4880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3563888" y="4005064"/>
          <a:ext cx="201622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3" imgW="749300" imgH="393700" progId="">
                  <p:embed/>
                </p:oleObj>
              </mc:Choice>
              <mc:Fallback>
                <p:oleObj name="Equation" r:id="rId3" imgW="749300" imgH="3937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005064"/>
                        <a:ext cx="2016224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6228184" y="4005064"/>
          <a:ext cx="180020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5" imgW="850900" imgH="419100" progId="">
                  <p:embed/>
                </p:oleObj>
              </mc:Choice>
              <mc:Fallback>
                <p:oleObj name="Equation" r:id="rId5" imgW="850900" imgH="41910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4005064"/>
                        <a:ext cx="1800200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2483768" y="5013176"/>
          <a:ext cx="396044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7" imgW="1612900" imgH="419100" progId="">
                  <p:embed/>
                </p:oleObj>
              </mc:Choice>
              <mc:Fallback>
                <p:oleObj name="Equation" r:id="rId7" imgW="1612900" imgH="41910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5013176"/>
                        <a:ext cx="3960440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" name="Object 31"/>
          <p:cNvGraphicFramePr>
            <a:graphicFrameLocks noChangeAspect="1"/>
          </p:cNvGraphicFramePr>
          <p:nvPr/>
        </p:nvGraphicFramePr>
        <p:xfrm>
          <a:off x="5508104" y="3501008"/>
          <a:ext cx="720080" cy="360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9" imgW="419100" imgH="215900" progId="">
                  <p:embed/>
                </p:oleObj>
              </mc:Choice>
              <mc:Fallback>
                <p:oleObj name="Equation" r:id="rId9" imgW="419100" imgH="21590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501008"/>
                        <a:ext cx="720080" cy="3600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1619672" y="1556792"/>
            <a:ext cx="606820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Мірами деформаційного стану є такі параметри:        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7"/>
          <p:cNvSpPr>
            <a:spLocks noChangeArrowheads="1"/>
          </p:cNvSpPr>
          <p:nvPr/>
        </p:nvSpPr>
        <p:spPr bwMode="auto">
          <a:xfrm>
            <a:off x="1259632" y="1988840"/>
            <a:ext cx="2121671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модуль Юнга,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1259632" y="2348880"/>
            <a:ext cx="2870786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коефіцієнт Пуассона,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1331640" y="2780928"/>
            <a:ext cx="2352311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модуль зрушення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0"/>
          <p:cNvSpPr>
            <a:spLocks noChangeArrowheads="1"/>
          </p:cNvSpPr>
          <p:nvPr/>
        </p:nvSpPr>
        <p:spPr bwMode="auto">
          <a:xfrm>
            <a:off x="1159093" y="3140968"/>
            <a:ext cx="6472798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модуль об’ємного стиснення, який виражає зв'язок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 тиском і відносною зміною об’єму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матеріалу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Визначення довжини, ширини і об'єму тріщини при проведенні ГРП</a:t>
            </a:r>
            <a:endParaRPr lang="uk-UA" dirty="0"/>
          </a:p>
        </p:txBody>
      </p:sp>
      <p:pic>
        <p:nvPicPr>
          <p:cNvPr id="19458" name="Picture 2" descr="https://studfile.net/html/2706/306/html_lzrRq1jul6.ZBkc/img-eozeln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51720" y="3429000"/>
            <a:ext cx="4608512" cy="1080120"/>
          </a:xfrm>
          <a:prstGeom prst="rect">
            <a:avLst/>
          </a:prstGeom>
          <a:noFill/>
        </p:spPr>
      </p:pic>
      <p:pic>
        <p:nvPicPr>
          <p:cNvPr id="19460" name="Picture 4" descr="https://studfile.net/html/2706/306/html_lzrRq1jul6.ZBkc/img-Kzsvk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6408712" cy="1512168"/>
          </a:xfrm>
          <a:prstGeom prst="rect">
            <a:avLst/>
          </a:prstGeom>
          <a:noFill/>
        </p:spPr>
      </p:pic>
      <p:pic>
        <p:nvPicPr>
          <p:cNvPr id="19462" name="Picture 6" descr="https://studfile.net/html/2706/306/html_lzrRq1jul6.ZBkc/img-dtyO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013176"/>
            <a:ext cx="5976664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uk-UA" sz="3200" dirty="0" smtClean="0"/>
              <a:t>     Для </a:t>
            </a:r>
            <a:r>
              <a:rPr lang="uk-UA" sz="3200" dirty="0"/>
              <a:t>більшості гірських порід модуль Юнга змінюється в межах від 10</a:t>
            </a:r>
            <a:r>
              <a:rPr lang="uk-UA" sz="3200" baseline="30000" dirty="0"/>
              <a:t>9 </a:t>
            </a:r>
            <a:r>
              <a:rPr lang="uk-UA" sz="3200" dirty="0"/>
              <a:t>до 10</a:t>
            </a:r>
            <a:r>
              <a:rPr lang="uk-UA" sz="3200" baseline="30000" dirty="0"/>
              <a:t>11</a:t>
            </a:r>
            <a:r>
              <a:rPr lang="uk-UA" sz="3200" dirty="0"/>
              <a:t> Па, а коефіцієнт</a:t>
            </a:r>
            <a:r>
              <a:rPr lang="uk-UA" sz="3200" b="1" dirty="0"/>
              <a:t> </a:t>
            </a:r>
            <a:r>
              <a:rPr lang="uk-UA" sz="3200" dirty="0"/>
              <a:t>Пуассона від – 0 до 0,5.</a:t>
            </a:r>
            <a:endParaRPr lang="uk-UA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Складові </a:t>
            </a:r>
            <a:r>
              <a:rPr lang="uk-UA" dirty="0" smtClean="0"/>
              <a:t>нормального </a:t>
            </a:r>
            <a:r>
              <a:rPr lang="uk-UA" dirty="0"/>
              <a:t>поля </a:t>
            </a:r>
            <a:r>
              <a:rPr lang="uk-UA" dirty="0" smtClean="0"/>
              <a:t>напруженості </a:t>
            </a:r>
            <a:br>
              <a:rPr lang="uk-UA" dirty="0" smtClean="0"/>
            </a:br>
            <a:r>
              <a:rPr lang="uk-UA" sz="3100" dirty="0" smtClean="0"/>
              <a:t>(Вертикальна і дві голизонтольних)</a:t>
            </a:r>
            <a:br>
              <a:rPr lang="uk-UA" sz="3100" dirty="0" smtClean="0"/>
            </a:br>
            <a:endParaRPr lang="uk-UA" sz="3100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3779912" y="2132856"/>
          <a:ext cx="2664296" cy="670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1" imgW="876300" imgH="215900" progId="">
                  <p:embed/>
                </p:oleObj>
              </mc:Choice>
              <mc:Fallback>
                <p:oleObj name="Equation" r:id="rId1" imgW="876300" imgH="2159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132856"/>
                        <a:ext cx="2664296" cy="6701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kumimoji="0" 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2915816" y="2924944"/>
          <a:ext cx="4536504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3" imgW="1346200" imgH="241300" progId="">
                  <p:embed/>
                </p:oleObj>
              </mc:Choice>
              <mc:Fallback>
                <p:oleObj name="Equation" r:id="rId3" imgW="1346200" imgH="2413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924944"/>
                        <a:ext cx="4536504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2699792" y="4077072"/>
          <a:ext cx="51244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5" imgW="127000" imgH="139700" progId="">
                  <p:embed/>
                </p:oleObj>
              </mc:Choice>
              <mc:Fallback>
                <p:oleObj name="Equation" r:id="rId5" imgW="127000" imgH="1397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077072"/>
                        <a:ext cx="512440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131840" y="4077072"/>
            <a:ext cx="477098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коефіцієнт бокового розпирання.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700" dirty="0" smtClean="0"/>
              <a:t>        Якщо </a:t>
            </a:r>
            <a:r>
              <a:rPr lang="uk-UA" sz="2700" dirty="0"/>
              <a:t>вважати, що в процесі нагромадження порід відбувалось тільки стиснення порід у вертикальному напрямку, а в горизонтальному напрямку деформацій не було, то коефіцієнт бокового розпирання може бути знайдений за </a:t>
            </a:r>
            <a:r>
              <a:rPr lang="uk-UA" sz="2700" dirty="0" smtClean="0"/>
              <a:t>формулою:</a:t>
            </a:r>
            <a:endParaRPr lang="uk-UA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3419872" y="3717032"/>
          <a:ext cx="2376264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1" imgW="635000" imgH="393700" progId="">
                  <p:embed/>
                </p:oleObj>
              </mc:Choice>
              <mc:Fallback>
                <p:oleObj name="Equation" r:id="rId1" imgW="635000" imgH="3937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717032"/>
                        <a:ext cx="2376264" cy="1296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Напружений стан порід у зоні свердловини </a:t>
            </a:r>
            <a:br>
              <a:rPr lang="uk-UA" dirty="0" smtClean="0"/>
            </a:br>
            <a:r>
              <a:rPr lang="uk-UA" dirty="0" smtClean="0"/>
              <a:t>(ф-ла Христиановича-Желтова)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8064896" cy="1559024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     -радіус розвантаження свердловини, м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err="1" smtClean="0">
                <a:solidFill>
                  <a:schemeClr val="tx1"/>
                </a:solidFill>
              </a:rPr>
              <a:t>-коефіцієнт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пластичності породи, Па.</a:t>
            </a:r>
            <a:endParaRPr lang="uk-UA" dirty="0">
              <a:solidFill>
                <a:schemeClr val="tx1"/>
              </a:solidFill>
            </a:endParaRPr>
          </a:p>
          <a:p>
            <a:endParaRPr lang="uk-UA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2555776" y="2636912"/>
          <a:ext cx="4536504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1" imgW="1384300" imgH="393700" progId="">
                  <p:embed/>
                </p:oleObj>
              </mc:Choice>
              <mc:Fallback>
                <p:oleObj name="Equation" r:id="rId1" imgW="1384300" imgH="3937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636912"/>
                        <a:ext cx="4536504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uk-UA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827584" y="5085184"/>
          <a:ext cx="56959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3" imgW="215900" imgH="228600" progId="">
                  <p:embed/>
                </p:oleObj>
              </mc:Choice>
              <mc:Fallback>
                <p:oleObj name="Equation" r:id="rId3" imgW="215900" imgH="228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085184"/>
                        <a:ext cx="569590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99592" y="4437112"/>
            <a:ext cx="466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 err="1"/>
              <a:t>r</a:t>
            </a:r>
            <a:r>
              <a:rPr lang="uk-UA" sz="3200" i="1" baseline="-25000" dirty="0" err="1"/>
              <a:t>р</a:t>
            </a:r>
            <a:endParaRPr lang="uk-UA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Деформація і </a:t>
            </a:r>
            <a:r>
              <a:rPr lang="uk-UA" b="1" dirty="0" err="1"/>
              <a:t>міцнісні</a:t>
            </a:r>
            <a:r>
              <a:rPr lang="uk-UA" b="1" dirty="0"/>
              <a:t> властивості гірських </a:t>
            </a:r>
            <a:r>
              <a:rPr lang="uk-UA" b="1" dirty="0" smtClean="0"/>
              <a:t>порід. Явище </a:t>
            </a:r>
            <a:r>
              <a:rPr lang="uk-UA" b="1" dirty="0" err="1" smtClean="0"/>
              <a:t>крипа</a:t>
            </a:r>
            <a:r>
              <a:rPr lang="uk-UA" b="1" dirty="0" smtClean="0"/>
              <a:t>.</a:t>
            </a:r>
            <a:endParaRPr lang="uk-U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19672" y="1700808"/>
            <a:ext cx="65527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3928</Words>
  <Application>WPS Presentation</Application>
  <PresentationFormat>Екран (4:3)</PresentationFormat>
  <Paragraphs>138</Paragraphs>
  <Slides>20</Slides>
  <Notes>1</Notes>
  <HiddenSlides>1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1" baseType="lpstr">
      <vt:lpstr>Arial</vt:lpstr>
      <vt:lpstr>SimSun</vt:lpstr>
      <vt:lpstr>Wingdings</vt:lpstr>
      <vt:lpstr>Wingdings 2</vt:lpstr>
      <vt:lpstr>Verdana</vt:lpstr>
      <vt:lpstr>Wingdings 2</vt:lpstr>
      <vt:lpstr>Wingdings</vt:lpstr>
      <vt:lpstr>Wingdings 3</vt:lpstr>
      <vt:lpstr>Times New Roman</vt:lpstr>
      <vt:lpstr>Calibri</vt:lpstr>
      <vt:lpstr>Microsoft YaHei</vt:lpstr>
      <vt:lpstr>Arial Unicode MS</vt:lpstr>
      <vt:lpstr>Constantia</vt:lpstr>
      <vt:lpstr>Lucida Sans</vt:lpstr>
      <vt:lpstr>Book Antiqua</vt:lpstr>
      <vt:lpstr>Аспект</vt:lpstr>
      <vt:lpstr>Бумажная</vt:lpstr>
      <vt:lpstr>1_Апекс</vt:lpstr>
      <vt:lpstr>Тема Office</vt:lpstr>
      <vt:lpstr>Business Cooperate</vt:lpstr>
      <vt:lpstr>Equation.DSMT4</vt:lpstr>
      <vt:lpstr>Фізика нафтового і газового пласта</vt:lpstr>
      <vt:lpstr>Механічні властивості гірських порід</vt:lpstr>
      <vt:lpstr>Напружений стан порід в умовах залягання пласта</vt:lpstr>
      <vt:lpstr>Визначення довжини, ширини і об'єму тріщини при проведенні ГРП</vt:lpstr>
      <vt:lpstr>     Для більшості гірських порід модуль Юнга змінюється в межах від 109 до 1011 Па, а коефіцієнт Пуассона від – 0 до 0,5.</vt:lpstr>
      <vt:lpstr>Складові нормального поля напруженості  (Вертикальна і дві голизонтольних) </vt:lpstr>
      <vt:lpstr>        Якщо вважати, що в процесі нагромадження порід відбувалось тільки стиснення порід у вертикальному напрямку, а в горизонтальному напрямку деформацій не було, то коефіцієнт бокового розпирання може бути знайдений за формулою:</vt:lpstr>
      <vt:lpstr>Напружений стан порід у зоні свердловини  (ф-ла Христиановича-Желтова)</vt:lpstr>
      <vt:lpstr>Деформація і міцнісні властивості гірських порід. Явище крипа.</vt:lpstr>
      <vt:lpstr>Пружні зміни властивостей колекторів у процесі розробки покладу   </vt:lpstr>
      <vt:lpstr>Коефіцієнти стисливості породи, пор і рідкої фази</vt:lpstr>
      <vt:lpstr>Коефіцієнт об'ємної пружності</vt:lpstr>
      <vt:lpstr>                 Пружний запас нафти          Пружний запас нафти, який може бути видобутий внаслідок прояву пружних властивостей породи пласта і насичуючих поровий простір рідин  при зниженні пластового тиску, згідно із законом Гука становитиме:     </vt:lpstr>
      <vt:lpstr>Пружні коливання в породах і їх акустичні властивості Теплові властивості гірських порід </vt:lpstr>
      <vt:lpstr>Амплітуда пружних коливань </vt:lpstr>
      <vt:lpstr>Теплові властивості гірських порід</vt:lpstr>
      <vt:lpstr>Питома (масова) теплоємність породи  (кДж/кг·К) характеризується кількістю теплоти, що необхідна для нагрівання одиниці маси породи на один градус: </vt:lpstr>
      <vt:lpstr>Коефіцієнт теплопровідності порід   (Вт/м·К) характеризує кількість теплоти         , яка переноситься в породі через одиницю поперечного перерізу S за одиницю часу при градієнті температури (              ), рівному одиниці</vt:lpstr>
      <vt:lpstr>Коефіцієнт температуропровідності       (м2/с) характеризує швидкість прогрівання порід, тобто швидкість розповсюдження в них ізотермічних границь</vt:lpstr>
      <vt:lpstr>Звʼязо коефіцієнта температуропровідності  з іншими тепловими властивостями порід визначається співвідношенням: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Фізика нафтового і газового пласта</dc:title>
  <dc:creator>Ivan</dc:creator>
  <cp:lastModifiedBy>Admin</cp:lastModifiedBy>
  <cp:revision>90</cp:revision>
  <dcterms:created xsi:type="dcterms:W3CDTF">2020-09-28T15:45:00Z</dcterms:created>
  <dcterms:modified xsi:type="dcterms:W3CDTF">2024-10-29T11:14:17Z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63414DF267914198897E6AA0CFF92B67_12</vt:lpwstr>
  </property>
  <property fmtid="{D5CDD505-2E9C-101B-9397-08002B2CF9AE}" pid="3" name="KSOProductBuildVer">
    <vt:lpwstr>1033-12.2.0.18607</vt:lpwstr>
  </property>
</Properties>
</file>