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notesMasterIdLst>
    <p:notesMasterId r:id="rId11"/>
  </p:notesMasterIdLst>
  <p:handoutMasterIdLst>
    <p:handoutMasterId r:id="rId12"/>
  </p:handoutMasterIdLst>
  <p:sldIdLst>
    <p:sldId id="375" r:id="rId2"/>
    <p:sldId id="367" r:id="rId3"/>
    <p:sldId id="369" r:id="rId4"/>
    <p:sldId id="377" r:id="rId5"/>
    <p:sldId id="378" r:id="rId6"/>
    <p:sldId id="380" r:id="rId7"/>
    <p:sldId id="379" r:id="rId8"/>
    <p:sldId id="381" r:id="rId9"/>
    <p:sldId id="376" r:id="rId10"/>
  </p:sldIdLst>
  <p:sldSz cx="9144000" cy="6858000" type="screen4x3"/>
  <p:notesSz cx="6735763" cy="979963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FF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4559" autoAdjust="0"/>
    <p:restoredTop sz="99821" autoAdjust="0"/>
  </p:normalViewPr>
  <p:slideViewPr>
    <p:cSldViewPr>
      <p:cViewPr>
        <p:scale>
          <a:sx n="80" d="100"/>
          <a:sy n="80" d="100"/>
        </p:scale>
        <p:origin x="-1722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433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77E7D601-C140-4EA2-8CE3-5D248B0DAE65}" type="datetime1">
              <a:rPr lang="uk-UA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9100"/>
            <a:ext cx="29194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b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09100"/>
            <a:ext cx="2919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D903F703-35D4-45E0-B776-92D939A97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1941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>
            <a:lvl1pPr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 bwMode="auto">
          <a:xfrm>
            <a:off x="3814763" y="0"/>
            <a:ext cx="291941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>
            <a:lvl1pPr algn="r"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B2D56B55-A7A7-4C69-8FB9-09A4B8F0334F}" type="datetime1">
              <a:rPr lang="uk-UA"/>
              <a:pPr>
                <a:defRPr/>
              </a:pPr>
              <a:t>24.09.2025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27138"/>
            <a:ext cx="4405312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820" tIns="42910" rIns="85820" bIns="4291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716463"/>
            <a:ext cx="5389563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 bwMode="auto">
          <a:xfrm>
            <a:off x="0" y="9309100"/>
            <a:ext cx="291941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b" anchorCtr="0" compatLnSpc="1">
            <a:prstTxWarp prst="textNoShape">
              <a:avLst/>
            </a:prstTxWarp>
          </a:bodyPr>
          <a:lstStyle>
            <a:lvl1pPr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09100"/>
            <a:ext cx="291941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b" anchorCtr="0" compatLnSpc="1">
            <a:prstTxWarp prst="textNoShape">
              <a:avLst/>
            </a:prstTxWarp>
          </a:bodyPr>
          <a:lstStyle>
            <a:lvl1pPr algn="r"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14EB4021-D557-47E0-A4CB-327E68EF135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695A47D0-F418-4552-ACF3-EF6437CD64FA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DFFAAAD6-42A2-419B-B402-A8B70121061F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B7291-14D0-4E50-BAF1-6793277CC700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51FE0213-B08D-4395-88D7-9C8A3D2422B7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EC79D3-710D-48B6-BFFA-89BC696BD5B4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1871370F-5E57-4AFF-AA87-C0934423CB1A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4E41F8AF-079C-4B81-A458-CAB2189EF054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0E217D0C-E295-4C77-994F-5A94F3978B02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FDC986B3-25C7-4182-8278-46F15A760A8C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78E5DC65-89B7-4697-80F6-A0811A8E4F9C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8EA11-502C-4979-8FC5-E9B449262DB3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7BF26198-EE80-4415-A69D-3D3BD6F45AED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DCBE40-614D-4023-A6B4-0EDB6B30637D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005C0829-165D-4F2B-A55D-E7CE0ED6F646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A9C0D1DD-5B80-4F99-83C0-2C76C2BDC5E7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B48A0CB8-E282-48A4-9769-7BA9B653192C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17B764-FBBA-43DE-A12C-1DD6743FC2E4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9EFD122-B378-444A-BAD2-A255EE71330B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33E8CB6E-C751-475A-BB3F-24915E12302F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BA0C091-2BE8-40EB-A1FA-00841B279907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80C18B52-393D-49E2-B2D2-9A7768E83353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2AF334-A596-41D9-9B02-B11625FF540E}" type="datetime1">
              <a:rPr lang="uk-UA" smtClean="0"/>
              <a:pPr>
                <a:defRPr/>
              </a:pPr>
              <a:t>24.09.2025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       </a:t>
            </a:r>
            <a:fld id="{0E62E7F6-3505-4823-BC70-197921AD076B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1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71472" y="571481"/>
            <a:ext cx="8072494" cy="60939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Івано-Франківський національний технічний </a:t>
            </a:r>
            <a:r>
              <a:rPr lang="uk-UA" b="1" smtClean="0">
                <a:latin typeface="Times New Roman" pitchFamily="18" charset="0"/>
                <a:cs typeface="Times New Roman" pitchFamily="18" charset="0"/>
              </a:rPr>
              <a:t>університет </a:t>
            </a:r>
            <a:r>
              <a:rPr lang="uk-UA" b="1" smtClean="0">
                <a:latin typeface="Times New Roman" pitchFamily="18" charset="0"/>
                <a:cs typeface="Times New Roman" pitchFamily="18" charset="0"/>
              </a:rPr>
              <a:t>наф</a:t>
            </a:r>
            <a:r>
              <a:rPr lang="uk-UA" b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b="1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 газу</a:t>
            </a: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Кафедра ВНГ</a:t>
            </a: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Лабораторна робота №1</a:t>
            </a:r>
          </a:p>
          <a:p>
            <a:r>
              <a:rPr lang="uk-UA" b="1" dirty="0" smtClean="0"/>
              <a:t> </a:t>
            </a:r>
            <a:endParaRPr lang="uk-UA" dirty="0" smtClean="0"/>
          </a:p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ВИЗНАЧЕННЯ ГУСТИНИ ПРИРОДНИХ ВУГЛЕВОДНЕВИХ ГАЗІВ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r>
              <a:rPr lang="uk-UA" b="1" dirty="0" smtClean="0"/>
              <a:t>                                                           Виконав: ст. групи </a:t>
            </a:r>
            <a:r>
              <a:rPr lang="uk-UA" b="1" dirty="0" err="1" smtClean="0"/>
              <a:t>НІВз</a:t>
            </a:r>
            <a:r>
              <a:rPr lang="uk-UA" b="1" dirty="0" smtClean="0"/>
              <a:t>-2</a:t>
            </a:r>
            <a:r>
              <a:rPr lang="en-US" b="1" dirty="0" smtClean="0"/>
              <a:t>2</a:t>
            </a:r>
            <a:r>
              <a:rPr lang="uk-UA" b="1" dirty="0" smtClean="0"/>
              <a:t>-1</a:t>
            </a:r>
            <a:endParaRPr lang="en-US" b="1" dirty="0" smtClean="0"/>
          </a:p>
          <a:p>
            <a:pPr algn="ctr" hangingPunct="0"/>
            <a:r>
              <a:rPr lang="en-US" b="1" dirty="0" smtClean="0"/>
              <a:t>                       </a:t>
            </a:r>
            <a:r>
              <a:rPr lang="uk-UA" b="1" dirty="0" smtClean="0"/>
              <a:t>                                              </a:t>
            </a:r>
            <a:r>
              <a:rPr lang="en-US" b="1" dirty="0" smtClean="0"/>
              <a:t>  </a:t>
            </a:r>
            <a:r>
              <a:rPr lang="uk-UA" b="1" dirty="0" smtClean="0"/>
              <a:t>Прізвище та </a:t>
            </a:r>
            <a:r>
              <a:rPr lang="uk-UA" b="1" dirty="0" err="1" smtClean="0"/>
              <a:t>ім</a:t>
            </a:r>
            <a:r>
              <a:rPr lang="en-US" b="1" dirty="0" smtClean="0"/>
              <a:t>’</a:t>
            </a:r>
            <a:r>
              <a:rPr lang="uk-UA" b="1" dirty="0" smtClean="0"/>
              <a:t>я</a:t>
            </a:r>
          </a:p>
          <a:p>
            <a:pPr algn="ctr" hangingPunct="0"/>
            <a:r>
              <a:rPr lang="uk-UA" b="1" dirty="0" smtClean="0"/>
              <a:t>                                                        Перевірила: </a:t>
            </a:r>
            <a:r>
              <a:rPr lang="uk-UA" b="1" dirty="0" err="1" smtClean="0"/>
              <a:t>Дремлюх</a:t>
            </a:r>
            <a:r>
              <a:rPr lang="uk-UA" b="1" dirty="0" smtClean="0"/>
              <a:t> Н.С.</a:t>
            </a:r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r>
              <a:rPr lang="uk-UA" b="1" dirty="0" smtClean="0"/>
              <a:t>Івано-Франківськ </a:t>
            </a:r>
            <a:r>
              <a:rPr lang="uk-UA" b="1" dirty="0" smtClean="0"/>
              <a:t>202</a:t>
            </a:r>
            <a:r>
              <a:rPr lang="en-US" b="1" dirty="0" smtClean="0"/>
              <a:t>5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38" name="Rectangle 26"/>
          <p:cNvSpPr>
            <a:spLocks noChangeArrowheads="1"/>
          </p:cNvSpPr>
          <p:nvPr/>
        </p:nvSpPr>
        <p:spPr bwMode="auto">
          <a:xfrm>
            <a:off x="285720" y="214290"/>
            <a:ext cx="8286808" cy="98488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Мета роботи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Вивчити та засвоїти методику визначення густини вуглеводневих газів з допомогою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ефузіометра</a:t>
            </a:r>
            <a:r>
              <a:rPr lang="uk-UA" dirty="0" smtClean="0"/>
              <a:t>. </a:t>
            </a: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285720" y="214290"/>
            <a:ext cx="8429684" cy="627864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Теоретична частина 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Визначення густини газів проводять у промислових і науково-дослідних лабораторіях нафтогазовидобувних підприємств і науково-дослідних інститутів. Густина газів входить до багатьох розрахункових формул, які використовуються в газовій справі: при підрахунках запасів газу в покладі і кількості видобутого газу; при визначенні за аналітичними залежностями пластових і вибійних тисків; при розрахунках процесів фільтрації газу в пласті, руху його у свердловинах і в газозбірних мережах і т.д.</a:t>
            </a:r>
          </a:p>
          <a:p>
            <a:pPr algn="just"/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Густина газу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– це один з основних параметрів газу, що залежить від його складу, тиску і температури. Природні гази за складом і вмістом окремих компонентів поділяються на три групи: 1) гази, які видобувають із суто газових родовищ (сухі гази) і складаються в основному з метану (82-98 % об.); 2) гази, які видобувають із газоконденсатних родовищ і є сумішшю сухого газу та рідкого газового (вуглеводневого) конденсату, що складається з бензинових, гасових, лігроїнових фракцій, а іноді й важких масляних фракцій (солярового масла) – цей газ також містить значну кількість метану (70-85 % об. і більше); 3) гази, які видобувають разом з нафтою із нафтових родовищ, – це супутні нафтові гази, які представляють собою суміші сухого газу,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пропан-бутанової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фракції і газового бензину і містять тільки 30-70 % об. метану.</a:t>
            </a:r>
          </a:p>
          <a:p>
            <a:endParaRPr lang="uk-UA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143932" cy="535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330104" cy="371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001056" cy="3903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071942"/>
            <a:ext cx="7715304" cy="2525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85727"/>
            <a:ext cx="8593579" cy="5303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142844" y="142852"/>
            <a:ext cx="850112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0663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Обладнання та прилади 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0663" algn="l"/>
              </a:tabLst>
            </a:pP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0663" algn="l"/>
              </a:tabLst>
            </a:pP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Ефузіометр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призначений для визначення густини вуглеводневих газів. Схема приладу зображена на рисунку 2.1. Прилад складається з вимірювальної ємності (посудини) 1 з двома мітками „а” і „б”, триходового крана 2, діафрагми (капілярного відводу) 3, </a:t>
            </a:r>
            <a:r>
              <a:rPr kumimoji="0" lang="uk-UA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відводу</a:t>
            </a:r>
            <a:r>
              <a:rPr kumimoji="0" lang="uk-UA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 для заповнення вимірювальної ємності досліджуваним газом, двоходового крана 5, зрівнювальної склянки 6.</a:t>
            </a:r>
            <a:endParaRPr kumimoji="0" lang="uk-UA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214554"/>
            <a:ext cx="6829425" cy="413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9</a:t>
            </a:fld>
            <a:r>
              <a:rPr lang="en-US" smtClean="0"/>
              <a:t>  </a:t>
            </a:r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24000" y="928670"/>
          <a:ext cx="6096000" cy="1899770"/>
        </p:xfrm>
        <a:graphic>
          <a:graphicData uri="http://schemas.openxmlformats.org/drawingml/2006/table">
            <a:tbl>
              <a:tblPr/>
              <a:tblGrid>
                <a:gridCol w="840074"/>
                <a:gridCol w="1374832"/>
                <a:gridCol w="946297"/>
                <a:gridCol w="1028848"/>
                <a:gridCol w="860712"/>
                <a:gridCol w="1045237"/>
              </a:tblGrid>
              <a:tr h="70313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 dirty="0">
                          <a:latin typeface="Times New Roman"/>
                          <a:ea typeface="Times New Roman"/>
                          <a:cs typeface="Times New Roman"/>
                        </a:rPr>
                        <a:t>Номер</a:t>
                      </a:r>
                      <a:endParaRPr lang="uk-UA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 dirty="0">
                          <a:latin typeface="Times New Roman"/>
                          <a:ea typeface="Times New Roman"/>
                          <a:cs typeface="Times New Roman"/>
                        </a:rPr>
                        <a:t>дослідів</a:t>
                      </a:r>
                      <a:endParaRPr lang="uk-UA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Час витікання досліджуваного газу, с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Час витікання повітря, с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Густина повітря,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кг/м</a:t>
                      </a:r>
                      <a:r>
                        <a:rPr lang="uk-UA" sz="1300" baseline="30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Густина газу,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кг/м</a:t>
                      </a:r>
                      <a:r>
                        <a:rPr lang="uk-UA" sz="1300" baseline="30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Відносна густина газу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1,205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1,205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4949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300">
                          <a:latin typeface="Times New Roman"/>
                          <a:ea typeface="Times New Roman"/>
                          <a:cs typeface="Times New Roman"/>
                        </a:rPr>
                        <a:t>1,205</a:t>
                      </a:r>
                      <a:endParaRPr lang="uk-UA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17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r>
                        <a:rPr lang="uk-UA" sz="1100" dirty="0">
                          <a:latin typeface="Times New Roman"/>
                          <a:ea typeface="Times New Roman"/>
                          <a:cs typeface="Times New Roman"/>
                        </a:rPr>
                        <a:t>середнє значення</a:t>
                      </a:r>
                      <a:endParaRPr lang="uk-UA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  <a:tabLst>
                          <a:tab pos="6570980" algn="l"/>
                        </a:tabLst>
                      </a:pPr>
                      <a:endParaRPr lang="uk-UA" sz="13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5509" marR="655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42844" y="214290"/>
            <a:ext cx="85010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0663" algn="l"/>
              </a:tabLst>
            </a:pPr>
            <a:r>
              <a:rPr kumimoji="0" lang="uk-U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2.1 – Результати дослідів та обчислень</a:t>
            </a:r>
            <a:endParaRPr kumimoji="0" lang="uk-UA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570663" algn="l"/>
              </a:tabLst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143248"/>
            <a:ext cx="6115685" cy="2707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8043</TotalTime>
  <Words>375</Words>
  <Application>Microsoft Office PowerPoint</Application>
  <PresentationFormat>Экран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if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Внутрішньотрубна корозія промислових трубопроводів при утворенні газових гідратів</dc:title>
  <dc:creator>kind</dc:creator>
  <cp:lastModifiedBy>андрій</cp:lastModifiedBy>
  <cp:revision>406</cp:revision>
  <dcterms:created xsi:type="dcterms:W3CDTF">2015-04-23T07:14:17Z</dcterms:created>
  <dcterms:modified xsi:type="dcterms:W3CDTF">2025-09-24T08:21:24Z</dcterms:modified>
</cp:coreProperties>
</file>