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56" r:id="rId2"/>
    <p:sldId id="259" r:id="rId3"/>
    <p:sldId id="272" r:id="rId4"/>
    <p:sldId id="260" r:id="rId5"/>
    <p:sldId id="261" r:id="rId6"/>
    <p:sldId id="263" r:id="rId7"/>
    <p:sldId id="273" r:id="rId8"/>
    <p:sldId id="274" r:id="rId9"/>
    <p:sldId id="268" r:id="rId10"/>
    <p:sldId id="269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BF82F-6929-407E-A78F-CC0DDD077924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AD5-6641-4B0F-B9D7-F4712D631D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93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51D1-37E3-4C7E-B1E6-42FAD4C03D5F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27.11.2025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27.11.2025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27.11.2025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27.11.2025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27.11.2025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27.11.2025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27.11.2025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27.11.2025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27.11.2025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27.11.2025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9823B-1FEF-4204-A6DD-74FEDB277B2C}" type="datetimeFigureOut">
              <a:rPr lang="uk-UA" smtClean="0"/>
              <a:pPr/>
              <a:t>27.11.2025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79823B-1FEF-4204-A6DD-74FEDB277B2C}" type="datetimeFigureOut">
              <a:rPr lang="uk-UA" smtClean="0"/>
              <a:pPr/>
              <a:t>27.11.2025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B8AED3-E468-4045-853F-E318B4E07B7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Розробка та експлуатація нафтових родовищ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Лекція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Промисловий збір і підготовка нафтопромислової продукції.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Autofit/>
          </a:bodyPr>
          <a:lstStyle/>
          <a:p>
            <a:r>
              <a:rPr lang="uk-UA" sz="2400" i="1" dirty="0" smtClean="0"/>
              <a:t>Герметизована система збору нафти на морських родовищах,  розміщених близько від   берега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5129808"/>
            <a:ext cx="8136904" cy="17281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1 – нафтові свердловини 2 – викидні  лінії, 3 – установка збору нафти, 4 – збірний колектор, 5 – установка підготовки води, 6 – установка підготовки нафти, 7 – установка виміру товарного продукту, 8 – кущова насосна станція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, 9 – нагнітальні свердловини, 10 – колектор товарної нафти, 11 – парк товарних резервуарів, 12 – головна насосна станція, 13 – магістральний нафтопровід, 14 – збірний газопровід, 15 – газопереробнийй завод</a:t>
            </a:r>
          </a:p>
          <a:p>
            <a:pPr algn="just"/>
            <a:endParaRPr lang="uk-U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29500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Принципова схема заміру дебіту на груповій замірній установці</a:t>
            </a:r>
            <a:endParaRPr lang="uk-UA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8352928" cy="11967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1- збірний колектор; 2- робоча гребінка: 3-робочий газосепаратор;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4-викидний колектор; 5-дожимний насос; 6-газопровід; 7-трьохходовий клапан; 8-замірний колектор; 9- замірний газосепаратор;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10 – </a:t>
            </a:r>
            <a:r>
              <a:rPr lang="uk-UA" sz="2000" dirty="0" err="1" smtClean="0">
                <a:solidFill>
                  <a:schemeClr val="tx1"/>
                </a:solidFill>
              </a:rPr>
              <a:t>дебітомір</a:t>
            </a:r>
            <a:r>
              <a:rPr lang="uk-UA" sz="2000" dirty="0" smtClean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5540466" cy="42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11960" y="188640"/>
            <a:ext cx="4752528" cy="18002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Вимірювання дебіту в газосепараторі з допомогою фотоелемента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32040" y="2321496"/>
            <a:ext cx="3888432" cy="4536504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400" dirty="0" smtClean="0"/>
              <a:t>1-робочий газосепаратор;</a:t>
            </a:r>
          </a:p>
          <a:p>
            <a:pPr algn="l"/>
            <a:r>
              <a:rPr lang="uk-UA" sz="2400" dirty="0" smtClean="0"/>
              <a:t>2-замірний газосепаратор;</a:t>
            </a:r>
          </a:p>
          <a:p>
            <a:pPr algn="l"/>
            <a:r>
              <a:rPr lang="uk-UA" sz="2400" dirty="0" smtClean="0"/>
              <a:t>3-трьохходовий клапан;</a:t>
            </a:r>
          </a:p>
          <a:p>
            <a:pPr algn="l"/>
            <a:r>
              <a:rPr lang="uk-UA" sz="2400" dirty="0" smtClean="0"/>
              <a:t>4-клапан скидування нафти;</a:t>
            </a:r>
          </a:p>
          <a:p>
            <a:pPr algn="l"/>
            <a:r>
              <a:rPr lang="uk-UA" sz="2400" dirty="0" smtClean="0"/>
              <a:t>5-записуючий пристрій;</a:t>
            </a:r>
          </a:p>
          <a:p>
            <a:pPr algn="l"/>
            <a:r>
              <a:rPr lang="uk-UA" sz="2400" dirty="0" smtClean="0"/>
              <a:t>6-блок управління;</a:t>
            </a:r>
          </a:p>
          <a:p>
            <a:pPr algn="l"/>
            <a:r>
              <a:rPr lang="uk-UA" sz="2400" dirty="0" smtClean="0"/>
              <a:t>7-фотоелемент;</a:t>
            </a:r>
          </a:p>
          <a:p>
            <a:pPr algn="l"/>
            <a:r>
              <a:rPr lang="uk-UA" sz="2400" dirty="0" smtClean="0"/>
              <a:t>8-освітлювач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7"/>
            <a:ext cx="4211960" cy="627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47864" y="332656"/>
            <a:ext cx="5796136" cy="504055"/>
          </a:xfrm>
        </p:spPr>
        <p:txBody>
          <a:bodyPr>
            <a:noAutofit/>
          </a:bodyPr>
          <a:lstStyle/>
          <a:p>
            <a:r>
              <a:rPr lang="uk-UA" sz="2400" i="1" dirty="0" smtClean="0"/>
              <a:t>Вертикальний газонафтовий сепаратор</a:t>
            </a: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1920" y="908720"/>
            <a:ext cx="4968552" cy="59492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1 </a:t>
            </a:r>
            <a:r>
              <a:rPr lang="uk-UA" dirty="0">
                <a:solidFill>
                  <a:schemeClr val="tx1"/>
                </a:solidFill>
              </a:rPr>
              <a:t>– ввід газонафтової суміші;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2 </a:t>
            </a:r>
            <a:r>
              <a:rPr lang="uk-UA" dirty="0">
                <a:solidFill>
                  <a:schemeClr val="tx1"/>
                </a:solidFill>
              </a:rPr>
              <a:t>– роздатковий колектор;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3 </a:t>
            </a:r>
            <a:r>
              <a:rPr lang="uk-UA" dirty="0">
                <a:solidFill>
                  <a:schemeClr val="tx1"/>
                </a:solidFill>
              </a:rPr>
              <a:t>– регулятор </a:t>
            </a:r>
            <a:r>
              <a:rPr lang="uk-UA" dirty="0" smtClean="0">
                <a:solidFill>
                  <a:schemeClr val="tx1"/>
                </a:solidFill>
              </a:rPr>
              <a:t>тиску </a:t>
            </a:r>
            <a:r>
              <a:rPr lang="uk-UA" dirty="0">
                <a:solidFill>
                  <a:schemeClr val="tx1"/>
                </a:solidFill>
              </a:rPr>
              <a:t>"до себе";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4 </a:t>
            </a:r>
            <a:r>
              <a:rPr lang="uk-UA" dirty="0">
                <a:solidFill>
                  <a:schemeClr val="tx1"/>
                </a:solidFill>
              </a:rPr>
              <a:t>– краплеутворювальна насадка;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5 </a:t>
            </a:r>
            <a:r>
              <a:rPr lang="uk-UA" dirty="0">
                <a:solidFill>
                  <a:schemeClr val="tx1"/>
                </a:solidFill>
              </a:rPr>
              <a:t>– запобіжний клапан;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б </a:t>
            </a:r>
            <a:r>
              <a:rPr lang="uk-UA" dirty="0">
                <a:solidFill>
                  <a:schemeClr val="tx1"/>
                </a:solidFill>
              </a:rPr>
              <a:t>– похилі площини;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7 </a:t>
            </a:r>
            <a:r>
              <a:rPr lang="uk-UA" dirty="0">
                <a:solidFill>
                  <a:schemeClr val="tx1"/>
                </a:solidFill>
              </a:rPr>
              <a:t>– датчик регулятора рівня </a:t>
            </a:r>
            <a:r>
              <a:rPr lang="uk-UA" dirty="0" smtClean="0">
                <a:solidFill>
                  <a:schemeClr val="tx1"/>
                </a:solidFill>
              </a:rPr>
              <a:t>поплавкового </a:t>
            </a:r>
            <a:r>
              <a:rPr lang="uk-UA" dirty="0">
                <a:solidFill>
                  <a:schemeClr val="tx1"/>
                </a:solidFill>
              </a:rPr>
              <a:t>типу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8 – </a:t>
            </a:r>
            <a:r>
              <a:rPr lang="uk-UA" dirty="0" smtClean="0">
                <a:solidFill>
                  <a:schemeClr val="tx1"/>
                </a:solidFill>
              </a:rPr>
              <a:t>виконавчий </a:t>
            </a:r>
            <a:r>
              <a:rPr lang="uk-UA" dirty="0">
                <a:solidFill>
                  <a:schemeClr val="tx1"/>
                </a:solidFill>
              </a:rPr>
              <a:t>механізм скидання нафти;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9 </a:t>
            </a:r>
            <a:r>
              <a:rPr lang="uk-UA" dirty="0">
                <a:solidFill>
                  <a:schemeClr val="tx1"/>
                </a:solidFill>
              </a:rPr>
              <a:t>– патрубок;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10 </a:t>
            </a:r>
            <a:r>
              <a:rPr lang="uk-UA" dirty="0">
                <a:solidFill>
                  <a:schemeClr val="tx1"/>
                </a:solidFill>
              </a:rPr>
              <a:t>– </a:t>
            </a:r>
            <a:r>
              <a:rPr lang="uk-UA" dirty="0" smtClean="0">
                <a:solidFill>
                  <a:schemeClr val="tx1"/>
                </a:solidFill>
              </a:rPr>
              <a:t>заспокоюючі </a:t>
            </a:r>
            <a:r>
              <a:rPr lang="uk-UA" dirty="0">
                <a:solidFill>
                  <a:schemeClr val="tx1"/>
                </a:solidFill>
              </a:rPr>
              <a:t>перегородки;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11 </a:t>
            </a:r>
            <a:r>
              <a:rPr lang="uk-UA" dirty="0">
                <a:solidFill>
                  <a:schemeClr val="tx1"/>
                </a:solidFill>
              </a:rPr>
              <a:t>– водомірне скло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12 – </a:t>
            </a:r>
            <a:r>
              <a:rPr lang="uk-UA" dirty="0" smtClean="0">
                <a:solidFill>
                  <a:schemeClr val="tx1"/>
                </a:solidFill>
              </a:rPr>
              <a:t>відключаючі </a:t>
            </a:r>
            <a:r>
              <a:rPr lang="uk-UA" dirty="0">
                <a:solidFill>
                  <a:schemeClr val="tx1"/>
                </a:solidFill>
              </a:rPr>
              <a:t>крани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13 – дренажна трубка;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14 </a:t>
            </a:r>
            <a:r>
              <a:rPr lang="uk-UA" dirty="0">
                <a:solidFill>
                  <a:schemeClr val="tx1"/>
                </a:solidFill>
              </a:rPr>
              <a:t>– бульбашки газу; 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15 </a:t>
            </a:r>
            <a:r>
              <a:rPr lang="uk-UA" dirty="0">
                <a:solidFill>
                  <a:schemeClr val="tx1"/>
                </a:solidFill>
              </a:rPr>
              <a:t>– </a:t>
            </a:r>
            <a:r>
              <a:rPr lang="uk-UA" dirty="0" smtClean="0">
                <a:solidFill>
                  <a:schemeClr val="tx1"/>
                </a:solidFill>
              </a:rPr>
              <a:t>крапельки рідини</a:t>
            </a:r>
            <a:r>
              <a:rPr lang="uk-UA" dirty="0">
                <a:solidFill>
                  <a:schemeClr val="tx1"/>
                </a:solidFill>
              </a:rPr>
              <a:t>, які виносяться з </a:t>
            </a:r>
            <a:r>
              <a:rPr lang="uk-UA" dirty="0" smtClean="0">
                <a:solidFill>
                  <a:schemeClr val="tx1"/>
                </a:solidFill>
              </a:rPr>
              <a:t>газом.</a:t>
            </a:r>
          </a:p>
          <a:p>
            <a:pPr algn="l"/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Чотири секції: основна сепараційна </a:t>
            </a:r>
            <a:r>
              <a:rPr lang="uk-UA" dirty="0">
                <a:solidFill>
                  <a:schemeClr val="tx1"/>
                </a:solidFill>
              </a:rPr>
              <a:t>(І), осаджувальну (ІІ), вологонакопичувальну (ІІІ) і краплеловильну (І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uk-UA" dirty="0">
                <a:solidFill>
                  <a:schemeClr val="tx1"/>
                </a:solidFill>
              </a:rPr>
              <a:t>).</a:t>
            </a:r>
          </a:p>
          <a:p>
            <a:pPr algn="l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321189" cy="63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2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Горизонтальний сепаратор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4725144"/>
            <a:ext cx="7704856" cy="1752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Схема сепаратора І ступеня з попереднім відбором газу: 1,3 – по­хилі трубопроводи </a:t>
            </a:r>
            <a:r>
              <a:rPr lang="uk-UA" dirty="0" err="1">
                <a:solidFill>
                  <a:schemeClr val="tx1"/>
                </a:solidFill>
              </a:rPr>
              <a:t>депульсатора</a:t>
            </a:r>
            <a:r>
              <a:rPr lang="uk-UA" dirty="0">
                <a:solidFill>
                  <a:schemeClr val="tx1"/>
                </a:solidFill>
              </a:rPr>
              <a:t>; 2 – горизонтальний трубопровід; 4 – газовідвідні трубки; 5 – </a:t>
            </a:r>
            <a:r>
              <a:rPr lang="uk-UA" dirty="0" err="1">
                <a:solidFill>
                  <a:schemeClr val="tx1"/>
                </a:solidFill>
              </a:rPr>
              <a:t>депульсатор</a:t>
            </a:r>
            <a:r>
              <a:rPr lang="uk-UA" dirty="0">
                <a:solidFill>
                  <a:schemeClr val="tx1"/>
                </a:solidFill>
              </a:rPr>
              <a:t>; 6 – перфорована пе­регородка; 7 – жалюзна касета; 8 – </a:t>
            </a:r>
            <a:r>
              <a:rPr lang="uk-UA" dirty="0" err="1">
                <a:solidFill>
                  <a:schemeClr val="tx1"/>
                </a:solidFill>
              </a:rPr>
              <a:t>краплевловлювач</a:t>
            </a:r>
            <a:r>
              <a:rPr lang="uk-UA" dirty="0">
                <a:solidFill>
                  <a:schemeClr val="tx1"/>
                </a:solidFill>
              </a:rPr>
              <a:t>; 9 – ежектор; 10 – похилі площини; 11 – датчик регулятора рівня поплавкового типу; 12  – виконавчий механізм скидання нафти; 13 – заспоко­юючі перегородки; 14 – перегородка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92" y="1052736"/>
            <a:ext cx="82287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smtClean="0"/>
              <a:t>Розрахунок сепаратора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39834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828800"/>
          </a:xfrm>
        </p:spPr>
        <p:txBody>
          <a:bodyPr/>
          <a:lstStyle/>
          <a:p>
            <a:r>
              <a:rPr lang="uk-UA" dirty="0" smtClean="0"/>
              <a:t>Етапи зневоднення нафти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722376" y="3717032"/>
            <a:ext cx="7772400" cy="2160240"/>
          </a:xfrm>
        </p:spPr>
        <p:txBody>
          <a:bodyPr>
            <a:normAutofit fontScale="47500" lnSpcReduction="20000"/>
          </a:bodyPr>
          <a:lstStyle/>
          <a:p>
            <a:pPr algn="l">
              <a:buNone/>
            </a:pPr>
            <a:r>
              <a:rPr lang="uk-UA" sz="6000" dirty="0" smtClean="0"/>
              <a:t>1.Відділення вільної води:</a:t>
            </a:r>
          </a:p>
          <a:p>
            <a:pPr algn="l">
              <a:buNone/>
            </a:pPr>
            <a:r>
              <a:rPr lang="uk-UA" sz="6000" dirty="0"/>
              <a:t> </a:t>
            </a:r>
            <a:r>
              <a:rPr lang="uk-UA" sz="6000" dirty="0" smtClean="0"/>
              <a:t>     - Відстійники періодичної дії;</a:t>
            </a:r>
          </a:p>
          <a:p>
            <a:pPr algn="l">
              <a:buNone/>
            </a:pPr>
            <a:r>
              <a:rPr lang="uk-UA" sz="6000" dirty="0"/>
              <a:t> </a:t>
            </a:r>
            <a:r>
              <a:rPr lang="uk-UA" sz="6000" dirty="0" smtClean="0"/>
              <a:t>     - Відстійники безперервної дії.</a:t>
            </a:r>
          </a:p>
          <a:p>
            <a:pPr algn="l">
              <a:buNone/>
            </a:pPr>
            <a:endParaRPr lang="uk-UA" sz="6000" dirty="0" smtClean="0"/>
          </a:p>
          <a:p>
            <a:pPr algn="l">
              <a:buNone/>
            </a:pPr>
            <a:r>
              <a:rPr lang="uk-UA" sz="6000" dirty="0" smtClean="0"/>
              <a:t>2. Деемульсація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76056" y="1484784"/>
            <a:ext cx="3523928" cy="792087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Відстійник періодичної дії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/>
          </a:bodyPr>
          <a:lstStyle/>
          <a:p>
            <a:pPr algn="just"/>
            <a:r>
              <a:rPr lang="uk-UA" sz="1800" dirty="0" smtClean="0">
                <a:solidFill>
                  <a:schemeClr val="tx1"/>
                </a:solidFill>
              </a:rPr>
              <a:t>1- корпус резервуара; 2-трубопровід подачі нафти; 3-трубопровід відведення вловленої нафти; 4- кільцевий короб збору вловленої нафти; 5-променевий розподілювач вводу нафти; 6- сильфонний регулятор для підтримки рівня розділу фаз </a:t>
            </a:r>
            <a:r>
              <a:rPr lang="uk-UA" sz="1800" dirty="0" err="1" smtClean="0">
                <a:solidFill>
                  <a:schemeClr val="tx1"/>
                </a:solidFill>
              </a:rPr>
              <a:t>“нафта</a:t>
            </a:r>
            <a:r>
              <a:rPr lang="uk-UA" sz="1800" dirty="0" smtClean="0">
                <a:solidFill>
                  <a:schemeClr val="tx1"/>
                </a:solidFill>
              </a:rPr>
              <a:t> - </a:t>
            </a:r>
            <a:r>
              <a:rPr lang="uk-UA" sz="1800" dirty="0" err="1" smtClean="0">
                <a:solidFill>
                  <a:schemeClr val="tx1"/>
                </a:solidFill>
              </a:rPr>
              <a:t>вода”</a:t>
            </a:r>
            <a:r>
              <a:rPr lang="uk-UA" sz="1800" dirty="0" smtClean="0">
                <a:solidFill>
                  <a:schemeClr val="tx1"/>
                </a:solidFill>
              </a:rPr>
              <a:t> і відведення  води; 7-трубопровід подачі води для розмивання осаду; 8-трубопровід відведення шламу.</a:t>
            </a:r>
            <a:r>
              <a:rPr lang="uk-UA" sz="1800" dirty="0" smtClean="0"/>
              <a:t>	</a:t>
            </a:r>
            <a:endParaRPr lang="uk-UA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4641444" cy="434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48064" y="548680"/>
            <a:ext cx="3312368" cy="1470025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Відстійники безперервної дії</a:t>
            </a:r>
            <a:endParaRPr lang="uk-UA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5661248"/>
            <a:ext cx="8424936" cy="88850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а - горизонтальний; б - вертикальний; в - похилий; г - конічний; 1 - поверхня розділу; 2 - перегородка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МЕХАНИЧЕСКОЕ ОБЕЗВОЖИВАНИЕ НЕФТИ — Студопед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9685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08920"/>
            <a:ext cx="4079424" cy="792088"/>
          </a:xfrm>
        </p:spPr>
        <p:txBody>
          <a:bodyPr>
            <a:noAutofit/>
          </a:bodyPr>
          <a:lstStyle/>
          <a:p>
            <a:r>
              <a:rPr lang="uk-UA" sz="2800" dirty="0" smtClean="0"/>
              <a:t>Схематичне зображення плівки на поверхні глобули води.</a:t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733256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1-товщина </a:t>
            </a:r>
            <a:r>
              <a:rPr lang="uk-UA" sz="2800" dirty="0"/>
              <a:t>плівки; 2 і 3 емульгуючі речовини; 4-крапля </a:t>
            </a:r>
            <a:r>
              <a:rPr lang="uk-UA" sz="2800" dirty="0" smtClean="0"/>
              <a:t>води;5-нафта</a:t>
            </a:r>
            <a:endParaRPr lang="uk-UA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1044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332656"/>
            <a:ext cx="7772400" cy="1470025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Вступ</a:t>
            </a:r>
            <a:endParaRPr lang="uk-UA" sz="4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352928" cy="4320480"/>
          </a:xfrm>
        </p:spPr>
        <p:txBody>
          <a:bodyPr>
            <a:normAutofit/>
          </a:bodyPr>
          <a:lstStyle/>
          <a:p>
            <a:pPr marL="531813" algn="just"/>
            <a:r>
              <a:rPr lang="uk-UA" i="1" dirty="0" smtClean="0">
                <a:solidFill>
                  <a:schemeClr val="tx1"/>
                </a:solidFill>
              </a:rPr>
              <a:t>     </a:t>
            </a:r>
            <a:r>
              <a:rPr lang="hr-HR" i="1" dirty="0" smtClean="0">
                <a:solidFill>
                  <a:schemeClr val="tx1"/>
                </a:solidFill>
              </a:rPr>
              <a:t>Видобувна нафта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–</a:t>
            </a:r>
            <a:r>
              <a:rPr lang="hr-HR" dirty="0" smtClean="0">
                <a:solidFill>
                  <a:schemeClr val="tx1"/>
                </a:solidFill>
              </a:rPr>
              <a:t> суміш нафти, газу, мінералізованої води, механічних домішок та інших супутних компонентів. Вона має бути зібрана з роз</a:t>
            </a:r>
            <a:r>
              <a:rPr lang="uk-UA" dirty="0" err="1" smtClean="0">
                <a:solidFill>
                  <a:schemeClr val="tx1"/>
                </a:solidFill>
              </a:rPr>
              <a:t>міщених</a:t>
            </a:r>
            <a:r>
              <a:rPr lang="hr-HR" dirty="0" smtClean="0">
                <a:solidFill>
                  <a:schemeClr val="tx1"/>
                </a:solidFill>
              </a:rPr>
              <a:t> на великій території свердловин і оброблена як сировина для одержання товарної продукції. </a:t>
            </a:r>
            <a:r>
              <a:rPr lang="uk-UA" dirty="0" smtClean="0">
                <a:solidFill>
                  <a:schemeClr val="tx1"/>
                </a:solidFill>
              </a:rPr>
              <a:t>       </a:t>
            </a:r>
          </a:p>
          <a:p>
            <a:pPr marL="531813" indent="450850" algn="just"/>
            <a:r>
              <a:rPr lang="uk-UA" i="1" dirty="0" smtClean="0">
                <a:solidFill>
                  <a:schemeClr val="tx1"/>
                </a:solidFill>
              </a:rPr>
              <a:t>Т</a:t>
            </a:r>
            <a:r>
              <a:rPr lang="hr-HR" i="1" dirty="0" smtClean="0">
                <a:solidFill>
                  <a:schemeClr val="tx1"/>
                </a:solidFill>
              </a:rPr>
              <a:t>оварною продукцією</a:t>
            </a:r>
            <a:r>
              <a:rPr lang="hr-HR" dirty="0" smtClean="0">
                <a:solidFill>
                  <a:schemeClr val="tx1"/>
                </a:solidFill>
              </a:rPr>
              <a:t> є товарна нафта, нафтовий газ, а також пластова та </a:t>
            </a:r>
            <a:r>
              <a:rPr lang="uk-UA" dirty="0" smtClean="0">
                <a:solidFill>
                  <a:schemeClr val="tx1"/>
                </a:solidFill>
              </a:rPr>
              <a:t>підтоварна</a:t>
            </a:r>
            <a:r>
              <a:rPr lang="hr-HR" dirty="0" smtClean="0">
                <a:solidFill>
                  <a:schemeClr val="tx1"/>
                </a:solidFill>
              </a:rPr>
              <a:t> вода, яку необхідно знову повертати в пласт.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Схема руйнування водонафтової емульсії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4023518" cy="417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Типи емульсій та методи їх руйнування</a:t>
            </a:r>
            <a:endParaRPr lang="uk-UA" sz="3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136904" cy="511256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</a:t>
            </a:r>
            <a:r>
              <a:rPr lang="uk-UA" sz="2000" dirty="0" smtClean="0">
                <a:solidFill>
                  <a:schemeClr val="tx1"/>
                </a:solidFill>
              </a:rPr>
              <a:t>Розрізняють два типи емульсій: «нафта у воді» і «вода в нафті». Тип утворення емульсії, в основному, залежить від співвідношення обсягів фаз, а також від температури, поверхневого натягу на межі «нафта-вода» та ін. 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    Для руйнування емульсій застосовуються такі методи: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гравітаційне холодне розділення;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внутрішньотрубна деемульсація;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термічний вплив;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термохімічний вплив;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 електричний вплив;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 фільтрування;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розділ в полі відцентрових сил</a:t>
            </a:r>
            <a:r>
              <a:rPr lang="uk-UA" sz="1800" dirty="0" smtClean="0">
                <a:solidFill>
                  <a:schemeClr val="tx1"/>
                </a:solidFill>
              </a:rPr>
              <a:t>.</a:t>
            </a:r>
            <a:endParaRPr lang="uk-UA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Гравітаційне холодне розділення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183880" cy="418795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Гравітаційне холодне розділення </a:t>
            </a:r>
            <a:r>
              <a:rPr lang="uk-UA" dirty="0"/>
              <a:t>застосовується при високому вмісті води в </a:t>
            </a:r>
            <a:r>
              <a:rPr lang="uk-UA" dirty="0" smtClean="0"/>
              <a:t>пластовій рідині. </a:t>
            </a:r>
            <a:r>
              <a:rPr lang="uk-UA" dirty="0"/>
              <a:t>Відстоювання проводиться в відстійниках періодичної і безперервної дії. </a:t>
            </a:r>
            <a:endParaRPr lang="uk-UA" dirty="0" smtClean="0"/>
          </a:p>
          <a:p>
            <a:pPr algn="just">
              <a:buNone/>
            </a:pPr>
            <a:r>
              <a:rPr lang="uk-UA" dirty="0"/>
              <a:t> </a:t>
            </a:r>
            <a:r>
              <a:rPr lang="uk-UA" dirty="0" smtClean="0"/>
              <a:t>          Як </a:t>
            </a:r>
            <a:r>
              <a:rPr lang="uk-UA" i="1" dirty="0"/>
              <a:t>відстійників періодичної дії </a:t>
            </a:r>
            <a:r>
              <a:rPr lang="uk-UA" dirty="0"/>
              <a:t>зазвичай використовуються сировинні резервуари, аналогічні резервуарів для зберігання нафти. Після заповнення таких резервуарів сирою нафтою вода осідає в їх нижню частину. </a:t>
            </a:r>
            <a:endParaRPr lang="uk-UA" dirty="0" smtClean="0"/>
          </a:p>
          <a:p>
            <a:pPr algn="just">
              <a:buNone/>
            </a:pPr>
            <a:r>
              <a:rPr lang="uk-UA" dirty="0"/>
              <a:t> </a:t>
            </a:r>
            <a:r>
              <a:rPr lang="uk-UA" dirty="0" smtClean="0"/>
              <a:t>            У </a:t>
            </a:r>
            <a:r>
              <a:rPr lang="uk-UA" i="1" dirty="0"/>
              <a:t>відстійниках безперервної дії </a:t>
            </a:r>
            <a:r>
              <a:rPr lang="uk-UA" dirty="0"/>
              <a:t>відділення води здійснюється при безперервному проходженні оброблюваної суміші через відстійник.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Внутрішньотрубна деемульсація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183880" cy="41879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       Суть методу полягає в тому, що в суміш нафти і води додається спеціальна речовина - деемульгатор в кількості 15 ... 20 г на тонну емульсії. Деемульгатор руйнує бронюючу оболонку на поверхні крапель води і забезпечує тим самим умови для їх злиття при зіткненнях. В подальшому ці укрупнені крапельки відносно легко відокремлюються в відстійниках за рахунок різниці густин фаз.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83880" cy="1051560"/>
          </a:xfrm>
        </p:spPr>
        <p:txBody>
          <a:bodyPr/>
          <a:lstStyle/>
          <a:p>
            <a:r>
              <a:rPr lang="uk-UA" dirty="0" smtClean="0"/>
              <a:t>Термічний вплив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183880" cy="418795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dirty="0" smtClean="0"/>
              <a:t>        Термічний вплив полягає в тому, що нафту  перед відстоюванням нагрівають. При нагріванні  досягається  наступне: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/>
              <a:t> зменшується міцність бронюючих оболонок на поверхні крапель і полегшується їх злиття;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/>
              <a:t> зменшується в'язкість нафти, в якій осідають краплі, а це збільшує швидкість поділу емульсії. </a:t>
            </a:r>
          </a:p>
          <a:p>
            <a:pPr algn="just">
              <a:buNone/>
            </a:pPr>
            <a:r>
              <a:rPr lang="uk-UA" dirty="0"/>
              <a:t> </a:t>
            </a:r>
            <a:r>
              <a:rPr lang="uk-UA" dirty="0" smtClean="0"/>
              <a:t>        Нагрівають емульсію в резервуарах, теплообмінниках і трубчастих печах до температури 45 ... 80 ° С.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Термохімічний метод деемульсації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772400" cy="9144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</a:t>
            </a:r>
            <a:r>
              <a:rPr lang="uk-UA" dirty="0" smtClean="0">
                <a:solidFill>
                  <a:schemeClr val="tx1"/>
                </a:solidFill>
              </a:rPr>
              <a:t>Термохімічний метод полягає в поєднанні термічного впливу і внутрішньотрубної деемульсації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83880" cy="1051560"/>
          </a:xfrm>
        </p:spPr>
        <p:txBody>
          <a:bodyPr/>
          <a:lstStyle/>
          <a:p>
            <a:r>
              <a:rPr lang="uk-UA" dirty="0" smtClean="0"/>
              <a:t> Електричний вплив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183880" cy="41879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dirty="0" smtClean="0"/>
              <a:t>         Під дією електричного поля на протилежних кінцях крапель води з'являються різнойменні електричні заряди. В результаті крапельки притягуються одна до одної і зливаються. Потім вони осідають на дно ємності. </a:t>
            </a:r>
          </a:p>
          <a:p>
            <a:pPr algn="just">
              <a:buNone/>
            </a:pPr>
            <a:r>
              <a:rPr lang="uk-UA" dirty="0"/>
              <a:t> </a:t>
            </a:r>
            <a:r>
              <a:rPr lang="uk-UA" dirty="0" smtClean="0"/>
              <a:t>        Електричний вплив на емульсії здійснюється в апаратах, які називаються Електродегідратори.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83880" cy="1051560"/>
          </a:xfrm>
        </p:spPr>
        <p:txBody>
          <a:bodyPr/>
          <a:lstStyle/>
          <a:p>
            <a:r>
              <a:rPr lang="uk-UA" dirty="0" smtClean="0"/>
              <a:t>Фільтрування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76872"/>
            <a:ext cx="8183880" cy="4187952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         Фільтрування застосовується для руйнування нестійких емульсій. Як матеріал фільтрів використовуються речовини що не змочуються водою, але змочуються нафтою. Тому нафта проникає через фільтр, вода - ні.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Розділення емульсії в полі відцентрових сил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183880" cy="418795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uk-UA" dirty="0" smtClean="0"/>
              <a:t>        Розділення емульсії в полі відцентрових сил проводиться в центрифугах, які представляють собою обертовий з великим числом оборотів ротор. </a:t>
            </a:r>
          </a:p>
          <a:p>
            <a:pPr algn="just">
              <a:buNone/>
            </a:pPr>
            <a:r>
              <a:rPr lang="uk-UA" dirty="0" smtClean="0"/>
              <a:t>         В ротор по порожньому валу подається емульсія. Тут вона під дією сил інерції розділяється, так як краплі води і нафти мають різну густину. При зневодненні вміст води в нафті доводиться до 1 ... 2%.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1470025"/>
          </a:xfrm>
        </p:spPr>
        <p:txBody>
          <a:bodyPr/>
          <a:lstStyle/>
          <a:p>
            <a:r>
              <a:rPr lang="uk-UA" dirty="0" smtClean="0"/>
              <a:t>Знесолення нафти</a:t>
            </a:r>
            <a:endParaRPr lang="uk-UA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7160840" cy="4680520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 </a:t>
            </a:r>
            <a:r>
              <a:rPr lang="uk-UA" dirty="0" smtClean="0"/>
              <a:t>     </a:t>
            </a:r>
            <a:r>
              <a:rPr lang="uk-UA" dirty="0" smtClean="0">
                <a:solidFill>
                  <a:schemeClr val="tx1"/>
                </a:solidFill>
              </a:rPr>
              <a:t>Знесолення нафти здійснюється шляхом змішування зневодненої нафти з прісною водою, після чого отриману штучну емульсію знову зневоднюють. Така послідовність технологічних операцій пояснюється тим, що навіть в зневодненій нафті залишається деяка кількість води, в якій є розчинені солі.       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 При змішуванні з прісною водою солі розподіляються по всьому її об'єму і, отже, їх середня концентрація у воді зменшується. При знесоленні вміст солей в нафті доводиться до величини менше 0.1%.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:\Кафедральні справи\Стенди в 503\Історія нафт і газ промисл\lebac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248782" cy="4535034"/>
          </a:xfrm>
          <a:prstGeom prst="rect">
            <a:avLst/>
          </a:prstGeom>
          <a:noFill/>
        </p:spPr>
      </p:pic>
      <p:pic>
        <p:nvPicPr>
          <p:cNvPr id="63491" name="Picture 3" descr="D:\Кафедральні справи\Стенди в 503\Історія нафт і газ промисл\00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7015" y="2204864"/>
            <a:ext cx="5596985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720080"/>
          </a:xfrm>
        </p:spPr>
        <p:txBody>
          <a:bodyPr>
            <a:noAutofit/>
          </a:bodyPr>
          <a:lstStyle/>
          <a:p>
            <a:r>
              <a:rPr lang="uk-UA" sz="3600" dirty="0" smtClean="0"/>
              <a:t>Методи підготовки нафтового газу</a:t>
            </a:r>
            <a:endParaRPr lang="uk-UA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7772400" cy="108012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1. Низькотемпературний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2. Абсорбційний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3.Адсорбційний. 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Низькотемпературний метод сепарації газу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772816"/>
            <a:ext cx="7772400" cy="4392488"/>
          </a:xfrm>
        </p:spPr>
        <p:txBody>
          <a:bodyPr/>
          <a:lstStyle/>
          <a:p>
            <a:pPr algn="just"/>
            <a:r>
              <a:rPr lang="uk-UA" dirty="0" smtClean="0"/>
              <a:t>. </a:t>
            </a:r>
            <a:r>
              <a:rPr lang="uk-UA" dirty="0" smtClean="0">
                <a:solidFill>
                  <a:schemeClr val="tx1"/>
                </a:solidFill>
              </a:rPr>
              <a:t>Низькотемпературний метод - призначений для вилучення з газу вологи і важких вуглеводнів охолодженням газу. Установки, на яких використовують даний метод, називають установками низькотемпературної сепарації газу (УНТС).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Установки, у залежності від способу отримання холоду, поділяють на: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	-  УНТС з використанням дросель - ефекту;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	- УНТС з використанням детандерів (турбінних, гвинтових, поршневих);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  - УНТС з використанням холодильних машин (пропанових, аміачних).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15212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Абсорбційний метод підготовки газу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1. Установка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гліколевої осушки газу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2.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Маслоабсорбційна установка підготовки газу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720079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Принципова </a:t>
            </a:r>
            <a:r>
              <a:rPr lang="ru-RU" sz="2800" dirty="0"/>
              <a:t>схема установки </a:t>
            </a:r>
            <a:r>
              <a:rPr lang="ru-RU" sz="2800" dirty="0" smtClean="0"/>
              <a:t>комплексної  підготовки  нафти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8280920" cy="12687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1, 9, 11, 12 — насоси; 2, 5 — теплообмінники; 3 — відстійник; 4 — електродегідратор; 6 — стабілізаційная колона; 7 — конденсатор-холодильник; 8 — ємність орошення; 10 — піч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I — холодна "сира" нафта; II — підігріта "сира" нафта; III — дренажна вода; IV — частково зневоднена нафта; V — прісна вода; VI — зневоднена і знесолена нафта; VII — пара легких вуглеводнів; VIII — несконденсована пара; IX — широка фракція (сконденсована пара); X — стабильна нафта.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7144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504056"/>
          </a:xfrm>
        </p:spPr>
        <p:txBody>
          <a:bodyPr>
            <a:noAutofit/>
          </a:bodyPr>
          <a:lstStyle/>
          <a:p>
            <a:r>
              <a:rPr lang="uk-UA" sz="2800" dirty="0" smtClean="0"/>
              <a:t>Зберігання товарної нафти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6016" y="836712"/>
            <a:ext cx="3778760" cy="54726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Найбільш поширені сталеві вертикальні циліндрові нафтові резервуари, які призначені для експлуатації в районах з вітровим навантаженням до 980 Па, сніговим навантаженням до 1960 Па і температурою до -65°С. Вони виготовляються місткістю від 100 до 100 000 м3 і можуть мати стаціонарний, плаваючий або дихаючий дахи. Для зберігання більшості </a:t>
            </a:r>
            <a:r>
              <a:rPr lang="uk-UA" dirty="0" err="1" smtClean="0">
                <a:solidFill>
                  <a:schemeClr val="tx1"/>
                </a:solidFill>
              </a:rPr>
              <a:t>нафт</a:t>
            </a:r>
            <a:r>
              <a:rPr lang="uk-UA" dirty="0" smtClean="0">
                <a:solidFill>
                  <a:schemeClr val="tx1"/>
                </a:solidFill>
              </a:rPr>
              <a:t> і нафтопродуктів (що мають при температурі 37,8°С тиск насиченої пари до 2,67•10</a:t>
            </a:r>
            <a:r>
              <a:rPr lang="uk-UA" baseline="30000" dirty="0" smtClean="0">
                <a:solidFill>
                  <a:schemeClr val="tx1"/>
                </a:solidFill>
              </a:rPr>
              <a:t>4</a:t>
            </a:r>
            <a:r>
              <a:rPr lang="uk-UA" dirty="0" smtClean="0">
                <a:solidFill>
                  <a:schemeClr val="tx1"/>
                </a:solidFill>
              </a:rPr>
              <a:t> Па) використовують резервуари із стаціонарним дахом, що опирається на корпусі (сферичний дах) або,  на центральній стійці-опорі (конічний дах). Резервуари місткістю від 100 до 5000 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 виготовляють з конічним дахом, від 10 000 до 30 000 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 - із сферичним дахом, виконаним з радіальних щитів.</a:t>
            </a:r>
          </a:p>
          <a:p>
            <a:pPr algn="just"/>
            <a:endParaRPr lang="uk-UA" dirty="0"/>
          </a:p>
        </p:txBody>
      </p:sp>
      <p:pic>
        <p:nvPicPr>
          <p:cNvPr id="6" name="Picture 8" descr="Устройство резервуарных парков в соответствии с требованиями ГОСТ и СН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396044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75856" y="260648"/>
            <a:ext cx="5612160" cy="1052737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Наземний стальний резервуар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68144" y="1772816"/>
            <a:ext cx="3096344" cy="482453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dirty="0">
                <a:solidFill>
                  <a:schemeClr val="tx1"/>
                </a:solidFill>
              </a:rPr>
              <a:t>Розміщення обладнання на наземному сталевому резервуарі: 1 – світловий люк; 2 – вентиляційний патрубок; 3 </a:t>
            </a:r>
            <a:r>
              <a:rPr lang="uk-UA" dirty="0" smtClean="0">
                <a:solidFill>
                  <a:schemeClr val="tx1"/>
                </a:solidFill>
              </a:rPr>
              <a:t>– вогневий запобіжник; </a:t>
            </a:r>
            <a:r>
              <a:rPr lang="uk-UA" dirty="0">
                <a:solidFill>
                  <a:schemeClr val="tx1"/>
                </a:solidFill>
              </a:rPr>
              <a:t>4 </a:t>
            </a:r>
            <a:r>
              <a:rPr lang="uk-UA" dirty="0" err="1" smtClean="0">
                <a:solidFill>
                  <a:schemeClr val="tx1"/>
                </a:solidFill>
              </a:rPr>
              <a:t>–дихальний</a:t>
            </a:r>
            <a:r>
              <a:rPr lang="uk-UA" dirty="0" smtClean="0">
                <a:solidFill>
                  <a:schemeClr val="tx1"/>
                </a:solidFill>
              </a:rPr>
              <a:t> клапан; </a:t>
            </a:r>
            <a:r>
              <a:rPr lang="uk-UA" dirty="0">
                <a:solidFill>
                  <a:schemeClr val="tx1"/>
                </a:solidFill>
              </a:rPr>
              <a:t>5 – замірний люк; 6 – покажчик рівня; 7 </a:t>
            </a:r>
            <a:r>
              <a:rPr lang="uk-UA" dirty="0" err="1" smtClean="0">
                <a:solidFill>
                  <a:schemeClr val="tx1"/>
                </a:solidFill>
              </a:rPr>
              <a:t>–люк-лаз</a:t>
            </a:r>
            <a:r>
              <a:rPr lang="uk-UA" dirty="0" smtClean="0">
                <a:solidFill>
                  <a:schemeClr val="tx1"/>
                </a:solidFill>
              </a:rPr>
              <a:t>; </a:t>
            </a:r>
            <a:r>
              <a:rPr lang="uk-UA" dirty="0">
                <a:solidFill>
                  <a:schemeClr val="tx1"/>
                </a:solidFill>
              </a:rPr>
              <a:t>8 </a:t>
            </a:r>
            <a:r>
              <a:rPr lang="uk-UA" dirty="0" smtClean="0">
                <a:solidFill>
                  <a:schemeClr val="tx1"/>
                </a:solidFill>
              </a:rPr>
              <a:t>– сифонний кран</a:t>
            </a:r>
            <a:r>
              <a:rPr lang="uk-UA" dirty="0">
                <a:solidFill>
                  <a:schemeClr val="tx1"/>
                </a:solidFill>
              </a:rPr>
              <a:t> </a:t>
            </a:r>
            <a:r>
              <a:rPr lang="uk-UA" dirty="0" smtClean="0">
                <a:solidFill>
                  <a:schemeClr val="tx1"/>
                </a:solidFill>
              </a:rPr>
              <a:t>; </a:t>
            </a:r>
            <a:r>
              <a:rPr lang="uk-UA" dirty="0">
                <a:solidFill>
                  <a:schemeClr val="tx1"/>
                </a:solidFill>
              </a:rPr>
              <a:t>9 – підйомна труба; 10 – закривка; 11 </a:t>
            </a:r>
            <a:r>
              <a:rPr lang="uk-UA" dirty="0" smtClean="0">
                <a:solidFill>
                  <a:schemeClr val="tx1"/>
                </a:solidFill>
              </a:rPr>
              <a:t>– шарнір; </a:t>
            </a:r>
            <a:r>
              <a:rPr lang="uk-UA" dirty="0">
                <a:solidFill>
                  <a:schemeClr val="tx1"/>
                </a:solidFill>
              </a:rPr>
              <a:t>12 – приймально-роздавальні патрубки; 13 – перепускний пристрій; 14 – </a:t>
            </a:r>
            <a:r>
              <a:rPr lang="uk-UA" dirty="0" err="1">
                <a:solidFill>
                  <a:schemeClr val="tx1"/>
                </a:solidFill>
              </a:rPr>
              <a:t>пристрій</a:t>
            </a:r>
            <a:r>
              <a:rPr lang="uk-UA" dirty="0">
                <a:solidFill>
                  <a:schemeClr val="tx1"/>
                </a:solidFill>
              </a:rPr>
              <a:t> для керування підйомною трубою; 15 – пристрій для керування закривкою; 16 – роликовий блок</a:t>
            </a:r>
          </a:p>
        </p:txBody>
      </p:sp>
      <p:pic>
        <p:nvPicPr>
          <p:cNvPr id="4098" name="Picture 2" descr="Резервуар нафтовий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586814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84785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Призначення системи збору  нафти</a:t>
            </a:r>
            <a:br>
              <a:rPr lang="uk-UA" sz="3200" b="1" dirty="0" smtClean="0"/>
            </a:b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8136904" cy="4824536"/>
          </a:xfrm>
        </p:spPr>
        <p:txBody>
          <a:bodyPr>
            <a:normAutofit/>
          </a:bodyPr>
          <a:lstStyle/>
          <a:p>
            <a:pPr algn="just"/>
            <a:r>
              <a:rPr lang="uk-UA" i="1" dirty="0" smtClean="0"/>
              <a:t>        </a:t>
            </a:r>
            <a:r>
              <a:rPr lang="hr-HR" i="1" dirty="0" smtClean="0">
                <a:solidFill>
                  <a:schemeClr val="tx1"/>
                </a:solidFill>
              </a:rPr>
              <a:t>Зб</a:t>
            </a:r>
            <a:r>
              <a:rPr lang="uk-UA" i="1" dirty="0" smtClean="0">
                <a:solidFill>
                  <a:schemeClr val="tx1"/>
                </a:solidFill>
              </a:rPr>
              <a:t>ір</a:t>
            </a:r>
            <a:r>
              <a:rPr lang="hr-HR" i="1" dirty="0" smtClean="0">
                <a:solidFill>
                  <a:schemeClr val="tx1"/>
                </a:solidFill>
              </a:rPr>
              <a:t> видобувної нафти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–</a:t>
            </a:r>
            <a:r>
              <a:rPr lang="hr-HR" dirty="0" smtClean="0">
                <a:solidFill>
                  <a:schemeClr val="tx1"/>
                </a:solidFill>
              </a:rPr>
              <a:t> це процес транспортування по трубопроводах нафти, води та газу від свердловин до центрального збирального пункту (ЦЗП). Вони транспортуються під дією напору, що зумовлюється тиском на гирлі свердловин, різницею геодезичних </a:t>
            </a:r>
            <a:r>
              <a:rPr lang="uk-UA" dirty="0" smtClean="0">
                <a:solidFill>
                  <a:schemeClr val="tx1"/>
                </a:solidFill>
              </a:rPr>
              <a:t>відміток</a:t>
            </a:r>
            <a:r>
              <a:rPr lang="hr-HR" dirty="0" smtClean="0">
                <a:solidFill>
                  <a:schemeClr val="tx1"/>
                </a:solidFill>
              </a:rPr>
              <a:t> вхідної та вихідної точок трубопроводу (горбистий рельєф місцевості), а також (у разі потреби) створюється насосами.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</a:t>
            </a:r>
            <a:r>
              <a:rPr lang="hr-HR" dirty="0" smtClean="0">
                <a:solidFill>
                  <a:schemeClr val="tx1"/>
                </a:solidFill>
              </a:rPr>
              <a:t>Збираючи нафту, потрібно точно вимірювати продукцію кожної свердловини з метою одержання </a:t>
            </a:r>
            <a:r>
              <a:rPr lang="uk-UA" dirty="0" smtClean="0">
                <a:solidFill>
                  <a:schemeClr val="tx1"/>
                </a:solidFill>
              </a:rPr>
              <a:t>інформації </a:t>
            </a:r>
            <a:r>
              <a:rPr lang="hr-HR" dirty="0" smtClean="0">
                <a:solidFill>
                  <a:schemeClr val="tx1"/>
                </a:solidFill>
              </a:rPr>
              <a:t>для проектування експлуатації свердловин, контролю та регулювання розробки родовища.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Призначення системи  підготовки наф</a:t>
            </a:r>
            <a:r>
              <a:rPr lang="uk-UA" b="1" dirty="0" smtClean="0"/>
              <a:t>ти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2097882"/>
            <a:ext cx="8424936" cy="475252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</a:t>
            </a:r>
            <a:r>
              <a:rPr lang="hr-HR" dirty="0" smtClean="0">
                <a:solidFill>
                  <a:schemeClr val="tx1"/>
                </a:solidFill>
              </a:rPr>
              <a:t>Одержання товарної продукції називають </a:t>
            </a:r>
            <a:r>
              <a:rPr lang="hr-HR" i="1" dirty="0" smtClean="0">
                <a:solidFill>
                  <a:schemeClr val="tx1"/>
                </a:solidFill>
              </a:rPr>
              <a:t>підготовкою видобувної нафти.</a:t>
            </a:r>
            <a:r>
              <a:rPr lang="hr-HR" dirty="0" smtClean="0">
                <a:solidFill>
                  <a:schemeClr val="tx1"/>
                </a:solidFill>
              </a:rPr>
              <a:t> Вона складається з технологічних процесів</a:t>
            </a:r>
            <a:r>
              <a:rPr lang="uk-UA" dirty="0" smtClean="0">
                <a:solidFill>
                  <a:schemeClr val="tx1"/>
                </a:solidFill>
              </a:rPr>
              <a:t>: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endParaRPr lang="uk-UA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</a:t>
            </a:r>
            <a:r>
              <a:rPr lang="hr-HR" dirty="0" smtClean="0">
                <a:solidFill>
                  <a:schemeClr val="tx1"/>
                </a:solidFill>
              </a:rPr>
              <a:t>епарації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endParaRPr lang="uk-UA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</a:t>
            </a:r>
            <a:r>
              <a:rPr lang="hr-HR" dirty="0" smtClean="0">
                <a:solidFill>
                  <a:schemeClr val="tx1"/>
                </a:solidFill>
              </a:rPr>
              <a:t>табілізації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</a:t>
            </a:r>
            <a:r>
              <a:rPr lang="hr-HR" dirty="0" smtClean="0">
                <a:solidFill>
                  <a:schemeClr val="tx1"/>
                </a:solidFill>
              </a:rPr>
              <a:t>неводнення (деемульсації) 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З</a:t>
            </a:r>
            <a:r>
              <a:rPr lang="hr-HR" dirty="0" smtClean="0">
                <a:solidFill>
                  <a:schemeClr val="tx1"/>
                </a:solidFill>
              </a:rPr>
              <a:t>несол</a:t>
            </a:r>
            <a:r>
              <a:rPr lang="uk-UA" dirty="0" smtClean="0">
                <a:solidFill>
                  <a:schemeClr val="tx1"/>
                </a:solidFill>
              </a:rPr>
              <a:t>е</a:t>
            </a:r>
            <a:r>
              <a:rPr lang="hr-HR" dirty="0" smtClean="0">
                <a:solidFill>
                  <a:schemeClr val="tx1"/>
                </a:solidFill>
              </a:rPr>
              <a:t>ння нафти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О</a:t>
            </a:r>
            <a:r>
              <a:rPr lang="hr-HR" dirty="0" smtClean="0">
                <a:solidFill>
                  <a:schemeClr val="tx1"/>
                </a:solidFill>
              </a:rPr>
              <a:t>чищення стічної води від емульгованої нафти та механічних домішок (шламу)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О</a:t>
            </a:r>
            <a:r>
              <a:rPr lang="hr-HR" dirty="0" smtClean="0">
                <a:solidFill>
                  <a:schemeClr val="tx1"/>
                </a:solidFill>
              </a:rPr>
              <a:t>сушування (від водяної пари) й очищення (від сірководню та діоксиду вуглецю) нафтового газу.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Допустимий вміст домішок в товарній нафті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1371600" y="6858000"/>
            <a:ext cx="7160840" cy="603448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8579"/>
              </p:ext>
            </p:extLst>
          </p:nvPr>
        </p:nvGraphicFramePr>
        <p:xfrm>
          <a:off x="1619672" y="1844824"/>
          <a:ext cx="5834895" cy="4064000"/>
        </p:xfrm>
        <a:graphic>
          <a:graphicData uri="http://schemas.openxmlformats.org/drawingml/2006/table">
            <a:tbl>
              <a:tblPr/>
              <a:tblGrid>
                <a:gridCol w="2520280"/>
                <a:gridCol w="1224136"/>
                <a:gridCol w="1152128"/>
                <a:gridCol w="938351"/>
              </a:tblGrid>
              <a:tr h="625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Показники/сорти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Вміст: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Води, % мас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Хлорних солей, </a:t>
                      </a:r>
                      <a:r>
                        <a:rPr lang="uk-UA" sz="2100" dirty="0" err="1">
                          <a:latin typeface="Calibri"/>
                          <a:ea typeface="Calibri"/>
                          <a:cs typeface="Times New Roman"/>
                        </a:rPr>
                        <a:t>млг</a:t>
                      </a: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/л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100" dirty="0" err="1">
                          <a:latin typeface="Calibri"/>
                          <a:ea typeface="Calibri"/>
                          <a:cs typeface="Times New Roman"/>
                        </a:rPr>
                        <a:t>Мехдомішок</a:t>
                      </a: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, % мас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0,05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0,05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1800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0,05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latin typeface="Calibri"/>
                          <a:ea typeface="Calibri"/>
                          <a:cs typeface="Times New Roman"/>
                        </a:rPr>
                        <a:t>Тиск насиченої пари 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100">
                          <a:latin typeface="Calibri"/>
                          <a:ea typeface="Calibri"/>
                          <a:cs typeface="Times New Roman"/>
                        </a:rPr>
                        <a:t>В пункті здачі,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100">
                          <a:latin typeface="Calibri"/>
                          <a:ea typeface="Calibri"/>
                          <a:cs typeface="Times New Roman"/>
                        </a:rPr>
                        <a:t> Па 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100">
                          <a:latin typeface="Calibri"/>
                          <a:ea typeface="Calibri"/>
                          <a:cs typeface="Times New Roman"/>
                        </a:rPr>
                        <a:t>мм. рт. ст.</a:t>
                      </a: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66650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66650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2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 smtClean="0">
                          <a:latin typeface="Calibri"/>
                          <a:ea typeface="Calibri"/>
                          <a:cs typeface="Times New Roman"/>
                        </a:rPr>
                        <a:t>66650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uk-UA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836712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Принципова схема збору і підготовки нафти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812578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бір і транспорт на промислі - презентация онлай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008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836712"/>
          </a:xfrm>
        </p:spPr>
        <p:txBody>
          <a:bodyPr>
            <a:normAutofit fontScale="90000"/>
          </a:bodyPr>
          <a:lstStyle/>
          <a:p>
            <a:r>
              <a:rPr lang="uk-UA" sz="2800" i="1" dirty="0" smtClean="0"/>
              <a:t>Принципові схеми сучасних систем збору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5733256"/>
            <a:ext cx="7776864" cy="936104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а) </a:t>
            </a:r>
            <a:r>
              <a:rPr lang="ru-RU" i="1" dirty="0" err="1" smtClean="0">
                <a:solidFill>
                  <a:schemeClr val="tx1"/>
                </a:solidFill>
              </a:rPr>
              <a:t>з</a:t>
            </a:r>
            <a:r>
              <a:rPr lang="ru-RU" i="1" dirty="0" smtClean="0">
                <a:solidFill>
                  <a:schemeClr val="tx1"/>
                </a:solidFill>
              </a:rPr>
              <a:t> підготовкою </a:t>
            </a:r>
            <a:r>
              <a:rPr lang="uk-UA" i="1" dirty="0" smtClean="0">
                <a:solidFill>
                  <a:schemeClr val="tx1"/>
                </a:solidFill>
              </a:rPr>
              <a:t>нафти</a:t>
            </a:r>
            <a:r>
              <a:rPr lang="ru-RU" i="1" dirty="0" smtClean="0">
                <a:solidFill>
                  <a:schemeClr val="tx1"/>
                </a:solidFill>
              </a:rPr>
              <a:t> в газонасиченому  стані на ЦЗП;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б)  </a:t>
            </a:r>
            <a:r>
              <a:rPr lang="ru-RU" i="1" dirty="0" err="1" smtClean="0">
                <a:solidFill>
                  <a:schemeClr val="tx1"/>
                </a:solidFill>
              </a:rPr>
              <a:t>з</a:t>
            </a:r>
            <a:r>
              <a:rPr lang="ru-RU" i="1" dirty="0" smtClean="0">
                <a:solidFill>
                  <a:schemeClr val="tx1"/>
                </a:solidFill>
              </a:rPr>
              <a:t> підготовкою </a:t>
            </a:r>
            <a:r>
              <a:rPr lang="uk-UA" i="1" dirty="0" smtClean="0">
                <a:solidFill>
                  <a:schemeClr val="tx1"/>
                </a:solidFill>
              </a:rPr>
              <a:t>нафти</a:t>
            </a:r>
            <a:r>
              <a:rPr lang="ru-RU" i="1" dirty="0" smtClean="0">
                <a:solidFill>
                  <a:schemeClr val="tx1"/>
                </a:solidFill>
              </a:rPr>
              <a:t> в газонасиченому  стані на КЗП (</a:t>
            </a:r>
            <a:r>
              <a:rPr lang="ru-RU" i="1" dirty="0" err="1" smtClean="0">
                <a:solidFill>
                  <a:schemeClr val="tx1"/>
                </a:solidFill>
              </a:rPr>
              <a:t>комплексний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збиральний</a:t>
            </a:r>
            <a:r>
              <a:rPr lang="ru-RU" i="1" dirty="0" smtClean="0">
                <a:solidFill>
                  <a:schemeClr val="tx1"/>
                </a:solidFill>
              </a:rPr>
              <a:t> пункт); </a:t>
            </a:r>
            <a:endParaRPr lang="uk-U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650578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4351</TotalTime>
  <Words>1641</Words>
  <Application>Microsoft Office PowerPoint</Application>
  <PresentationFormat>Екран (4:3)</PresentationFormat>
  <Paragraphs>167</Paragraphs>
  <Slides>35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36" baseType="lpstr">
      <vt:lpstr>Аспект</vt:lpstr>
      <vt:lpstr>Розробка та експлуатація нафтових родовищ</vt:lpstr>
      <vt:lpstr>Вступ</vt:lpstr>
      <vt:lpstr>Презентація PowerPoint</vt:lpstr>
      <vt:lpstr>Призначення системи збору  нафти </vt:lpstr>
      <vt:lpstr>Призначення системи  підготовки нафти </vt:lpstr>
      <vt:lpstr>Допустимий вміст домішок в товарній нафті </vt:lpstr>
      <vt:lpstr>Принципова схема збору і підготовки нафти</vt:lpstr>
      <vt:lpstr>Презентація PowerPoint</vt:lpstr>
      <vt:lpstr>Принципові схеми сучасних систем збору</vt:lpstr>
      <vt:lpstr>Герметизована система збору нафти на морських родовищах,  розміщених близько від   берега </vt:lpstr>
      <vt:lpstr>Принципова схема заміру дебіту на груповій замірній установці</vt:lpstr>
      <vt:lpstr>Вимірювання дебіту в газосепараторі з допомогою фотоелемента</vt:lpstr>
      <vt:lpstr>Вертикальний газонафтовий сепаратор</vt:lpstr>
      <vt:lpstr>Горизонтальний сепаратор</vt:lpstr>
      <vt:lpstr>Розрахунок сепаратора</vt:lpstr>
      <vt:lpstr>Етапи зневоднення нафти</vt:lpstr>
      <vt:lpstr>Відстійник періодичної дії</vt:lpstr>
      <vt:lpstr>Відстійники безперервної дії</vt:lpstr>
      <vt:lpstr>Схематичне зображення плівки на поверхні глобули води. </vt:lpstr>
      <vt:lpstr>Схема руйнування водонафтової емульсії</vt:lpstr>
      <vt:lpstr>Типи емульсій та методи їх руйнування</vt:lpstr>
      <vt:lpstr>Гравітаційне холодне розділення</vt:lpstr>
      <vt:lpstr>Внутрішньотрубна деемульсація </vt:lpstr>
      <vt:lpstr>Термічний вплив</vt:lpstr>
      <vt:lpstr>Термохімічний метод деемульсації</vt:lpstr>
      <vt:lpstr> Електричний вплив </vt:lpstr>
      <vt:lpstr>Фільтрування</vt:lpstr>
      <vt:lpstr>Розділення емульсії в полі відцентрових сил</vt:lpstr>
      <vt:lpstr>Знесолення нафти</vt:lpstr>
      <vt:lpstr>Методи підготовки нафтового газу</vt:lpstr>
      <vt:lpstr>Низькотемпературний метод сепарації газу</vt:lpstr>
      <vt:lpstr>Абсорбційний метод підготовки газу</vt:lpstr>
      <vt:lpstr>Принципова схема установки комплексної  підготовки  нафти </vt:lpstr>
      <vt:lpstr>Зберігання товарної нафти</vt:lpstr>
      <vt:lpstr>Наземний стальний резервуар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Admin</cp:lastModifiedBy>
  <cp:revision>43</cp:revision>
  <dcterms:created xsi:type="dcterms:W3CDTF">2020-11-18T15:56:55Z</dcterms:created>
  <dcterms:modified xsi:type="dcterms:W3CDTF">2025-11-27T09:10:02Z</dcterms:modified>
</cp:coreProperties>
</file>