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72B-EC6E-463A-92B7-841CD546A992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ABC-14AA-4186-8B00-114D2E7735A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72B-EC6E-463A-92B7-841CD546A992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ABC-14AA-4186-8B00-114D2E7735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72B-EC6E-463A-92B7-841CD546A992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ABC-14AA-4186-8B00-114D2E7735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72B-EC6E-463A-92B7-841CD546A992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ABC-14AA-4186-8B00-114D2E7735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72B-EC6E-463A-92B7-841CD546A992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98EABC-14AA-4186-8B00-114D2E7735A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72B-EC6E-463A-92B7-841CD546A992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ABC-14AA-4186-8B00-114D2E7735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72B-EC6E-463A-92B7-841CD546A992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ABC-14AA-4186-8B00-114D2E7735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72B-EC6E-463A-92B7-841CD546A992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ABC-14AA-4186-8B00-114D2E7735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72B-EC6E-463A-92B7-841CD546A992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ABC-14AA-4186-8B00-114D2E7735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72B-EC6E-463A-92B7-841CD546A992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ABC-14AA-4186-8B00-114D2E7735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B72B-EC6E-463A-92B7-841CD546A992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EABC-14AA-4186-8B00-114D2E7735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8DB72B-EC6E-463A-92B7-841CD546A992}" type="datetimeFigureOut">
              <a:rPr lang="uk-UA" smtClean="0"/>
              <a:t>11.02.2021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98EABC-14AA-4186-8B00-114D2E7735A7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Збір і ПІДГОТОВКА НАФТОПРОМИСЛОВОЇ ПРОДУКЦІЇ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Тема лекції: Облік продукції свердловин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0"/>
            <a:ext cx="8229600" cy="18288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Вимірювання продукції свердловин на старих площах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8136904" cy="4176464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      Вимірювання </a:t>
            </a:r>
            <a:r>
              <a:rPr lang="uk-UA" dirty="0" smtClean="0"/>
              <a:t>продукції свердловин на старих площах родовищ проводиться традиційними об'ємними методами.</a:t>
            </a:r>
          </a:p>
          <a:p>
            <a:pPr algn="l"/>
            <a:r>
              <a:rPr lang="uk-UA" dirty="0" smtClean="0"/>
              <a:t>     При самопливній </a:t>
            </a:r>
            <a:r>
              <a:rPr lang="uk-UA" dirty="0" smtClean="0"/>
              <a:t>системі збору нафти як </a:t>
            </a:r>
            <a:r>
              <a:rPr lang="uk-UA" dirty="0" smtClean="0"/>
              <a:t>в індивідуальних, </a:t>
            </a:r>
            <a:r>
              <a:rPr lang="uk-UA" dirty="0" smtClean="0"/>
              <a:t>так і з групових </a:t>
            </a:r>
            <a:r>
              <a:rPr lang="uk-UA" dirty="0" smtClean="0"/>
              <a:t>замірним сепараційним </a:t>
            </a:r>
            <a:r>
              <a:rPr lang="uk-UA" dirty="0" smtClean="0"/>
              <a:t>обладнанням вимірювання продукції свердловин проводять об'ємним способом оператори, </a:t>
            </a:r>
            <a:r>
              <a:rPr lang="uk-UA" dirty="0" smtClean="0"/>
              <a:t> які обслуговують </a:t>
            </a:r>
            <a:r>
              <a:rPr lang="uk-UA" dirty="0" smtClean="0"/>
              <a:t>це обладнання.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Принципова схема заміру дебіту на груповій замірній установці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5661248"/>
            <a:ext cx="7884368" cy="11967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000" dirty="0" smtClean="0"/>
              <a:t>1- збірний колектор; 2- робоча гребінка: 3-робочий газосепаратор;</a:t>
            </a:r>
          </a:p>
          <a:p>
            <a:pPr algn="l"/>
            <a:r>
              <a:rPr lang="uk-UA" sz="2000" dirty="0" smtClean="0"/>
              <a:t>4-викидний колектор; 5-дожимний насос; 6-газопровід; 7-трьохходовий клапан; 8-замірний колектор; 9- замірний газосепаратор;</a:t>
            </a:r>
          </a:p>
          <a:p>
            <a:pPr algn="l"/>
            <a:r>
              <a:rPr lang="uk-UA" sz="2000" dirty="0" smtClean="0"/>
              <a:t>10 – </a:t>
            </a:r>
            <a:r>
              <a:rPr lang="uk-UA" sz="2000" dirty="0" err="1" smtClean="0"/>
              <a:t>дебітомір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688632" cy="43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50405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Установка </a:t>
            </a:r>
            <a:r>
              <a:rPr lang="uk-UA" sz="2800" dirty="0" err="1" smtClean="0"/>
              <a:t>“Спутник”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8424936" cy="1800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000" dirty="0" smtClean="0"/>
              <a:t>1-зворотній клапан; 2-засувки; 3-перемикач свердловин багатоходовий;</a:t>
            </a:r>
          </a:p>
          <a:p>
            <a:pPr algn="l"/>
            <a:r>
              <a:rPr lang="uk-UA" sz="2000" dirty="0" smtClean="0"/>
              <a:t>4-роторний  перемикач свердловин; 5-вимірна лінія; 6-сумісна лінія; 7-відсікачі; 8-колектор обводненої нафти; 9 і 12-засувки закриті; 10 і 11-засувки відкриті; 13-гідроциклонний сепаратор; 14-регулятор перепаду тиску; 15-витратрмір газу;16 і 16а-золотники; 17-поплавок; 18-витратомір рідини; 19-поршньовий клапан; 20-вологомір; 21-гідропровід; 22-електродвигун; 23-збірний колектор; М-викидні лінії свердловин.</a:t>
            </a:r>
            <a:endParaRPr lang="uk-UA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53859"/>
            <a:ext cx="5616624" cy="388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4008" y="404664"/>
            <a:ext cx="4053136" cy="603448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Замірний газосепаратор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59016" y="1844824"/>
            <a:ext cx="4284984" cy="4104456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/>
              <a:t>1-вхідний патрубок;</a:t>
            </a:r>
          </a:p>
          <a:p>
            <a:pPr algn="l"/>
            <a:r>
              <a:rPr lang="uk-UA" sz="2400" dirty="0" smtClean="0"/>
              <a:t>2-патрубок виведення газу;</a:t>
            </a:r>
          </a:p>
          <a:p>
            <a:pPr algn="l"/>
            <a:r>
              <a:rPr lang="uk-UA" sz="2400" dirty="0" smtClean="0"/>
              <a:t>3-патрубок виведення нафти;</a:t>
            </a:r>
          </a:p>
          <a:p>
            <a:pPr algn="l"/>
            <a:r>
              <a:rPr lang="uk-UA" sz="2400" dirty="0" smtClean="0"/>
              <a:t>4-відбійний козирок;</a:t>
            </a:r>
          </a:p>
          <a:p>
            <a:pPr algn="l"/>
            <a:r>
              <a:rPr lang="uk-UA" sz="2400" dirty="0" smtClean="0"/>
              <a:t>5-пристрій вимірювання напрямку руху;</a:t>
            </a:r>
          </a:p>
          <a:p>
            <a:pPr algn="l"/>
            <a:r>
              <a:rPr lang="uk-UA" sz="2400" dirty="0" smtClean="0"/>
              <a:t>6-замірна діафрагма.</a:t>
            </a:r>
          </a:p>
          <a:p>
            <a:pPr algn="l"/>
            <a:r>
              <a:rPr lang="uk-UA" sz="2400" dirty="0" smtClean="0"/>
              <a:t>7-диференціальний манометр-витратомір;</a:t>
            </a:r>
            <a:endParaRPr lang="uk-UA" sz="2400" dirty="0" smtClean="0"/>
          </a:p>
          <a:p>
            <a:pPr algn="l"/>
            <a:endParaRPr lang="uk-UA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86003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11960" y="188640"/>
            <a:ext cx="4752528" cy="18002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Вимірювання дебіту в газосепараторі з допомогою фотоелемента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32040" y="2321496"/>
            <a:ext cx="3888432" cy="4536504"/>
          </a:xfrm>
        </p:spPr>
        <p:txBody>
          <a:bodyPr/>
          <a:lstStyle/>
          <a:p>
            <a:pPr algn="l"/>
            <a:r>
              <a:rPr lang="uk-UA" sz="2400" dirty="0" smtClean="0"/>
              <a:t>1-робочий газосепаратор;</a:t>
            </a:r>
          </a:p>
          <a:p>
            <a:pPr algn="l"/>
            <a:r>
              <a:rPr lang="uk-UA" sz="2400" dirty="0" smtClean="0"/>
              <a:t>2-замірний газосепаратор;</a:t>
            </a:r>
          </a:p>
          <a:p>
            <a:pPr algn="l"/>
            <a:r>
              <a:rPr lang="uk-UA" sz="2400" dirty="0" smtClean="0"/>
              <a:t>3-трьохходовий клапан;</a:t>
            </a:r>
          </a:p>
          <a:p>
            <a:pPr algn="l"/>
            <a:r>
              <a:rPr lang="uk-UA" sz="2400" dirty="0" smtClean="0"/>
              <a:t>4-клапан скидування нафти;</a:t>
            </a:r>
          </a:p>
          <a:p>
            <a:pPr algn="l"/>
            <a:r>
              <a:rPr lang="uk-UA" sz="2400" dirty="0" smtClean="0"/>
              <a:t>5-записуючий пристрій;</a:t>
            </a:r>
          </a:p>
          <a:p>
            <a:pPr algn="l"/>
            <a:r>
              <a:rPr lang="uk-UA" sz="2400" dirty="0" smtClean="0"/>
              <a:t>6-блок управління;</a:t>
            </a:r>
          </a:p>
          <a:p>
            <a:pPr algn="l"/>
            <a:r>
              <a:rPr lang="uk-UA" sz="2400" dirty="0" smtClean="0"/>
              <a:t>7-фотоелемент;</a:t>
            </a:r>
          </a:p>
          <a:p>
            <a:pPr algn="l"/>
            <a:r>
              <a:rPr lang="uk-UA" sz="2400" dirty="0" smtClean="0"/>
              <a:t>8-освітлювач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7"/>
            <a:ext cx="4211960" cy="627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4008" y="260648"/>
            <a:ext cx="4248472" cy="1355576"/>
          </a:xfrm>
        </p:spPr>
        <p:txBody>
          <a:bodyPr>
            <a:noAutofit/>
          </a:bodyPr>
          <a:lstStyle/>
          <a:p>
            <a:r>
              <a:rPr lang="uk-UA" sz="2800" dirty="0" err="1" smtClean="0"/>
              <a:t>УСТАНОвка</a:t>
            </a:r>
            <a:r>
              <a:rPr lang="uk-UA" sz="2800" dirty="0" smtClean="0"/>
              <a:t> для роздільного заміру води і нафти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0" y="1700808"/>
            <a:ext cx="4572000" cy="4680520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000" dirty="0" smtClean="0"/>
              <a:t>1-мірний резервуар;</a:t>
            </a:r>
          </a:p>
          <a:p>
            <a:pPr algn="l"/>
            <a:r>
              <a:rPr lang="uk-UA" sz="2000" dirty="0" smtClean="0"/>
              <a:t>2-трубка з антимагнітного матеріалу;</a:t>
            </a:r>
          </a:p>
          <a:p>
            <a:pPr algn="l"/>
            <a:r>
              <a:rPr lang="uk-UA" sz="2000" dirty="0" smtClean="0"/>
              <a:t>3-постійні магніти;</a:t>
            </a:r>
          </a:p>
          <a:p>
            <a:pPr algn="l"/>
            <a:r>
              <a:rPr lang="uk-UA" sz="2000" dirty="0" smtClean="0"/>
              <a:t>4, 5-поплавки для води і нафти;</a:t>
            </a:r>
          </a:p>
          <a:p>
            <a:pPr algn="l"/>
            <a:r>
              <a:rPr lang="uk-UA" sz="2000" dirty="0" smtClean="0"/>
              <a:t>6-трьохходовий мембранний клапан;</a:t>
            </a:r>
          </a:p>
          <a:p>
            <a:pPr algn="l"/>
            <a:r>
              <a:rPr lang="uk-UA" sz="2000" dirty="0" smtClean="0"/>
              <a:t>7-трубопровід;</a:t>
            </a:r>
          </a:p>
          <a:p>
            <a:pPr algn="l"/>
            <a:r>
              <a:rPr lang="uk-UA" sz="2000" dirty="0" smtClean="0"/>
              <a:t>8-металевий стержень;</a:t>
            </a:r>
          </a:p>
          <a:p>
            <a:pPr algn="l"/>
            <a:r>
              <a:rPr lang="uk-UA" sz="2000" dirty="0" smtClean="0"/>
              <a:t>9-барабан з синхронним двигуном;</a:t>
            </a:r>
          </a:p>
          <a:p>
            <a:pPr algn="l"/>
            <a:r>
              <a:rPr lang="uk-UA" sz="2000" dirty="0" smtClean="0"/>
              <a:t>10-ролик з двома контактами;</a:t>
            </a:r>
          </a:p>
          <a:p>
            <a:pPr algn="l"/>
            <a:r>
              <a:rPr lang="uk-UA" sz="2000" dirty="0" smtClean="0"/>
              <a:t>11-пневматичний клапан для скидування рідини;</a:t>
            </a:r>
          </a:p>
          <a:p>
            <a:pPr algn="l"/>
            <a:r>
              <a:rPr lang="uk-UA" sz="2000" dirty="0" smtClean="0"/>
              <a:t>12, 13-електропневматичні клапани;</a:t>
            </a:r>
          </a:p>
          <a:p>
            <a:pPr algn="l"/>
            <a:r>
              <a:rPr lang="uk-UA" sz="2000" dirty="0" smtClean="0"/>
              <a:t>14-пневматичний шукач</a:t>
            </a:r>
            <a:endParaRPr lang="uk-UA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90525"/>
            <a:ext cx="3888433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0" y="0"/>
            <a:ext cx="4079630" cy="1124744"/>
          </a:xfrm>
        </p:spPr>
        <p:txBody>
          <a:bodyPr>
            <a:normAutofit/>
          </a:bodyPr>
          <a:lstStyle/>
          <a:p>
            <a:r>
              <a:rPr lang="uk-UA" sz="2800" dirty="0" err="1" smtClean="0"/>
              <a:t>Дебітомір</a:t>
            </a:r>
            <a:r>
              <a:rPr lang="uk-UA" sz="2800" dirty="0" smtClean="0"/>
              <a:t> фірми РОЛО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4008" y="1268760"/>
            <a:ext cx="4248472" cy="504056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uk-UA" sz="2000" dirty="0" smtClean="0"/>
              <a:t>1-дебітомір;</a:t>
            </a:r>
          </a:p>
          <a:p>
            <a:pPr algn="l">
              <a:spcBef>
                <a:spcPts val="0"/>
              </a:spcBef>
            </a:pPr>
            <a:r>
              <a:rPr lang="uk-UA" sz="2000" dirty="0" smtClean="0"/>
              <a:t>2-газосепаратор;</a:t>
            </a:r>
          </a:p>
          <a:p>
            <a:pPr algn="l">
              <a:spcBef>
                <a:spcPts val="0"/>
              </a:spcBef>
            </a:pPr>
            <a:r>
              <a:rPr lang="uk-UA" sz="2000" dirty="0" smtClean="0"/>
              <a:t>3-фундамент;</a:t>
            </a:r>
            <a:endParaRPr lang="uk-UA" sz="2000" dirty="0" smtClean="0"/>
          </a:p>
          <a:p>
            <a:pPr algn="l">
              <a:spcBef>
                <a:spcPts val="0"/>
              </a:spcBef>
            </a:pPr>
            <a:r>
              <a:rPr lang="uk-UA" sz="2000" dirty="0" smtClean="0"/>
              <a:t>4-стояки;</a:t>
            </a:r>
          </a:p>
          <a:p>
            <a:pPr algn="l">
              <a:spcBef>
                <a:spcPts val="0"/>
              </a:spcBef>
            </a:pPr>
            <a:r>
              <a:rPr lang="uk-UA" sz="2000" dirty="0" smtClean="0"/>
              <a:t>5-вертикальна тяга;</a:t>
            </a:r>
          </a:p>
          <a:p>
            <a:pPr algn="l">
              <a:spcBef>
                <a:spcPts val="0"/>
              </a:spcBef>
            </a:pPr>
            <a:r>
              <a:rPr lang="uk-UA" sz="2000" dirty="0" smtClean="0"/>
              <a:t>6-важіль золотникового пристрою;</a:t>
            </a:r>
          </a:p>
          <a:p>
            <a:pPr algn="l">
              <a:spcBef>
                <a:spcPts val="0"/>
              </a:spcBef>
            </a:pPr>
            <a:r>
              <a:rPr lang="uk-UA" sz="2000" dirty="0" smtClean="0"/>
              <a:t>7-золотниковий пристрій;</a:t>
            </a:r>
          </a:p>
          <a:p>
            <a:pPr algn="l">
              <a:spcBef>
                <a:spcPts val="0"/>
              </a:spcBef>
            </a:pPr>
            <a:r>
              <a:rPr lang="uk-UA" sz="2000" dirty="0" smtClean="0"/>
              <a:t>8-поплавок;</a:t>
            </a:r>
          </a:p>
          <a:p>
            <a:pPr algn="l">
              <a:spcBef>
                <a:spcPts val="0"/>
              </a:spcBef>
            </a:pPr>
            <a:r>
              <a:rPr lang="uk-UA" sz="2000" dirty="0" smtClean="0"/>
              <a:t>9-газопровід;</a:t>
            </a:r>
          </a:p>
          <a:p>
            <a:pPr algn="l">
              <a:spcBef>
                <a:spcPts val="0"/>
              </a:spcBef>
            </a:pPr>
            <a:r>
              <a:rPr lang="uk-UA" sz="2000" dirty="0" smtClean="0"/>
              <a:t>10- лінія відводу нафти;</a:t>
            </a:r>
          </a:p>
          <a:p>
            <a:pPr algn="l">
              <a:spcBef>
                <a:spcPts val="0"/>
              </a:spcBef>
            </a:pPr>
            <a:r>
              <a:rPr lang="uk-UA" sz="2000" dirty="0" smtClean="0"/>
              <a:t>11 і 12- запірний пристрій;</a:t>
            </a:r>
          </a:p>
          <a:p>
            <a:pPr algn="l">
              <a:spcBef>
                <a:spcPts val="0"/>
              </a:spcBef>
            </a:pPr>
            <a:r>
              <a:rPr lang="uk-UA" sz="2000" dirty="0" smtClean="0"/>
              <a:t>13-труби підведення газу від сепаратора до запірного пристрою;</a:t>
            </a:r>
          </a:p>
          <a:p>
            <a:pPr algn="l">
              <a:spcBef>
                <a:spcPts val="0"/>
              </a:spcBef>
            </a:pPr>
            <a:r>
              <a:rPr lang="uk-UA" sz="2000" dirty="0" smtClean="0"/>
              <a:t>14-діафрагма виміру витрати газу;</a:t>
            </a:r>
          </a:p>
          <a:p>
            <a:pPr algn="l">
              <a:spcBef>
                <a:spcPts val="0"/>
              </a:spcBef>
            </a:pPr>
            <a:r>
              <a:rPr lang="uk-UA" sz="2000" dirty="0" smtClean="0"/>
              <a:t>15-дифманометр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46" y="404664"/>
            <a:ext cx="429143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080120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Дебітомір</a:t>
            </a:r>
            <a:r>
              <a:rPr lang="uk-UA" sz="3200" dirty="0" smtClean="0"/>
              <a:t> з кінцевими </a:t>
            </a:r>
            <a:r>
              <a:rPr lang="uk-UA" sz="3200" dirty="0" err="1" smtClean="0"/>
              <a:t>поплавочними</a:t>
            </a:r>
            <a:r>
              <a:rPr lang="uk-UA" sz="3200" dirty="0" smtClean="0"/>
              <a:t> </a:t>
            </a:r>
            <a:r>
              <a:rPr lang="uk-UA" sz="3200" dirty="0" err="1" smtClean="0"/>
              <a:t>виключателями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5105400"/>
            <a:ext cx="8352928" cy="1752600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/>
              <a:t>1-мірна камера; 2-патрубок підведення нафти; 3-патрубок відведення нафти; 4-патрубок відведення газу; 5,6,7-запірні пристрої; 8,9-поплавкові камери; 10,11- поплавки.</a:t>
            </a:r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860785" cy="338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496</TotalTime>
  <Words>369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Збір і ПІДГОТОВКА НАФТОПРОМИСЛОВОЇ ПРОДУКЦІЇ </vt:lpstr>
      <vt:lpstr>Вимірювання продукції свердловин на старих площах</vt:lpstr>
      <vt:lpstr>Принципова схема заміру дебіту на груповій замірній установці</vt:lpstr>
      <vt:lpstr>Установка “Спутник”</vt:lpstr>
      <vt:lpstr>Замірний газосепаратор</vt:lpstr>
      <vt:lpstr>Вимірювання дебіту в газосепараторі з допомогою фотоелемента</vt:lpstr>
      <vt:lpstr>УСТАНОвка для роздільного заміру води і нафти</vt:lpstr>
      <vt:lpstr>Дебітомір фірми РОЛО</vt:lpstr>
      <vt:lpstr>Дебітомір з кінцевими поплавочними виключателями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Ivan</cp:lastModifiedBy>
  <cp:revision>9</cp:revision>
  <dcterms:created xsi:type="dcterms:W3CDTF">2021-02-11T09:32:51Z</dcterms:created>
  <dcterms:modified xsi:type="dcterms:W3CDTF">2021-02-11T17:49:30Z</dcterms:modified>
</cp:coreProperties>
</file>